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673" r:id="rId4"/>
    <p:sldId id="771" r:id="rId5"/>
    <p:sldId id="789" r:id="rId6"/>
    <p:sldId id="806" r:id="rId7"/>
    <p:sldId id="814" r:id="rId8"/>
    <p:sldId id="822" r:id="rId9"/>
    <p:sldId id="802" r:id="rId10"/>
    <p:sldId id="815" r:id="rId11"/>
    <p:sldId id="816" r:id="rId12"/>
    <p:sldId id="817" r:id="rId13"/>
    <p:sldId id="819" r:id="rId14"/>
    <p:sldId id="820" r:id="rId15"/>
    <p:sldId id="818" r:id="rId16"/>
    <p:sldId id="807" r:id="rId17"/>
    <p:sldId id="808" r:id="rId18"/>
    <p:sldId id="809" r:id="rId19"/>
    <p:sldId id="810" r:id="rId20"/>
    <p:sldId id="821" r:id="rId21"/>
    <p:sldId id="811" r:id="rId22"/>
    <p:sldId id="778" r:id="rId23"/>
    <p:sldId id="812" r:id="rId24"/>
    <p:sldId id="81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6CB094"/>
    <a:srgbClr val="B00024"/>
    <a:srgbClr val="2AFDBC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51"/>
    <p:restoredTop sz="50000" autoAdjust="0"/>
  </p:normalViewPr>
  <p:slideViewPr>
    <p:cSldViewPr snapToGrid="0">
      <p:cViewPr varScale="1">
        <p:scale>
          <a:sx n="123" d="100"/>
          <a:sy n="123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icroscope.healthcare.nikon.com/products/optics/selecto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Objectives and PSFs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immersion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3DDB05-2132-A344-81A1-8B793B9D870D}"/>
              </a:ext>
            </a:extLst>
          </p:cNvPr>
          <p:cNvGrpSpPr/>
          <p:nvPr/>
        </p:nvGrpSpPr>
        <p:grpSpPr>
          <a:xfrm>
            <a:off x="314325" y="1181414"/>
            <a:ext cx="7517710" cy="5174936"/>
            <a:chOff x="314325" y="1181414"/>
            <a:chExt cx="7517710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7444409" y="2170507"/>
              <a:ext cx="38762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Immersion choice influences light collection ability (</a:t>
              </a:r>
              <a:r>
                <a:rPr lang="en-US" sz="32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N.A.)</a:t>
              </a: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air, water, glycerol, silicone, oil, oil++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Costs/benefits to consider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Dry objectives easiest to work with, lowest N.A.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Water/Oil hardest to work with, highest N.A.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N.A.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0EB53C-41CB-9E42-A1E3-093A8593F599}"/>
              </a:ext>
            </a:extLst>
          </p:cNvPr>
          <p:cNvGrpSpPr/>
          <p:nvPr/>
        </p:nvGrpSpPr>
        <p:grpSpPr>
          <a:xfrm>
            <a:off x="314325" y="1181414"/>
            <a:ext cx="7219536" cy="3340890"/>
            <a:chOff x="314325" y="1181414"/>
            <a:chExt cx="7219536" cy="33408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0351" y="2152274"/>
              <a:ext cx="593510" cy="282814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6056658" cy="3340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numerical aperture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describes light collection ability of objective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effectively determines resolution (higher N.A. = better resolution)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60EB6B-EB9D-FA40-A5E2-47992CDA6979}"/>
              </a:ext>
            </a:extLst>
          </p:cNvPr>
          <p:cNvSpPr txBox="1"/>
          <p:nvPr/>
        </p:nvSpPr>
        <p:spPr>
          <a:xfrm>
            <a:off x="314324" y="4522304"/>
            <a:ext cx="8601075" cy="21440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Abbe formula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520 nm: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=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520 / (2 * 1.45) = ~180 nm</a:t>
            </a:r>
          </a:p>
        </p:txBody>
      </p:sp>
    </p:spTree>
    <p:extLst>
      <p:ext uri="{BB962C8B-B14F-4D97-AF65-F5344CB8AC3E}">
        <p14:creationId xmlns:p14="http://schemas.microsoft.com/office/powerpoint/2010/main" val="36190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working distance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9C687DF-F3A5-9A4D-838C-025DD421598C}"/>
              </a:ext>
            </a:extLst>
          </p:cNvPr>
          <p:cNvGrpSpPr/>
          <p:nvPr/>
        </p:nvGrpSpPr>
        <p:grpSpPr>
          <a:xfrm>
            <a:off x="314325" y="1181414"/>
            <a:ext cx="7458075" cy="5174936"/>
            <a:chOff x="314325" y="1181414"/>
            <a:chExt cx="7458075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7452" y="2324413"/>
              <a:ext cx="824948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Typically a function of immersion/N/A.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~100 µm to mm+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Important to consider for volumetric imaging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optical path length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F8BBCB-364B-9B4E-B8FE-8A17A4B518D0}"/>
              </a:ext>
            </a:extLst>
          </p:cNvPr>
          <p:cNvGrpSpPr/>
          <p:nvPr/>
        </p:nvGrpSpPr>
        <p:grpSpPr>
          <a:xfrm>
            <a:off x="314325" y="1181414"/>
            <a:ext cx="6384649" cy="5174936"/>
            <a:chOff x="314325" y="1181414"/>
            <a:chExt cx="6384649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400800" y="2425148"/>
              <a:ext cx="298174" cy="234022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Was finite in older systems, depended on manufacturer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Modern microscopes are “infinity corrected”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Collected light is collimated, converges at infinity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Allows placement of internal optics without introducing aberration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coverslip thickness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11E05A-1028-2C43-866E-181F388F4025}"/>
              </a:ext>
            </a:extLst>
          </p:cNvPr>
          <p:cNvGrpSpPr/>
          <p:nvPr/>
        </p:nvGrpSpPr>
        <p:grpSpPr>
          <a:xfrm>
            <a:off x="314325" y="1181414"/>
            <a:ext cx="6702702" cy="5174936"/>
            <a:chOff x="314325" y="1181414"/>
            <a:chExt cx="6702702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669157" y="2321239"/>
              <a:ext cx="347870" cy="311288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Typically 0.17 mm (#1.5)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#1 = thinner (0.15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#2 = thicker (0.22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Coverslips have a “tolerance” of thicknesses (</a:t>
              </a:r>
              <a:r>
                <a:rPr lang="en-US" sz="32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eg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0.16–0.19 mm for 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“High tolerance” glass = less deviation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Purpose of correction collar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A1E51-6E6D-E14E-BE02-DE2EA925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25" y="964891"/>
            <a:ext cx="4726609" cy="47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QC an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356350"/>
            <a:ext cx="8033657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/order/catalog/product/T7279?ef_id=CjwKCAjwgr6TBhAGEiwA3aVuIUnKf56Ublkjpd5MONdtz-dR4jxdMs97Nz2LJB-4qaZZJjN8RApQihoCKU0QAvD_BwE:G:s&amp;s_kwcid=AL!3652!3!205117794361!!!g!!&amp;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=bid_pca_ift_r01_co_cp1359_pjt0000_bid00000_0se_gaw_dy_pur_con&amp;gclid=CjwKCAjwgr6TBhAGEiwA3aVuIUnKf56Ublkjpd5MONdtz-dR4jxdMs97Nz2LJB-4qaZZJjN8RApQihoCKU0QAvD_BwE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8D9D5F-BA41-1545-B6FF-7F6F4E39D080}"/>
              </a:ext>
            </a:extLst>
          </p:cNvPr>
          <p:cNvGrpSpPr/>
          <p:nvPr/>
        </p:nvGrpSpPr>
        <p:grpSpPr>
          <a:xfrm>
            <a:off x="463513" y="940156"/>
            <a:ext cx="7156487" cy="5416194"/>
            <a:chOff x="463513" y="940156"/>
            <a:chExt cx="7156487" cy="5416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B9D083-2BB8-034A-9023-BF774425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13" y="3943116"/>
              <a:ext cx="7156487" cy="2413234"/>
            </a:xfrm>
            <a:prstGeom prst="rect">
              <a:avLst/>
            </a:prstGeom>
          </p:spPr>
        </p:pic>
        <p:pic>
          <p:nvPicPr>
            <p:cNvPr id="2052" name="Picture 4" descr="5: Point spread function of a wide-field microscope. Different... |  Download Scientific Diagram">
              <a:extLst>
                <a:ext uri="{FF2B5EF4-FFF2-40B4-BE49-F238E27FC236}">
                  <a16:creationId xmlns:a16="http://schemas.microsoft.com/office/drawing/2014/main" id="{1CF03B06-4C33-AB43-9269-8B2CCC7A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60" y="940156"/>
              <a:ext cx="6271591" cy="300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2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Point Spread Functions (PSFs)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/commons/thumb/c/c2/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Convolution_Illustrated_eng.png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/270px-Convolution_Illustrated_eng.png,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/TFS-Assets/BID/product-images/bender_bag_with_one_blue_vial.jpg-650.jpg</a:t>
            </a:r>
          </a:p>
        </p:txBody>
      </p:sp>
      <p:pic>
        <p:nvPicPr>
          <p:cNvPr id="3074" name="Picture 2" descr="Point spread function - Wikipedia">
            <a:extLst>
              <a:ext uri="{FF2B5EF4-FFF2-40B4-BE49-F238E27FC236}">
                <a16:creationId xmlns:a16="http://schemas.microsoft.com/office/drawing/2014/main" id="{5B63B8F8-118D-AB4E-B5F2-65ADD2DE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80492"/>
            <a:ext cx="3429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CC0C-E215-9A44-A0A5-B4919428F9DD}"/>
              </a:ext>
            </a:extLst>
          </p:cNvPr>
          <p:cNvSpPr txBox="1"/>
          <p:nvPr/>
        </p:nvSpPr>
        <p:spPr>
          <a:xfrm>
            <a:off x="314325" y="1181414"/>
            <a:ext cx="4863962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images are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real light sources with the PSF of the optical system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are governed by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diffraction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let us compare performance to theory, across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6" name="Picture 4" descr="TetraSpeck&amp;trade; Microspheres, 0.1 &amp;micro;m, fluorescent blue/green/orange/dark red">
            <a:extLst>
              <a:ext uri="{FF2B5EF4-FFF2-40B4-BE49-F238E27FC236}">
                <a16:creationId xmlns:a16="http://schemas.microsoft.com/office/drawing/2014/main" id="{EF97483B-C7E3-5745-9927-D762DCDC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46" y="4137466"/>
            <a:ext cx="2601567" cy="24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9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PSFs and 3D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A3BB3-3729-3A42-A3FE-1F78F9223688}"/>
              </a:ext>
            </a:extLst>
          </p:cNvPr>
          <p:cNvSpPr txBox="1"/>
          <p:nvPr/>
        </p:nvSpPr>
        <p:spPr>
          <a:xfrm>
            <a:off x="314324" y="1181413"/>
            <a:ext cx="5980458" cy="55400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systems are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anisotropic</a:t>
            </a:r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(XY ≠ Z)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Lateral (XY):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Axial (Z):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2𝝀 / N.A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N.A. 1.45, 520 nm: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XY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~180 nm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i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~495 nm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also impacted by aberration (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depth)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4" descr="5: Point spread function of a wide-field microscope. Different... |  Download Scientific Diagram">
            <a:extLst>
              <a:ext uri="{FF2B5EF4-FFF2-40B4-BE49-F238E27FC236}">
                <a16:creationId xmlns:a16="http://schemas.microsoft.com/office/drawing/2014/main" id="{C1DA8A69-3910-7E43-9165-FDDB5844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8" r="31085" b="5536"/>
          <a:stretch/>
        </p:blipFill>
        <p:spPr bwMode="auto">
          <a:xfrm>
            <a:off x="6294782" y="1095017"/>
            <a:ext cx="2046988" cy="51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4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Confocal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https://static3.olympus-lifescience.com/data/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/primer/techniques/confocal/images/confocalintrofigure2.jpg?rev=39B2</a:t>
            </a:r>
          </a:p>
        </p:txBody>
      </p:sp>
      <p:pic>
        <p:nvPicPr>
          <p:cNvPr id="5122" name="Picture 2" descr="Confocal Microscopy - Introduction | Olympus LS">
            <a:extLst>
              <a:ext uri="{FF2B5EF4-FFF2-40B4-BE49-F238E27FC236}">
                <a16:creationId xmlns:a16="http://schemas.microsoft.com/office/drawing/2014/main" id="{D086BD64-277C-4A43-8B7D-CC844127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2" y="1181413"/>
            <a:ext cx="4576893" cy="38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01045-BFC9-AC4B-8600-C9C196F88F5A}"/>
              </a:ext>
            </a:extLst>
          </p:cNvPr>
          <p:cNvSpPr txBox="1"/>
          <p:nvPr/>
        </p:nvSpPr>
        <p:spPr>
          <a:xfrm>
            <a:off x="314323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used to block out of focus light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matched to “Airy disc” (XY PSF)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Confocality =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the same focus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3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Selecting confocal 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/wp-content/uploads/2019/10/Spinning-Disk-Confocal-Microscopy-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AppNote.pdf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AA27D-5202-944F-9FE8-019B431B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6" y="1181414"/>
            <a:ext cx="8600068" cy="48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Commonly used sensors are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(EM)CCD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cameras and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Photomultipler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tubes (PMTs)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sensors use the photoelectric effect to convert incident photons into electrons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Conversion of photoelectrons to digital information occurs via an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analog-digital converter (ADC)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Tradeoffs center around dynamic range and sensitivity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Spinning disc confocal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=https%3A%2F%2Fzeiss-campus.magnet.fsu.edu%2Farticles%2Fspinningdisk%2Fintroduction.html&amp;psig=AOvVaw1HYx6BR1qmLhVcactLqzLd&amp;ust=1651598362705000&amp;source=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=0CAwQjRxqFwoTCIDTwMOpwfcCFQAAAAAdAAAAABAD</a:t>
            </a:r>
          </a:p>
        </p:txBody>
      </p:sp>
      <p:pic>
        <p:nvPicPr>
          <p:cNvPr id="7170" name="Picture 2" descr="ZEISS Microscopy Online Campus | Introduction to Spinning Disk Microscopy">
            <a:extLst>
              <a:ext uri="{FF2B5EF4-FFF2-40B4-BE49-F238E27FC236}">
                <a16:creationId xmlns:a16="http://schemas.microsoft.com/office/drawing/2014/main" id="{BAC4EF3A-87B3-714E-8962-DD7F8BEC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35" y="1461052"/>
            <a:ext cx="4467864" cy="39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1DBD5-7E84-5E42-8B26-97ACEC8923F6}"/>
              </a:ext>
            </a:extLst>
          </p:cNvPr>
          <p:cNvSpPr txBox="1"/>
          <p:nvPr/>
        </p:nvSpPr>
        <p:spPr>
          <a:xfrm>
            <a:off x="187501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array of pinholes on a disc is rotated at high speed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second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microlens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disc can increase excitation efficiency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the use of an EMCCD/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faster, more sensitive, gentler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fixed</a:t>
            </a:r>
          </a:p>
        </p:txBody>
      </p:sp>
    </p:spTree>
    <p:extLst>
      <p:ext uri="{BB962C8B-B14F-4D97-AF65-F5344CB8AC3E}">
        <p14:creationId xmlns:p14="http://schemas.microsoft.com/office/powerpoint/2010/main" val="265356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DFB9-E2B0-5147-A26D-0DF8CA55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2" y="1568197"/>
            <a:ext cx="5669355" cy="378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60x N.A. 1.27 water    3: 100x N.A. 1.49 oil</a:t>
            </a:r>
          </a:p>
        </p:txBody>
      </p:sp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40x N.A. 1.2 water    3: 100x N.A. 1.49 oil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F2D4B-FE10-0941-BC95-4D444E8E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7" y="1621154"/>
            <a:ext cx="5595024" cy="3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3: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the </a:t>
            </a:r>
            <a:r>
              <a:rPr lang="en-US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objective using the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sliders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https://www.microscope.healthcare.nikon.com/products/optics/selector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pick out the best fit you can find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974B-91C9-7446-BFFD-844338FA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63" y="1494807"/>
            <a:ext cx="5446643" cy="3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0BCF-8362-8A4B-9F6B-60225924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 (5 mins)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33881-DFEB-9B47-BD46-DE18351E5ED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41AB7-B758-9E43-86F6-C13F0EA0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Magnification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Immersion media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Geometry (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dipping?)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Working distance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Aberration correction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Correction collars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N.A.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Compatibility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Transmission/collection 𝝀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</a:t>
            </a:r>
          </a:p>
        </p:txBody>
      </p:sp>
    </p:spTree>
    <p:extLst>
      <p:ext uri="{BB962C8B-B14F-4D97-AF65-F5344CB8AC3E}">
        <p14:creationId xmlns:p14="http://schemas.microsoft.com/office/powerpoint/2010/main" val="8102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B124B-1606-6445-BC87-19DAA75888B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www.pinterest.com</a:t>
            </a:r>
            <a:r>
              <a:rPr lang="en-US" sz="60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/pin/227642956134450167/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4B1C4-A20A-AA72-EBEB-548DD988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879748"/>
            <a:ext cx="3835714" cy="489530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F98FF5A-6C7C-9683-2415-C2D9776E6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" y="1231021"/>
            <a:ext cx="3997928" cy="39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Deciphering the objective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04500-4C75-A542-92B0-0C94E86A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8141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B124B-1606-6445-BC87-19DAA75888B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</p:spTree>
    <p:extLst>
      <p:ext uri="{BB962C8B-B14F-4D97-AF65-F5344CB8AC3E}">
        <p14:creationId xmlns:p14="http://schemas.microsoft.com/office/powerpoint/2010/main" val="26117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magnification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052084-0046-644C-BC49-8CC6F7C82726}"/>
              </a:ext>
            </a:extLst>
          </p:cNvPr>
          <p:cNvGrpSpPr/>
          <p:nvPr/>
        </p:nvGrpSpPr>
        <p:grpSpPr>
          <a:xfrm>
            <a:off x="314325" y="1181414"/>
            <a:ext cx="6653006" cy="5174936"/>
            <a:chOff x="314325" y="1181414"/>
            <a:chExt cx="6653006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41165" y="2146852"/>
              <a:ext cx="62616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Determined by focal lengths of internal lenses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1x -&gt; 150x or more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4x, 10x, 20x, 40x, 60/63x, 100x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Magnification ≠ Resolution!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corrections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4CF8D2-8C5B-5B44-90D6-738696576D48}"/>
              </a:ext>
            </a:extLst>
          </p:cNvPr>
          <p:cNvGrpSpPr/>
          <p:nvPr/>
        </p:nvGrpSpPr>
        <p:grpSpPr>
          <a:xfrm>
            <a:off x="314325" y="1181414"/>
            <a:ext cx="7130084" cy="5174936"/>
            <a:chOff x="314325" y="1181414"/>
            <a:chExt cx="7130084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51103" y="1892214"/>
              <a:ext cx="109330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Achieved by internal elements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 Apo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planar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chromatic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(achromatic),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spherical correction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Cheaper objectives correct for fewer than 3 and/or correct less well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0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64078</TotalTime>
  <Words>1434</Words>
  <Application>Microsoft Macintosh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Garamond</vt:lpstr>
      <vt:lpstr>Helvetica Neue</vt:lpstr>
      <vt:lpstr>Default Design</vt:lpstr>
      <vt:lpstr>Office Theme</vt:lpstr>
      <vt:lpstr>Objectives and PSFs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971</cp:revision>
  <cp:lastPrinted>2022-04-07T23:03:33Z</cp:lastPrinted>
  <dcterms:created xsi:type="dcterms:W3CDTF">2008-01-08T19:18:25Z</dcterms:created>
  <dcterms:modified xsi:type="dcterms:W3CDTF">2023-05-01T17:24:34Z</dcterms:modified>
</cp:coreProperties>
</file>