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7"/>
  </p:notesMasterIdLst>
  <p:handoutMasterIdLst>
    <p:handoutMasterId r:id="rId28"/>
  </p:handoutMasterIdLst>
  <p:sldIdLst>
    <p:sldId id="257" r:id="rId3"/>
    <p:sldId id="673" r:id="rId4"/>
    <p:sldId id="771" r:id="rId5"/>
    <p:sldId id="789" r:id="rId6"/>
    <p:sldId id="806" r:id="rId7"/>
    <p:sldId id="814" r:id="rId8"/>
    <p:sldId id="822" r:id="rId9"/>
    <p:sldId id="802" r:id="rId10"/>
    <p:sldId id="815" r:id="rId11"/>
    <p:sldId id="816" r:id="rId12"/>
    <p:sldId id="817" r:id="rId13"/>
    <p:sldId id="819" r:id="rId14"/>
    <p:sldId id="820" r:id="rId15"/>
    <p:sldId id="818" r:id="rId16"/>
    <p:sldId id="823" r:id="rId17"/>
    <p:sldId id="807" r:id="rId18"/>
    <p:sldId id="808" r:id="rId19"/>
    <p:sldId id="809" r:id="rId20"/>
    <p:sldId id="810" r:id="rId21"/>
    <p:sldId id="821" r:id="rId22"/>
    <p:sldId id="811" r:id="rId23"/>
    <p:sldId id="778" r:id="rId24"/>
    <p:sldId id="812" r:id="rId25"/>
    <p:sldId id="813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5E5E"/>
    <a:srgbClr val="595959"/>
    <a:srgbClr val="00FDFF"/>
    <a:srgbClr val="6CB094"/>
    <a:srgbClr val="B00024"/>
    <a:srgbClr val="2AFDBC"/>
    <a:srgbClr val="66FDC5"/>
    <a:srgbClr val="FFCC00"/>
    <a:srgbClr val="FDEAD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657"/>
    <p:restoredTop sz="50000" autoAdjust="0"/>
  </p:normalViewPr>
  <p:slideViewPr>
    <p:cSldViewPr snapToGrid="0">
      <p:cViewPr varScale="1">
        <p:scale>
          <a:sx n="123" d="100"/>
          <a:sy n="123" d="100"/>
        </p:scale>
        <p:origin x="65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6E85494-8BC1-4B17-BC51-E2B17CAEA1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04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3A0D558-D351-4D83-94B2-1D2521AF4F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990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A0D558-D351-4D83-94B2-1D2521AF4FC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23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BC62A5-4FA4-442D-BB5E-7B3E544FD5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C015E7-051B-46DE-8779-5C2EF7A777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B35149-118F-4663-9665-73129F221E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615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640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175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568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5642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6654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6385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90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59B122-A396-4E06-BB30-38311339E6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2858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265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267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03599C-13AE-435C-BDF9-40EA4C8D9F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A2D8C7-29C9-407F-BFA7-9BA4355A95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8D79E1-07C7-45C7-A602-A8694C5EED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4CC5B3-4489-47AE-B462-D8125315F9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8581FD-2FB3-41AA-837B-07150FB01F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66EE62-F0FC-469C-B3CF-7623F46AB9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7136F6-3BE8-4215-9DA3-81B06DBDB1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A9467D2-C0F1-495B-992D-DFC2A467473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3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microscope.healthcare.nikon.com/products/optics/selector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295400"/>
            <a:ext cx="8305800" cy="1470025"/>
          </a:xfrm>
        </p:spPr>
        <p:txBody>
          <a:bodyPr/>
          <a:lstStyle/>
          <a:p>
            <a:r>
              <a:rPr lang="en-US" sz="6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  <a:ea typeface="Helvetica Neue" panose="02000503000000020004" pitchFamily="2" charset="0"/>
                <a:cs typeface="Helvetica Neue" panose="02000503000000020004" pitchFamily="2" charset="0"/>
              </a:rPr>
              <a:t>Objectives and PSFs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657600"/>
            <a:ext cx="7467600" cy="1752600"/>
          </a:xfrm>
        </p:spPr>
        <p:txBody>
          <a:bodyPr/>
          <a:lstStyle/>
          <a:p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Genome 575: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Fundamentals of Biomedical Instrumentation</a:t>
            </a:r>
            <a:endParaRPr lang="en-US" sz="2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Brian Beliveau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E4DBCF-C3E4-BF43-A253-160DB645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C62A5-4FA4-442D-BB5E-7B3E544FD5D0}" type="slidenum">
              <a:rPr lang="en-US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/>
              <a:t>1</a:t>
            </a:fld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Objective lenses: immersion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4E2918-FC36-DF4A-8F5B-5FCBEBD8CF21}"/>
              </a:ext>
            </a:extLst>
          </p:cNvPr>
          <p:cNvSpPr txBox="1"/>
          <p:nvPr/>
        </p:nvSpPr>
        <p:spPr>
          <a:xfrm>
            <a:off x="0" y="6538912"/>
            <a:ext cx="8033657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https://d33b8x22mym97j.cloudfront.net/production/imager/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productphotos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/Objectives/177867/cfi-plan-apo-lambda-d-100x-oil_12689bef50ba806ed3bb0881891e8655.jpg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B380243-7F06-1449-B0EF-8E3F8E50F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643" y="1181414"/>
            <a:ext cx="3240157" cy="3240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ED3DDB05-2132-A344-81A1-8B793B9D870D}"/>
              </a:ext>
            </a:extLst>
          </p:cNvPr>
          <p:cNvGrpSpPr/>
          <p:nvPr/>
        </p:nvGrpSpPr>
        <p:grpSpPr>
          <a:xfrm>
            <a:off x="314325" y="1181414"/>
            <a:ext cx="7517710" cy="5174936"/>
            <a:chOff x="314325" y="1181414"/>
            <a:chExt cx="7517710" cy="517493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959597E-58D3-BB41-BECE-8561B15587D5}"/>
                </a:ext>
              </a:extLst>
            </p:cNvPr>
            <p:cNvSpPr/>
            <p:nvPr/>
          </p:nvSpPr>
          <p:spPr>
            <a:xfrm>
              <a:off x="7444409" y="2170507"/>
              <a:ext cx="387626" cy="337931"/>
            </a:xfrm>
            <a:prstGeom prst="rect">
              <a:avLst/>
            </a:prstGeom>
            <a:noFill/>
            <a:ln w="57150">
              <a:solidFill>
                <a:srgbClr val="00F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BD054D-18F2-6843-A54F-494E3E0656A7}"/>
                </a:ext>
              </a:extLst>
            </p:cNvPr>
            <p:cNvSpPr txBox="1"/>
            <p:nvPr/>
          </p:nvSpPr>
          <p:spPr>
            <a:xfrm>
              <a:off x="314325" y="1181414"/>
              <a:ext cx="5937388" cy="51749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91440" tIns="45720" rIns="91440" bIns="45720" rtlCol="0">
              <a:noAutofit/>
            </a:bodyPr>
            <a:lstStyle/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Immersion choice influences light collection ability (</a:t>
              </a:r>
              <a:r>
                <a:rPr lang="en-US" sz="3200" i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N.A.)</a:t>
              </a:r>
              <a:endPara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Typical: air, water, glycerol, silicone, oil, oil++</a:t>
              </a:r>
            </a:p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Costs/benefits to consider</a:t>
              </a:r>
            </a:p>
            <a:p>
              <a:pPr marL="800100" lvl="1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Dry objectives easiest to work with, lowest N.A.</a:t>
              </a:r>
            </a:p>
            <a:p>
              <a:pPr marL="800100" lvl="1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Water/Oil hardest to work with, highest N.A.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053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Objective lenses: N.A.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4E2918-FC36-DF4A-8F5B-5FCBEBD8CF21}"/>
              </a:ext>
            </a:extLst>
          </p:cNvPr>
          <p:cNvSpPr txBox="1"/>
          <p:nvPr/>
        </p:nvSpPr>
        <p:spPr>
          <a:xfrm>
            <a:off x="0" y="6538912"/>
            <a:ext cx="8033657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https://d33b8x22mym97j.cloudfront.net/production/imager/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productphotos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/Objectives/177867/cfi-plan-apo-lambda-d-100x-oil_12689bef50ba806ed3bb0881891e8655.jpg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B380243-7F06-1449-B0EF-8E3F8E50F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643" y="1181414"/>
            <a:ext cx="3240157" cy="3240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90EB53C-41CB-9E42-A1E3-093A8593F599}"/>
              </a:ext>
            </a:extLst>
          </p:cNvPr>
          <p:cNvGrpSpPr/>
          <p:nvPr/>
        </p:nvGrpSpPr>
        <p:grpSpPr>
          <a:xfrm>
            <a:off x="314325" y="1181414"/>
            <a:ext cx="7219536" cy="3340890"/>
            <a:chOff x="314325" y="1181414"/>
            <a:chExt cx="7219536" cy="334089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959597E-58D3-BB41-BECE-8561B15587D5}"/>
                </a:ext>
              </a:extLst>
            </p:cNvPr>
            <p:cNvSpPr/>
            <p:nvPr/>
          </p:nvSpPr>
          <p:spPr>
            <a:xfrm>
              <a:off x="6940351" y="2152274"/>
              <a:ext cx="593510" cy="282814"/>
            </a:xfrm>
            <a:prstGeom prst="rect">
              <a:avLst/>
            </a:prstGeom>
            <a:noFill/>
            <a:ln w="57150">
              <a:solidFill>
                <a:srgbClr val="00F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BD054D-18F2-6843-A54F-494E3E0656A7}"/>
                </a:ext>
              </a:extLst>
            </p:cNvPr>
            <p:cNvSpPr txBox="1"/>
            <p:nvPr/>
          </p:nvSpPr>
          <p:spPr>
            <a:xfrm>
              <a:off x="314325" y="1181414"/>
              <a:ext cx="6056658" cy="334089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91440" tIns="45720" rIns="91440" bIns="45720" rtlCol="0">
              <a:noAutofit/>
            </a:bodyPr>
            <a:lstStyle/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N.A. = </a:t>
              </a:r>
              <a:r>
                <a:rPr lang="en-US" sz="3200" b="1" i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numerical aperture</a:t>
              </a:r>
            </a:p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N.A. describes light collection ability of objective</a:t>
              </a:r>
            </a:p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N.A. effectively determines resolution (higher N.A. = better resolution)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F60EB6B-EB9D-FA40-A5E2-47992CDA6979}"/>
              </a:ext>
            </a:extLst>
          </p:cNvPr>
          <p:cNvSpPr txBox="1"/>
          <p:nvPr/>
        </p:nvSpPr>
        <p:spPr>
          <a:xfrm>
            <a:off x="314324" y="4522304"/>
            <a:ext cx="8601075" cy="214401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</a:pPr>
            <a:r>
              <a:rPr lang="en-US" sz="3200" u="sn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Abbe formula</a:t>
            </a:r>
          </a:p>
          <a:p>
            <a:pPr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</a:pPr>
            <a:r>
              <a:rPr lang="en-US" sz="32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= 𝝀 / 2 * N.A.</a:t>
            </a:r>
          </a:p>
          <a:p>
            <a:pPr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For 520 nm: </a:t>
            </a:r>
            <a:r>
              <a:rPr lang="en-US" sz="32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 = 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520 / (2 * 1.45) = ~180 nm</a:t>
            </a:r>
          </a:p>
        </p:txBody>
      </p:sp>
    </p:spTree>
    <p:extLst>
      <p:ext uri="{BB962C8B-B14F-4D97-AF65-F5344CB8AC3E}">
        <p14:creationId xmlns:p14="http://schemas.microsoft.com/office/powerpoint/2010/main" val="361905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Objective lenses: working distance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4E2918-FC36-DF4A-8F5B-5FCBEBD8CF21}"/>
              </a:ext>
            </a:extLst>
          </p:cNvPr>
          <p:cNvSpPr txBox="1"/>
          <p:nvPr/>
        </p:nvSpPr>
        <p:spPr>
          <a:xfrm>
            <a:off x="0" y="6538912"/>
            <a:ext cx="8033657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https://d33b8x22mym97j.cloudfront.net/production/imager/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productphotos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/Objectives/177867/cfi-plan-apo-lambda-d-100x-oil_12689bef50ba806ed3bb0881891e8655.jpg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B380243-7F06-1449-B0EF-8E3F8E50F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643" y="1181414"/>
            <a:ext cx="3240157" cy="3240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9C687DF-F3A5-9A4D-838C-025DD421598C}"/>
              </a:ext>
            </a:extLst>
          </p:cNvPr>
          <p:cNvGrpSpPr/>
          <p:nvPr/>
        </p:nvGrpSpPr>
        <p:grpSpPr>
          <a:xfrm>
            <a:off x="314325" y="1181414"/>
            <a:ext cx="7458075" cy="5174936"/>
            <a:chOff x="314325" y="1181414"/>
            <a:chExt cx="7458075" cy="517493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959597E-58D3-BB41-BECE-8561B15587D5}"/>
                </a:ext>
              </a:extLst>
            </p:cNvPr>
            <p:cNvSpPr/>
            <p:nvPr/>
          </p:nvSpPr>
          <p:spPr>
            <a:xfrm>
              <a:off x="6947452" y="2324413"/>
              <a:ext cx="824948" cy="337931"/>
            </a:xfrm>
            <a:prstGeom prst="rect">
              <a:avLst/>
            </a:prstGeom>
            <a:noFill/>
            <a:ln w="57150">
              <a:solidFill>
                <a:srgbClr val="00F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BD054D-18F2-6843-A54F-494E3E0656A7}"/>
                </a:ext>
              </a:extLst>
            </p:cNvPr>
            <p:cNvSpPr txBox="1"/>
            <p:nvPr/>
          </p:nvSpPr>
          <p:spPr>
            <a:xfrm>
              <a:off x="314325" y="1181414"/>
              <a:ext cx="5937388" cy="51749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91440" tIns="45720" rIns="91440" bIns="45720" rtlCol="0">
              <a:noAutofit/>
            </a:bodyPr>
            <a:lstStyle/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Typically a function of immersion/N/A.</a:t>
              </a:r>
            </a:p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~100 µm to mm+</a:t>
              </a:r>
            </a:p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Important to consider for volumetric imaging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279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Objective lenses: optical path length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4E2918-FC36-DF4A-8F5B-5FCBEBD8CF21}"/>
              </a:ext>
            </a:extLst>
          </p:cNvPr>
          <p:cNvSpPr txBox="1"/>
          <p:nvPr/>
        </p:nvSpPr>
        <p:spPr>
          <a:xfrm>
            <a:off x="0" y="6538912"/>
            <a:ext cx="8033657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https://d33b8x22mym97j.cloudfront.net/production/imager/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productphotos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/Objectives/177867/cfi-plan-apo-lambda-d-100x-oil_12689bef50ba806ed3bb0881891e8655.jpg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B380243-7F06-1449-B0EF-8E3F8E50F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643" y="1181414"/>
            <a:ext cx="3240157" cy="3240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3F8BBCB-364B-9B4E-B8FE-8A17A4B518D0}"/>
              </a:ext>
            </a:extLst>
          </p:cNvPr>
          <p:cNvGrpSpPr/>
          <p:nvPr/>
        </p:nvGrpSpPr>
        <p:grpSpPr>
          <a:xfrm>
            <a:off x="314325" y="1181414"/>
            <a:ext cx="6384649" cy="5174936"/>
            <a:chOff x="314325" y="1181414"/>
            <a:chExt cx="6384649" cy="517493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959597E-58D3-BB41-BECE-8561B15587D5}"/>
                </a:ext>
              </a:extLst>
            </p:cNvPr>
            <p:cNvSpPr/>
            <p:nvPr/>
          </p:nvSpPr>
          <p:spPr>
            <a:xfrm>
              <a:off x="6400800" y="2425148"/>
              <a:ext cx="298174" cy="234022"/>
            </a:xfrm>
            <a:prstGeom prst="rect">
              <a:avLst/>
            </a:prstGeom>
            <a:noFill/>
            <a:ln w="57150">
              <a:solidFill>
                <a:srgbClr val="00F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BD054D-18F2-6843-A54F-494E3E0656A7}"/>
                </a:ext>
              </a:extLst>
            </p:cNvPr>
            <p:cNvSpPr txBox="1"/>
            <p:nvPr/>
          </p:nvSpPr>
          <p:spPr>
            <a:xfrm>
              <a:off x="314325" y="1181414"/>
              <a:ext cx="5937388" cy="51749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91440" tIns="45720" rIns="91440" bIns="45720" rtlCol="0">
              <a:noAutofit/>
            </a:bodyPr>
            <a:lstStyle/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Was finite in older systems, depended on manufacturer</a:t>
              </a:r>
            </a:p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Modern microscopes are “infinity corrected”</a:t>
              </a:r>
            </a:p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Collected light is collimated, converges at infinity</a:t>
              </a:r>
            </a:p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Allows placement of internal optics without introducing aberration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987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Objective lenses: coverslip thickness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4E2918-FC36-DF4A-8F5B-5FCBEBD8CF21}"/>
              </a:ext>
            </a:extLst>
          </p:cNvPr>
          <p:cNvSpPr txBox="1"/>
          <p:nvPr/>
        </p:nvSpPr>
        <p:spPr>
          <a:xfrm>
            <a:off x="0" y="6538912"/>
            <a:ext cx="8033657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https://d33b8x22mym97j.cloudfront.net/production/imager/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productphotos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/Objectives/177867/cfi-plan-apo-lambda-d-100x-oil_12689bef50ba806ed3bb0881891e8655.jpg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B380243-7F06-1449-B0EF-8E3F8E50F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643" y="1181414"/>
            <a:ext cx="3240157" cy="3240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E11E05A-1028-2C43-866E-181F388F4025}"/>
              </a:ext>
            </a:extLst>
          </p:cNvPr>
          <p:cNvGrpSpPr/>
          <p:nvPr/>
        </p:nvGrpSpPr>
        <p:grpSpPr>
          <a:xfrm>
            <a:off x="314325" y="1181414"/>
            <a:ext cx="6702702" cy="5174936"/>
            <a:chOff x="314325" y="1181414"/>
            <a:chExt cx="6702702" cy="517493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959597E-58D3-BB41-BECE-8561B15587D5}"/>
                </a:ext>
              </a:extLst>
            </p:cNvPr>
            <p:cNvSpPr/>
            <p:nvPr/>
          </p:nvSpPr>
          <p:spPr>
            <a:xfrm>
              <a:off x="6669157" y="2321239"/>
              <a:ext cx="347870" cy="311288"/>
            </a:xfrm>
            <a:prstGeom prst="rect">
              <a:avLst/>
            </a:prstGeom>
            <a:noFill/>
            <a:ln w="57150">
              <a:solidFill>
                <a:srgbClr val="00F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BD054D-18F2-6843-A54F-494E3E0656A7}"/>
                </a:ext>
              </a:extLst>
            </p:cNvPr>
            <p:cNvSpPr txBox="1"/>
            <p:nvPr/>
          </p:nvSpPr>
          <p:spPr>
            <a:xfrm>
              <a:off x="314325" y="1181414"/>
              <a:ext cx="5937388" cy="51749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91440" tIns="45720" rIns="91440" bIns="45720" rtlCol="0">
              <a:noAutofit/>
            </a:bodyPr>
            <a:lstStyle/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3200" dirty="0">
                  <a:solidFill>
                    <a:srgbClr val="595959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T</a:t>
              </a:r>
              <a:r>
                <a:rPr lang="en-US" sz="3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ypically 0.17 mm (#1.5)</a:t>
              </a:r>
            </a:p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#1 = thinner (0.15 mm)</a:t>
              </a:r>
            </a:p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#2 = thicker (0.22 mm)</a:t>
              </a:r>
            </a:p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Coverslips have a “tolerance” of thicknesses (</a:t>
              </a:r>
              <a:r>
                <a:rPr lang="en-US" sz="3200" dirty="0" err="1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eg</a:t>
              </a:r>
              <a:r>
                <a:rPr lang="en-US" sz="3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0.16–0.19 mm for #1.5)</a:t>
              </a:r>
            </a:p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“High tolerance” glass = less deviation</a:t>
              </a:r>
            </a:p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Purpose of correction collar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FA1E51-6E6D-E14E-BE02-DE2EA9257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825" y="964891"/>
            <a:ext cx="4726609" cy="472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26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C04B7-99DF-405C-51F8-7614911C7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5E5E5E"/>
                </a:solidFill>
                <a:latin typeface="Garamond" panose="02020404030301010803" pitchFamily="18" charset="0"/>
              </a:rPr>
              <a:t>µCourse video on PSFs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CDB49-508A-1B39-8C6F-924478DAC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08F390-68A0-5390-5A51-42D33D3E7514}"/>
              </a:ext>
            </a:extLst>
          </p:cNvPr>
          <p:cNvSpPr txBox="1"/>
          <p:nvPr/>
        </p:nvSpPr>
        <p:spPr>
          <a:xfrm>
            <a:off x="2286000" y="5069717"/>
            <a:ext cx="4572000" cy="646331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=Tkc_GOCjx7E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62E978-FA3C-7A0B-E7E5-DB566A997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17638"/>
            <a:ext cx="7772400" cy="3646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045C6C-834A-9560-8189-FDBE6BF6FAE8}"/>
              </a:ext>
            </a:extLst>
          </p:cNvPr>
          <p:cNvSpPr txBox="1"/>
          <p:nvPr/>
        </p:nvSpPr>
        <p:spPr>
          <a:xfrm>
            <a:off x="-62345" y="1652155"/>
            <a:ext cx="0" cy="0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3135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How do we QC an objective?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0BD88-28AA-AE42-8723-365D87B22AF2}"/>
              </a:ext>
            </a:extLst>
          </p:cNvPr>
          <p:cNvSpPr txBox="1"/>
          <p:nvPr/>
        </p:nvSpPr>
        <p:spPr>
          <a:xfrm>
            <a:off x="0" y="6356350"/>
            <a:ext cx="8033657" cy="50165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www.google.com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url?sa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i&amp;url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=https%3A%2F%2Fwww.researchgate.net%2Ffigure%2FPoint-spread-function-of-a-wide-field-microscope-Different-representations-can-be-used_fig4_288823823&amp;psig=AOvVaw0vynZnpQVxZadEFd3C2EHt&amp;ust=1651597254907000&amp;source=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images&amp;cd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vfe&amp;ved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=0CAwQjRxqFwoTCJC-vrGlwfcCFQAAAAAdAAAAABAD, 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www.thermofisher.com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/order/catalog/product/T7279?ef_id=CjwKCAjwgr6TBhAGEiwA3aVuIUnKf56Ublkjpd5MONdtz-dR4jxdMs97Nz2LJB-4qaZZJjN8RApQihoCKU0QAvD_BwE:G:s&amp;s_kwcid=AL!3652!3!205117794361!!!g!!&amp;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cid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=bid_pca_ift_r01_co_cp1359_pjt0000_bid00000_0se_gaw_dy_pur_con&amp;gclid=CjwKCAjwgr6TBhAGEiwA3aVuIUnKf56Ublkjpd5MONdtz-dR4jxdMs97Nz2LJB-4qaZZJjN8RApQihoCKU0QAvD_BwE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58D9D5F-BA41-1545-B6FF-7F6F4E39D080}"/>
              </a:ext>
            </a:extLst>
          </p:cNvPr>
          <p:cNvGrpSpPr/>
          <p:nvPr/>
        </p:nvGrpSpPr>
        <p:grpSpPr>
          <a:xfrm>
            <a:off x="463513" y="940156"/>
            <a:ext cx="7156487" cy="5416194"/>
            <a:chOff x="463513" y="940156"/>
            <a:chExt cx="7156487" cy="541619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2B9D083-2BB8-034A-9023-BF7744255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3513" y="3943116"/>
              <a:ext cx="7156487" cy="2413234"/>
            </a:xfrm>
            <a:prstGeom prst="rect">
              <a:avLst/>
            </a:prstGeom>
          </p:spPr>
        </p:pic>
        <p:pic>
          <p:nvPicPr>
            <p:cNvPr id="2052" name="Picture 4" descr="5: Point spread function of a wide-field microscope. Different... |  Download Scientific Diagram">
              <a:extLst>
                <a:ext uri="{FF2B5EF4-FFF2-40B4-BE49-F238E27FC236}">
                  <a16:creationId xmlns:a16="http://schemas.microsoft.com/office/drawing/2014/main" id="{1CF03B06-4C33-AB43-9269-8B2CCC7A1C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960" y="940156"/>
              <a:ext cx="6271591" cy="3002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124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Point Spread Functions (PSFs)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0BD88-28AA-AE42-8723-365D87B22AF2}"/>
              </a:ext>
            </a:extLst>
          </p:cNvPr>
          <p:cNvSpPr txBox="1"/>
          <p:nvPr/>
        </p:nvSpPr>
        <p:spPr>
          <a:xfrm>
            <a:off x="0" y="6538912"/>
            <a:ext cx="8033657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upload.wikimedia.org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wikipedia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/commons/thumb/c/c2/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Convolution_Illustrated_eng.png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/270px-Convolution_Illustrated_eng.png, 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assets.thermofisher.com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/TFS-Assets/BID/product-images/bender_bag_with_one_blue_vial.jpg-650.jpg</a:t>
            </a:r>
          </a:p>
        </p:txBody>
      </p:sp>
      <p:pic>
        <p:nvPicPr>
          <p:cNvPr id="3074" name="Picture 2" descr="Point spread function - Wikipedia">
            <a:extLst>
              <a:ext uri="{FF2B5EF4-FFF2-40B4-BE49-F238E27FC236}">
                <a16:creationId xmlns:a16="http://schemas.microsoft.com/office/drawing/2014/main" id="{5B63B8F8-118D-AB4E-B5F2-65ADD2DEF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1280492"/>
            <a:ext cx="34290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4ACC0C-E215-9A44-A0A5-B4919428F9DD}"/>
              </a:ext>
            </a:extLst>
          </p:cNvPr>
          <p:cNvSpPr txBox="1"/>
          <p:nvPr/>
        </p:nvSpPr>
        <p:spPr>
          <a:xfrm>
            <a:off x="314325" y="1181414"/>
            <a:ext cx="4863962" cy="51749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Microscopy images are a </a:t>
            </a:r>
            <a:r>
              <a:rPr lang="en-US" sz="32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convolution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of real light sources with the PSF of the optical system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PSFs are governed by </a:t>
            </a:r>
            <a:r>
              <a:rPr lang="en-US" sz="32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diffraction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PSFs let us compare performance to theory, across </a:t>
            </a:r>
            <a:r>
              <a:rPr lang="en-US" sz="32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</a:t>
            </a: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3076" name="Picture 4" descr="TetraSpeck&amp;trade; Microspheres, 0.1 &amp;micro;m, fluorescent blue/green/orange/dark red">
            <a:extLst>
              <a:ext uri="{FF2B5EF4-FFF2-40B4-BE49-F238E27FC236}">
                <a16:creationId xmlns:a16="http://schemas.microsoft.com/office/drawing/2014/main" id="{EF97483B-C7E3-5745-9927-D762DCDC4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546" y="4137466"/>
            <a:ext cx="2601567" cy="2401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191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PSFs and 3D imaging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0BD88-28AA-AE42-8723-365D87B22AF2}"/>
              </a:ext>
            </a:extLst>
          </p:cNvPr>
          <p:cNvSpPr txBox="1"/>
          <p:nvPr/>
        </p:nvSpPr>
        <p:spPr>
          <a:xfrm>
            <a:off x="0" y="6538912"/>
            <a:ext cx="8033657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www.google.com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url?sa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i&amp;url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=https%3A%2F%2Fwww.researchgate.net%2Ffigure%2FPoint-spread-function-of-a-wide-field-microscope-Different-representations-can-be-used_fig4_288823823&amp;psig=AOvVaw0vynZnpQVxZadEFd3C2EHt&amp;ust=1651597254907000&amp;source=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images&amp;cd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vfe&amp;ved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=0CAwQjRxqFwoTCJC-vrGlwfcCFQAAAAAdAAAAABAD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BA3BB3-3729-3A42-A3FE-1F78F9223688}"/>
              </a:ext>
            </a:extLst>
          </p:cNvPr>
          <p:cNvSpPr txBox="1"/>
          <p:nvPr/>
        </p:nvSpPr>
        <p:spPr>
          <a:xfrm>
            <a:off x="314324" y="1181413"/>
            <a:ext cx="5980458" cy="55400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Microscopy systems are </a:t>
            </a:r>
            <a:r>
              <a:rPr lang="en-US" sz="32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anisotropic</a:t>
            </a:r>
            <a:r>
              <a:rPr lang="en-US" sz="3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(XY ≠ Z)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Lateral (XY): </a:t>
            </a:r>
            <a:r>
              <a:rPr lang="en-US" sz="32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= 𝝀 / 2 * N.A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Axial (Z): </a:t>
            </a:r>
            <a:r>
              <a:rPr lang="en-US" sz="32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= 2𝝀 / N.A</a:t>
            </a:r>
            <a:r>
              <a:rPr lang="en-US" sz="3200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For N.A. 1.45, 520 nm:</a:t>
            </a:r>
          </a:p>
          <a:p>
            <a:pPr marL="800100" lvl="1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i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  <a:r>
              <a:rPr lang="en-US" sz="3200" baseline="-25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XY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= ~180 nm</a:t>
            </a:r>
          </a:p>
          <a:p>
            <a:pPr marL="800100" lvl="1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i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  <a:r>
              <a:rPr lang="en-US" sz="3200" i="1" baseline="-25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= ~495 nm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Resolution also impacted by aberration (</a:t>
            </a:r>
            <a:r>
              <a:rPr lang="en-US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eg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depth)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6" name="Picture 4" descr="5: Point spread function of a wide-field microscope. Different... |  Download Scientific Diagram">
            <a:extLst>
              <a:ext uri="{FF2B5EF4-FFF2-40B4-BE49-F238E27FC236}">
                <a16:creationId xmlns:a16="http://schemas.microsoft.com/office/drawing/2014/main" id="{C1DA8A69-3910-7E43-9165-FDDB584447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48" r="31085" b="5536"/>
          <a:stretch/>
        </p:blipFill>
        <p:spPr bwMode="auto">
          <a:xfrm>
            <a:off x="6294782" y="1095017"/>
            <a:ext cx="2046988" cy="512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846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Confocal 101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0BD88-28AA-AE42-8723-365D87B22AF2}"/>
              </a:ext>
            </a:extLst>
          </p:cNvPr>
          <p:cNvSpPr txBox="1"/>
          <p:nvPr/>
        </p:nvSpPr>
        <p:spPr>
          <a:xfrm>
            <a:off x="0" y="6538912"/>
            <a:ext cx="8033657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https://static3.olympus-lifescience.com/data/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olympusmicro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/primer/techniques/confocal/images/confocalintrofigure2.jpg?rev=39B2</a:t>
            </a:r>
          </a:p>
        </p:txBody>
      </p:sp>
      <p:pic>
        <p:nvPicPr>
          <p:cNvPr id="5122" name="Picture 2" descr="Confocal Microscopy - Introduction | Olympus LS">
            <a:extLst>
              <a:ext uri="{FF2B5EF4-FFF2-40B4-BE49-F238E27FC236}">
                <a16:creationId xmlns:a16="http://schemas.microsoft.com/office/drawing/2014/main" id="{D086BD64-277C-4A43-8B7D-CC844127E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532" y="1181413"/>
            <a:ext cx="4576893" cy="381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B01045-BFC9-AC4B-8600-C9C196F88F5A}"/>
              </a:ext>
            </a:extLst>
          </p:cNvPr>
          <p:cNvSpPr txBox="1"/>
          <p:nvPr/>
        </p:nvSpPr>
        <p:spPr>
          <a:xfrm>
            <a:off x="314323" y="1181413"/>
            <a:ext cx="4113633" cy="51749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Pinhole used to block out of focus light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Pinhole size matched to “Airy disc” (XY PSF)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Confocality = </a:t>
            </a:r>
            <a:r>
              <a:rPr lang="en-US" sz="32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having the same focus</a:t>
            </a: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539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Recap from last 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681B62-3C5E-4842-BFE1-906D35D7BCAA}"/>
              </a:ext>
            </a:extLst>
          </p:cNvPr>
          <p:cNvSpPr txBox="1"/>
          <p:nvPr/>
        </p:nvSpPr>
        <p:spPr>
          <a:xfrm>
            <a:off x="248452" y="1282145"/>
            <a:ext cx="8628419" cy="51952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Commonly used sensors are </a:t>
            </a:r>
            <a:r>
              <a:rPr lang="en-US" sz="28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(EM)CCD 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and</a:t>
            </a:r>
            <a:r>
              <a:rPr lang="en-US" sz="28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800" b="1" i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sCMOS</a:t>
            </a:r>
            <a:r>
              <a:rPr lang="en-US" sz="28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cameras and </a:t>
            </a:r>
            <a:r>
              <a:rPr lang="en-US" sz="2800" b="1" i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Photomultipler</a:t>
            </a:r>
            <a:r>
              <a:rPr lang="en-US" sz="28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tubes (PMTs)</a:t>
            </a:r>
            <a:endParaRPr lang="en-US" sz="28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Optical sensors use the photoelectric effect to convert incident photons into electrons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Conversion of photoelectrons to digital information occurs via an </a:t>
            </a:r>
            <a:r>
              <a:rPr lang="en-US" sz="28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analog-digital converter (ADC)</a:t>
            </a:r>
            <a:endParaRPr lang="en-US" sz="2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</a:pPr>
            <a:endParaRPr lang="en-US" sz="2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Tradeoffs center around dynamic range and sensitivity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2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2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296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Selecting confocal light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0BD88-28AA-AE42-8723-365D87B22AF2}"/>
              </a:ext>
            </a:extLst>
          </p:cNvPr>
          <p:cNvSpPr txBox="1"/>
          <p:nvPr/>
        </p:nvSpPr>
        <p:spPr>
          <a:xfrm>
            <a:off x="0" y="6538912"/>
            <a:ext cx="8033657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www.photometrics.com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/wp-content/uploads/2019/10/Spinning-Disk-Confocal-Microscopy-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AppNote.pdf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pg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0AA27D-5202-944F-9FE8-019B431BC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66" y="1181414"/>
            <a:ext cx="8600068" cy="486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19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Spinning disc confocal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0BD88-28AA-AE42-8723-365D87B22AF2}"/>
              </a:ext>
            </a:extLst>
          </p:cNvPr>
          <p:cNvSpPr txBox="1"/>
          <p:nvPr/>
        </p:nvSpPr>
        <p:spPr>
          <a:xfrm>
            <a:off x="0" y="6538912"/>
            <a:ext cx="8033657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www.google.com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url?sa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i&amp;url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=https%3A%2F%2Fzeiss-campus.magnet.fsu.edu%2Farticles%2Fspinningdisk%2Fintroduction.html&amp;psig=AOvVaw1HYx6BR1qmLhVcactLqzLd&amp;ust=1651598362705000&amp;source=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images&amp;cd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vfe&amp;ved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=0CAwQjRxqFwoTCIDTwMOpwfcCFQAAAAAdAAAAABAD</a:t>
            </a:r>
          </a:p>
        </p:txBody>
      </p:sp>
      <p:pic>
        <p:nvPicPr>
          <p:cNvPr id="7170" name="Picture 2" descr="ZEISS Microscopy Online Campus | Introduction to Spinning Disk Microscopy">
            <a:extLst>
              <a:ext uri="{FF2B5EF4-FFF2-40B4-BE49-F238E27FC236}">
                <a16:creationId xmlns:a16="http://schemas.microsoft.com/office/drawing/2014/main" id="{BAC4EF3A-87B3-714E-8962-DD7F8BEC7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635" y="1461052"/>
            <a:ext cx="4467864" cy="390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B1DBD5-7E84-5E42-8B26-97ACEC8923F6}"/>
              </a:ext>
            </a:extLst>
          </p:cNvPr>
          <p:cNvSpPr txBox="1"/>
          <p:nvPr/>
        </p:nvSpPr>
        <p:spPr>
          <a:xfrm>
            <a:off x="187501" y="1181413"/>
            <a:ext cx="4113633" cy="51749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 array of pinholes on a disc is rotated at high speed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 second </a:t>
            </a:r>
            <a:r>
              <a:rPr lang="en-US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microlens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disc can increase excitation efficiency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Allows the use of an EMCCD/</a:t>
            </a:r>
            <a:r>
              <a:rPr lang="en-US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sCMOS</a:t>
            </a: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Much faster, more sensitive, gentler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Pinhole size fixed</a:t>
            </a:r>
          </a:p>
        </p:txBody>
      </p:sp>
    </p:spTree>
    <p:extLst>
      <p:ext uri="{BB962C8B-B14F-4D97-AF65-F5344CB8AC3E}">
        <p14:creationId xmlns:p14="http://schemas.microsoft.com/office/powerpoint/2010/main" val="2653564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Challenge 1: Which objective?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E1CA03-7315-FC4B-AAE7-7ACB5C0F0B1E}"/>
              </a:ext>
            </a:extLst>
          </p:cNvPr>
          <p:cNvSpPr/>
          <p:nvPr/>
        </p:nvSpPr>
        <p:spPr>
          <a:xfrm>
            <a:off x="6092488" y="2823882"/>
            <a:ext cx="2104760" cy="210476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1D26BC-64F2-674E-89C5-0C94443C9738}"/>
              </a:ext>
            </a:extLst>
          </p:cNvPr>
          <p:cNvSpPr txBox="1"/>
          <p:nvPr/>
        </p:nvSpPr>
        <p:spPr>
          <a:xfrm>
            <a:off x="-1" y="6630193"/>
            <a:ext cx="8686801" cy="18256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www.iscopecalc.com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07AB05-B0A8-F241-AE1E-D6F63C2CD61B}"/>
              </a:ext>
            </a:extLst>
          </p:cNvPr>
          <p:cNvSpPr txBox="1"/>
          <p:nvPr/>
        </p:nvSpPr>
        <p:spPr>
          <a:xfrm>
            <a:off x="390111" y="1027671"/>
            <a:ext cx="8515350" cy="87298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Go to </a:t>
            </a:r>
            <a:r>
              <a:rPr lang="en-US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iscopecalc.com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start with these options: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72DFB9-E2B0-5147-A26D-0DF8CA559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22" y="1568197"/>
            <a:ext cx="5669355" cy="37846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E082B1-2EA6-BB45-ACEA-242778ACDA58}"/>
              </a:ext>
            </a:extLst>
          </p:cNvPr>
          <p:cNvSpPr txBox="1"/>
          <p:nvPr/>
        </p:nvSpPr>
        <p:spPr>
          <a:xfrm>
            <a:off x="181610" y="5529398"/>
            <a:ext cx="8515350" cy="100951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Which objective do we use of the following?</a:t>
            </a:r>
          </a:p>
          <a:p>
            <a:pPr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1: 60x N.A. 1.45 oil    2: 60x N.A. 1.27 water    3: 100x N.A. 1.49 oil</a:t>
            </a:r>
          </a:p>
        </p:txBody>
      </p:sp>
    </p:spTree>
    <p:extLst>
      <p:ext uri="{BB962C8B-B14F-4D97-AF65-F5344CB8AC3E}">
        <p14:creationId xmlns:p14="http://schemas.microsoft.com/office/powerpoint/2010/main" val="3209899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Challenge 2: Which objective?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E1CA03-7315-FC4B-AAE7-7ACB5C0F0B1E}"/>
              </a:ext>
            </a:extLst>
          </p:cNvPr>
          <p:cNvSpPr/>
          <p:nvPr/>
        </p:nvSpPr>
        <p:spPr>
          <a:xfrm>
            <a:off x="6092488" y="2823882"/>
            <a:ext cx="2104760" cy="210476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1D26BC-64F2-674E-89C5-0C94443C9738}"/>
              </a:ext>
            </a:extLst>
          </p:cNvPr>
          <p:cNvSpPr txBox="1"/>
          <p:nvPr/>
        </p:nvSpPr>
        <p:spPr>
          <a:xfrm>
            <a:off x="-1" y="6630193"/>
            <a:ext cx="8686801" cy="18256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www.iscopecalc.com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07AB05-B0A8-F241-AE1E-D6F63C2CD61B}"/>
              </a:ext>
            </a:extLst>
          </p:cNvPr>
          <p:cNvSpPr txBox="1"/>
          <p:nvPr/>
        </p:nvSpPr>
        <p:spPr>
          <a:xfrm>
            <a:off x="390111" y="1027671"/>
            <a:ext cx="8515350" cy="87298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Go to </a:t>
            </a:r>
            <a:r>
              <a:rPr lang="en-US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iscopecalc.com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start with these options: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E082B1-2EA6-BB45-ACEA-242778ACDA58}"/>
              </a:ext>
            </a:extLst>
          </p:cNvPr>
          <p:cNvSpPr txBox="1"/>
          <p:nvPr/>
        </p:nvSpPr>
        <p:spPr>
          <a:xfrm>
            <a:off x="181610" y="5529398"/>
            <a:ext cx="8515350" cy="100951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Which objective do we use of the following?</a:t>
            </a:r>
          </a:p>
          <a:p>
            <a:pPr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1: 60x N.A. 1.45 oil    2: 40x N.A. 1.2 water    3: 100x N.A. 1.49 oil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FF2D4B-FE10-0941-BC95-4D444E8EB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887" y="1621154"/>
            <a:ext cx="5595024" cy="378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243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Challenge 3: Which objective?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E1CA03-7315-FC4B-AAE7-7ACB5C0F0B1E}"/>
              </a:ext>
            </a:extLst>
          </p:cNvPr>
          <p:cNvSpPr/>
          <p:nvPr/>
        </p:nvSpPr>
        <p:spPr>
          <a:xfrm>
            <a:off x="6092488" y="2823882"/>
            <a:ext cx="2104760" cy="210476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1D26BC-64F2-674E-89C5-0C94443C9738}"/>
              </a:ext>
            </a:extLst>
          </p:cNvPr>
          <p:cNvSpPr txBox="1"/>
          <p:nvPr/>
        </p:nvSpPr>
        <p:spPr>
          <a:xfrm>
            <a:off x="-1" y="6630193"/>
            <a:ext cx="8686801" cy="18256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www.iscopecalc.com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07AB05-B0A8-F241-AE1E-D6F63C2CD61B}"/>
              </a:ext>
            </a:extLst>
          </p:cNvPr>
          <p:cNvSpPr txBox="1"/>
          <p:nvPr/>
        </p:nvSpPr>
        <p:spPr>
          <a:xfrm>
            <a:off x="390111" y="1027671"/>
            <a:ext cx="8515350" cy="87298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Go to </a:t>
            </a:r>
            <a:r>
              <a:rPr lang="en-US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iscopecalc.com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start with these options: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E082B1-2EA6-BB45-ACEA-242778ACDA58}"/>
              </a:ext>
            </a:extLst>
          </p:cNvPr>
          <p:cNvSpPr txBox="1"/>
          <p:nvPr/>
        </p:nvSpPr>
        <p:spPr>
          <a:xfrm>
            <a:off x="181610" y="5529398"/>
            <a:ext cx="8515350" cy="100951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AutoNum type="arabicPeriod"/>
            </a:pP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Identify the </a:t>
            </a:r>
            <a:r>
              <a:rPr lang="en-US" sz="16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ideal</a:t>
            </a: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objective using the </a:t>
            </a:r>
            <a:r>
              <a:rPr lang="en-US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iscopecalc</a:t>
            </a: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sliders</a:t>
            </a:r>
          </a:p>
          <a:p>
            <a:pPr marL="457200" indent="-4572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AutoNum type="arabicPeriod"/>
            </a:pP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Go to </a:t>
            </a: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2"/>
              </a:rPr>
              <a:t>https://www.microscope.healthcare.nikon.com/products/optics/selector</a:t>
            </a: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and pick out the best fit you can find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7A974B-91C9-7446-BFFD-844338FAB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963" y="1494807"/>
            <a:ext cx="5446643" cy="386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89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Objective lenses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0BD88-28AA-AE42-8723-365D87B22AF2}"/>
              </a:ext>
            </a:extLst>
          </p:cNvPr>
          <p:cNvSpPr txBox="1"/>
          <p:nvPr/>
        </p:nvSpPr>
        <p:spPr>
          <a:xfrm>
            <a:off x="0" y="6538912"/>
            <a:ext cx="8033657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www.microscope.healthcare.nikon.com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/images/mastheads/Imaging-Centers/objective-selector_1920d.jpg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6B0BCF-8362-8A4B-9F6B-602259240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1825"/>
            <a:ext cx="9144000" cy="305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449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6AF502-7B9E-2240-BE72-691D9C7D0CE8}"/>
              </a:ext>
            </a:extLst>
          </p:cNvPr>
          <p:cNvSpPr txBox="1"/>
          <p:nvPr/>
        </p:nvSpPr>
        <p:spPr>
          <a:xfrm>
            <a:off x="4836160" y="1181414"/>
            <a:ext cx="3850640" cy="51749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C793CE9-5B28-664C-BFB1-D735818AEB35}"/>
              </a:ext>
            </a:extLst>
          </p:cNvPr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What factors impact objective lens choice? (5 mins)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B33881-DFEB-9B47-BD46-DE18351E5EDA}"/>
              </a:ext>
            </a:extLst>
          </p:cNvPr>
          <p:cNvSpPr txBox="1"/>
          <p:nvPr/>
        </p:nvSpPr>
        <p:spPr>
          <a:xfrm>
            <a:off x="0" y="6538912"/>
            <a:ext cx="8033657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www.microscope.healthcare.nikon.com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/images/mastheads/Imaging-Centers/objective-selector_1920d.jpg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041AB7-B758-9E43-86F6-C13F0EA0C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1825"/>
            <a:ext cx="9144000" cy="305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939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C9C39E-2597-7A44-B48B-CA5D11F77408}"/>
              </a:ext>
            </a:extLst>
          </p:cNvPr>
          <p:cNvSpPr txBox="1"/>
          <p:nvPr/>
        </p:nvSpPr>
        <p:spPr>
          <a:xfrm>
            <a:off x="314325" y="1181414"/>
            <a:ext cx="4521835" cy="51749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Magnification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Immersion media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Geometry (</a:t>
            </a:r>
            <a:r>
              <a:rPr lang="en-US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eg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dipping?)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Working distance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Aberration correction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Correction collars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N.A.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Cost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Compatibility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Transmission/collection 𝝀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6AF502-7B9E-2240-BE72-691D9C7D0CE8}"/>
              </a:ext>
            </a:extLst>
          </p:cNvPr>
          <p:cNvSpPr txBox="1"/>
          <p:nvPr/>
        </p:nvSpPr>
        <p:spPr>
          <a:xfrm>
            <a:off x="4836160" y="1181414"/>
            <a:ext cx="3850640" cy="51749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C793CE9-5B28-664C-BFB1-D735818AEB35}"/>
              </a:ext>
            </a:extLst>
          </p:cNvPr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What factors impact objective lens choice?</a:t>
            </a:r>
          </a:p>
        </p:txBody>
      </p:sp>
    </p:spTree>
    <p:extLst>
      <p:ext uri="{BB962C8B-B14F-4D97-AF65-F5344CB8AC3E}">
        <p14:creationId xmlns:p14="http://schemas.microsoft.com/office/powerpoint/2010/main" val="810225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C793CE9-5B28-664C-BFB1-D735818AEB35}"/>
              </a:ext>
            </a:extLst>
          </p:cNvPr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Objective lenses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FB124B-1606-6445-BC87-19DAA75888BA}"/>
              </a:ext>
            </a:extLst>
          </p:cNvPr>
          <p:cNvSpPr txBox="1"/>
          <p:nvPr/>
        </p:nvSpPr>
        <p:spPr>
          <a:xfrm>
            <a:off x="0" y="6538912"/>
            <a:ext cx="8033657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https://d33b8x22mym97j.cloudfront.net/production/imager/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productphotos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/Objectives/177867/cfi-plan-apo-lambda-d-100x-oil_12689bef50ba806ed3bb0881891e8655.jpg, 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www.pinterest.com</a:t>
            </a:r>
            <a:r>
              <a:rPr lang="en-US" sz="60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/pin/227642956134450167/</a:t>
            </a:r>
            <a:endParaRPr lang="en-US" sz="600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94B1C4-A20A-AA72-EBEB-548DD9886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100" y="879748"/>
            <a:ext cx="3835714" cy="4895303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0F98FF5A-6C7C-9683-2415-C2D9776E6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72" y="1231021"/>
            <a:ext cx="3997928" cy="399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014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C793CE9-5B28-664C-BFB1-D735818AEB35}"/>
              </a:ext>
            </a:extLst>
          </p:cNvPr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Deciphering the objective code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EB04500-4C75-A542-92B0-0C94E86A0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1181414"/>
            <a:ext cx="50800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FB124B-1606-6445-BC87-19DAA75888BA}"/>
              </a:ext>
            </a:extLst>
          </p:cNvPr>
          <p:cNvSpPr txBox="1"/>
          <p:nvPr/>
        </p:nvSpPr>
        <p:spPr>
          <a:xfrm>
            <a:off x="0" y="6538912"/>
            <a:ext cx="8033657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https://d33b8x22mym97j.cloudfront.net/production/imager/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productphotos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/Objectives/177867/cfi-plan-apo-lambda-d-100x-oil_12689bef50ba806ed3bb0881891e8655.jpg</a:t>
            </a:r>
          </a:p>
        </p:txBody>
      </p:sp>
    </p:spTree>
    <p:extLst>
      <p:ext uri="{BB962C8B-B14F-4D97-AF65-F5344CB8AC3E}">
        <p14:creationId xmlns:p14="http://schemas.microsoft.com/office/powerpoint/2010/main" val="2611706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Objective lenses: magnification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4E2918-FC36-DF4A-8F5B-5FCBEBD8CF21}"/>
              </a:ext>
            </a:extLst>
          </p:cNvPr>
          <p:cNvSpPr txBox="1"/>
          <p:nvPr/>
        </p:nvSpPr>
        <p:spPr>
          <a:xfrm>
            <a:off x="0" y="6538912"/>
            <a:ext cx="8033657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https://d33b8x22mym97j.cloudfront.net/production/imager/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productphotos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/Objectives/177867/cfi-plan-apo-lambda-d-100x-oil_12689bef50ba806ed3bb0881891e8655.jpg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B380243-7F06-1449-B0EF-8E3F8E50F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643" y="1181414"/>
            <a:ext cx="3240157" cy="3240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2052084-0046-644C-BC49-8CC6F7C82726}"/>
              </a:ext>
            </a:extLst>
          </p:cNvPr>
          <p:cNvGrpSpPr/>
          <p:nvPr/>
        </p:nvGrpSpPr>
        <p:grpSpPr>
          <a:xfrm>
            <a:off x="314325" y="1181414"/>
            <a:ext cx="6653006" cy="5174936"/>
            <a:chOff x="314325" y="1181414"/>
            <a:chExt cx="6653006" cy="517493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959597E-58D3-BB41-BECE-8561B15587D5}"/>
                </a:ext>
              </a:extLst>
            </p:cNvPr>
            <p:cNvSpPr/>
            <p:nvPr/>
          </p:nvSpPr>
          <p:spPr>
            <a:xfrm>
              <a:off x="6341165" y="2146852"/>
              <a:ext cx="626166" cy="337931"/>
            </a:xfrm>
            <a:prstGeom prst="rect">
              <a:avLst/>
            </a:prstGeom>
            <a:noFill/>
            <a:ln w="57150">
              <a:solidFill>
                <a:srgbClr val="00F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BD054D-18F2-6843-A54F-494E3E0656A7}"/>
                </a:ext>
              </a:extLst>
            </p:cNvPr>
            <p:cNvSpPr txBox="1"/>
            <p:nvPr/>
          </p:nvSpPr>
          <p:spPr>
            <a:xfrm>
              <a:off x="314325" y="1181414"/>
              <a:ext cx="5937388" cy="51749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91440" tIns="45720" rIns="91440" bIns="45720" rtlCol="0">
              <a:noAutofit/>
            </a:bodyPr>
            <a:lstStyle/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Determined by focal lengths of internal lenses</a:t>
              </a:r>
            </a:p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1x -&gt; 150x or more</a:t>
              </a:r>
            </a:p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Typical: 4x, 10x, 20x, 40x, 60/63x, 100x</a:t>
              </a:r>
            </a:p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3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Magnification ≠ Resolution!</a:t>
              </a:r>
            </a:p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endPara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556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Objective lenses: corrections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4E2918-FC36-DF4A-8F5B-5FCBEBD8CF21}"/>
              </a:ext>
            </a:extLst>
          </p:cNvPr>
          <p:cNvSpPr txBox="1"/>
          <p:nvPr/>
        </p:nvSpPr>
        <p:spPr>
          <a:xfrm>
            <a:off x="0" y="6538912"/>
            <a:ext cx="8033657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https://d33b8x22mym97j.cloudfront.net/production/imager/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productphotos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/Objectives/177867/cfi-plan-apo-lambda-d-100x-oil_12689bef50ba806ed3bb0881891e8655.jpg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B380243-7F06-1449-B0EF-8E3F8E50F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643" y="1181414"/>
            <a:ext cx="3240157" cy="3240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D4CF8D2-8C5B-5B44-90D6-738696576D48}"/>
              </a:ext>
            </a:extLst>
          </p:cNvPr>
          <p:cNvGrpSpPr/>
          <p:nvPr/>
        </p:nvGrpSpPr>
        <p:grpSpPr>
          <a:xfrm>
            <a:off x="314325" y="1181414"/>
            <a:ext cx="7130084" cy="5174936"/>
            <a:chOff x="314325" y="1181414"/>
            <a:chExt cx="7130084" cy="517493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959597E-58D3-BB41-BECE-8561B15587D5}"/>
                </a:ext>
              </a:extLst>
            </p:cNvPr>
            <p:cNvSpPr/>
            <p:nvPr/>
          </p:nvSpPr>
          <p:spPr>
            <a:xfrm>
              <a:off x="6351103" y="1892214"/>
              <a:ext cx="1093306" cy="337931"/>
            </a:xfrm>
            <a:prstGeom prst="rect">
              <a:avLst/>
            </a:prstGeom>
            <a:noFill/>
            <a:ln w="57150">
              <a:solidFill>
                <a:srgbClr val="00F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BD054D-18F2-6843-A54F-494E3E0656A7}"/>
                </a:ext>
              </a:extLst>
            </p:cNvPr>
            <p:cNvSpPr txBox="1"/>
            <p:nvPr/>
          </p:nvSpPr>
          <p:spPr>
            <a:xfrm>
              <a:off x="314325" y="1181414"/>
              <a:ext cx="5937388" cy="51749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91440" tIns="45720" rIns="91440" bIns="45720" rtlCol="0">
              <a:noAutofit/>
            </a:bodyPr>
            <a:lstStyle/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Achieved by internal elements</a:t>
              </a:r>
            </a:p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Plan Apo = </a:t>
              </a:r>
              <a:r>
                <a:rPr lang="en-US" sz="3200" b="1" i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planar correction</a:t>
              </a:r>
              <a:r>
                <a:rPr lang="en-US" sz="3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, </a:t>
              </a:r>
              <a:r>
                <a:rPr lang="en-US" sz="3200" b="1" i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chromatic correction</a:t>
              </a:r>
              <a:r>
                <a:rPr lang="en-US" sz="3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(achromatic), </a:t>
              </a:r>
              <a:r>
                <a:rPr lang="en-US" sz="3200" b="1" i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spherical correction</a:t>
              </a:r>
            </a:p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Cheaper objectives correct for fewer than 3 and/or correct less well</a:t>
              </a:r>
            </a:p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endPara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807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LIBRI - ELH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 w="12700">
          <a:noFill/>
        </a:ln>
      </a:spPr>
      <a:bodyPr vert="horz" lIns="91440" tIns="45720" rIns="91440" bIns="45720" rtlCol="0">
        <a:noAutofit/>
      </a:bodyPr>
      <a:lstStyle>
        <a:defPPr marL="342900" indent="-342900" fontAlgn="auto">
          <a:spcBef>
            <a:spcPts val="0"/>
          </a:spcBef>
          <a:spcAft>
            <a:spcPts val="600"/>
          </a:spcAft>
          <a:buClr>
            <a:srgbClr val="0070C0"/>
          </a:buClr>
          <a:buSzPct val="100000"/>
          <a:buFont typeface="Wingdings" pitchFamily="2" charset="2"/>
          <a:buChar char="§"/>
          <a:defRPr sz="2800" dirty="0">
            <a:solidFill>
              <a:prstClr val="black"/>
            </a:solidFill>
            <a:latin typeface="Calibri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65848</TotalTime>
  <Words>1455</Words>
  <Application>Microsoft Macintosh PowerPoint</Application>
  <PresentationFormat>On-screen Show (4:3)</PresentationFormat>
  <Paragraphs>147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Garamond</vt:lpstr>
      <vt:lpstr>Helvetica Neue</vt:lpstr>
      <vt:lpstr>Wingdings</vt:lpstr>
      <vt:lpstr>Default Design</vt:lpstr>
      <vt:lpstr>Office Theme</vt:lpstr>
      <vt:lpstr>Objectives and PSFs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µCourse video on PSFs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William S Noble</dc:creator>
  <cp:lastModifiedBy>Brian Beliveau           he.him</cp:lastModifiedBy>
  <cp:revision>973</cp:revision>
  <cp:lastPrinted>2022-04-07T23:03:33Z</cp:lastPrinted>
  <dcterms:created xsi:type="dcterms:W3CDTF">2008-01-08T19:18:25Z</dcterms:created>
  <dcterms:modified xsi:type="dcterms:W3CDTF">2024-05-21T21:36:39Z</dcterms:modified>
</cp:coreProperties>
</file>