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673" r:id="rId4"/>
    <p:sldId id="702" r:id="rId5"/>
    <p:sldId id="701" r:id="rId6"/>
    <p:sldId id="674" r:id="rId7"/>
    <p:sldId id="675" r:id="rId8"/>
    <p:sldId id="686" r:id="rId9"/>
    <p:sldId id="690" r:id="rId10"/>
    <p:sldId id="691" r:id="rId11"/>
    <p:sldId id="676" r:id="rId12"/>
    <p:sldId id="683" r:id="rId13"/>
    <p:sldId id="682" r:id="rId14"/>
    <p:sldId id="692" r:id="rId15"/>
    <p:sldId id="684" r:id="rId16"/>
    <p:sldId id="685" r:id="rId17"/>
    <p:sldId id="693" r:id="rId18"/>
    <p:sldId id="677" r:id="rId19"/>
    <p:sldId id="680" r:id="rId20"/>
    <p:sldId id="700" r:id="rId21"/>
    <p:sldId id="688" r:id="rId22"/>
    <p:sldId id="695" r:id="rId23"/>
    <p:sldId id="689" r:id="rId24"/>
    <p:sldId id="694" r:id="rId25"/>
    <p:sldId id="697" r:id="rId26"/>
    <p:sldId id="698" r:id="rId27"/>
    <p:sldId id="69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/>
    <p:restoredTop sz="50000" autoAdjust="0"/>
  </p:normalViewPr>
  <p:slideViewPr>
    <p:cSldViewPr snapToGrid="0">
      <p:cViewPr varScale="1">
        <p:scale>
          <a:sx n="128" d="100"/>
          <a:sy n="128" d="100"/>
        </p:scale>
        <p:origin x="1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Theory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Types of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Why Do You Need an Analog-to-Digital Converter (ADC)? - Latest Open Tech  From Seeed">
            <a:extLst>
              <a:ext uri="{FF2B5EF4-FFF2-40B4-BE49-F238E27FC236}">
                <a16:creationId xmlns:a16="http://schemas.microsoft.com/office/drawing/2014/main" id="{F215F308-A285-B649-9562-1EA618D1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92" y="1715293"/>
            <a:ext cx="6537816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blog.seeedstudio.com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/wp-content/uploads/2020/06/sine-new-1030x512.png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8232-A4E4-4641-BE46-D501F4C6AB14}"/>
              </a:ext>
            </a:extLst>
          </p:cNvPr>
          <p:cNvSpPr txBox="1"/>
          <p:nvPr/>
        </p:nvSpPr>
        <p:spPr>
          <a:xfrm>
            <a:off x="2709239" y="1269937"/>
            <a:ext cx="372552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/ Analog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Fully defined.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f(t) ==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any t (in some interval)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 such as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wavelength, amplitude can convey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9948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m.media-amazon.com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/images/I/919+p6SXzfL._AC_SL1500_.jpg,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/commons/a/a4/Amfm3-en-de.gif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8232-A4E4-4641-BE46-D501F4C6AB14}"/>
              </a:ext>
            </a:extLst>
          </p:cNvPr>
          <p:cNvSpPr txBox="1"/>
          <p:nvPr/>
        </p:nvSpPr>
        <p:spPr>
          <a:xfrm>
            <a:off x="2709239" y="1269937"/>
            <a:ext cx="372552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/ Analog</a:t>
            </a:r>
          </a:p>
        </p:txBody>
      </p:sp>
      <p:pic>
        <p:nvPicPr>
          <p:cNvPr id="1026" name="Picture 2" descr="Animation of audio, AM and FM signals">
            <a:extLst>
              <a:ext uri="{FF2B5EF4-FFF2-40B4-BE49-F238E27FC236}">
                <a16:creationId xmlns:a16="http://schemas.microsoft.com/office/drawing/2014/main" id="{0E4670F5-951F-5945-9708-6135B3FA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11" y="2129056"/>
            <a:ext cx="3333189" cy="25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Greadio Portable Shortwave Radio,AM FM Transistor Radio with  Best Reception,LCD Display,Time Setting,Battery Operated by 4 D Cell  Batteries or AC Power,Big Speaker,Earphone Jack for Gift,Elder,Home :  Electronics">
            <a:extLst>
              <a:ext uri="{FF2B5EF4-FFF2-40B4-BE49-F238E27FC236}">
                <a16:creationId xmlns:a16="http://schemas.microsoft.com/office/drawing/2014/main" id="{1D6F3846-F19A-0643-9A7C-BD29626E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2" y="2129056"/>
            <a:ext cx="2834720" cy="27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Sampling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/commons/thumb/8/88/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Sampled.signal.svg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/2560px-Sampled.signal.svg.png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information can be sampled at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points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 of sampling rate / positions important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8C90F9-7896-D34A-9B4C-46174437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18" y="1116881"/>
            <a:ext cx="6744163" cy="38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Shannon-Nyquist sampling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/commons/thumb/a/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/CPT-sound-nyquist-thereom-1.5percycle.svg/2880px-CPT-sound-nyquist-thereom-1.5percycle.svg.png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Sampling rate needs to be ≥2X the highest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Undersampling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lead to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aliasing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A20CD22-88D2-9749-856D-2E71A50A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4850"/>
            <a:ext cx="91440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46E703F-2F9B-9946-A300-E60C4BFB108F}"/>
              </a:ext>
            </a:extLst>
          </p:cNvPr>
          <p:cNvGrpSpPr/>
          <p:nvPr/>
        </p:nvGrpSpPr>
        <p:grpSpPr>
          <a:xfrm>
            <a:off x="631432" y="1974850"/>
            <a:ext cx="7937469" cy="2943437"/>
            <a:chOff x="631432" y="1974850"/>
            <a:chExt cx="7937469" cy="294343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9A0253-516F-BD45-AF17-0C29EC999296}"/>
                </a:ext>
              </a:extLst>
            </p:cNvPr>
            <p:cNvSpPr/>
            <p:nvPr/>
          </p:nvSpPr>
          <p:spPr>
            <a:xfrm flipH="1">
              <a:off x="1270644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017273-F7E3-4445-80C5-A492F497867E}"/>
                </a:ext>
              </a:extLst>
            </p:cNvPr>
            <p:cNvSpPr/>
            <p:nvPr/>
          </p:nvSpPr>
          <p:spPr>
            <a:xfrm flipH="1">
              <a:off x="1901511" y="331649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BFC3C4-0969-BA4F-847C-CE0DB7D079B4}"/>
                </a:ext>
              </a:extLst>
            </p:cNvPr>
            <p:cNvSpPr/>
            <p:nvPr/>
          </p:nvSpPr>
          <p:spPr>
            <a:xfrm flipH="1">
              <a:off x="2515112" y="465814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EF8657-A55E-084A-B5CF-C9D20E1FD46F}"/>
                </a:ext>
              </a:extLst>
            </p:cNvPr>
            <p:cNvSpPr/>
            <p:nvPr/>
          </p:nvSpPr>
          <p:spPr>
            <a:xfrm flipH="1">
              <a:off x="3198683" y="331649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E43E6C-1468-A24A-AE78-4F8096504BF2}"/>
                </a:ext>
              </a:extLst>
            </p:cNvPr>
            <p:cNvSpPr/>
            <p:nvPr/>
          </p:nvSpPr>
          <p:spPr>
            <a:xfrm flipH="1">
              <a:off x="3836637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DE24BC-03A4-1844-98F3-56C6BF412717}"/>
                </a:ext>
              </a:extLst>
            </p:cNvPr>
            <p:cNvSpPr/>
            <p:nvPr/>
          </p:nvSpPr>
          <p:spPr>
            <a:xfrm flipH="1">
              <a:off x="4459499" y="3284342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BCB748-5E46-CF41-958A-09D18F93F1B0}"/>
                </a:ext>
              </a:extLst>
            </p:cNvPr>
            <p:cNvSpPr/>
            <p:nvPr/>
          </p:nvSpPr>
          <p:spPr>
            <a:xfrm flipH="1">
              <a:off x="5148898" y="4693286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94D1E7-95EA-9D41-99FC-4ACE94030498}"/>
                </a:ext>
              </a:extLst>
            </p:cNvPr>
            <p:cNvSpPr/>
            <p:nvPr/>
          </p:nvSpPr>
          <p:spPr>
            <a:xfrm flipH="1">
              <a:off x="7714433" y="465814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D20CE-B7A4-3D4A-BD64-DD57C7DB7E96}"/>
                </a:ext>
              </a:extLst>
            </p:cNvPr>
            <p:cNvSpPr/>
            <p:nvPr/>
          </p:nvSpPr>
          <p:spPr>
            <a:xfrm flipH="1">
              <a:off x="5788222" y="3284342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95889D-36AB-0040-9CA5-493A768C3FC0}"/>
                </a:ext>
              </a:extLst>
            </p:cNvPr>
            <p:cNvSpPr/>
            <p:nvPr/>
          </p:nvSpPr>
          <p:spPr>
            <a:xfrm flipH="1">
              <a:off x="6440699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C3A820-C295-CE41-8794-40604EC11FE8}"/>
                </a:ext>
              </a:extLst>
            </p:cNvPr>
            <p:cNvSpPr/>
            <p:nvPr/>
          </p:nvSpPr>
          <p:spPr>
            <a:xfrm flipH="1">
              <a:off x="7017488" y="331624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16F5D8-7AEE-5A4A-B8E3-C1D40E54711A}"/>
                </a:ext>
              </a:extLst>
            </p:cNvPr>
            <p:cNvSpPr/>
            <p:nvPr/>
          </p:nvSpPr>
          <p:spPr>
            <a:xfrm flipH="1">
              <a:off x="8343900" y="3332447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AAFD3F-0211-8445-A1CD-25384093F9D0}"/>
                </a:ext>
              </a:extLst>
            </p:cNvPr>
            <p:cNvSpPr/>
            <p:nvPr/>
          </p:nvSpPr>
          <p:spPr>
            <a:xfrm flipH="1">
              <a:off x="631432" y="331624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8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Discretizing continuous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music recognition - frequency">
            <a:extLst>
              <a:ext uri="{FF2B5EF4-FFF2-40B4-BE49-F238E27FC236}">
                <a16:creationId xmlns:a16="http://schemas.microsoft.com/office/drawing/2014/main" id="{840C3C98-B3F6-6D41-AAD2-8768462A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uploads.toptal.io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/blog/image/125591/toptal-blog-image-1520338035137-556134ab6978d28ec618893041189e54.png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DEADC-5BE2-A848-B326-25C23477F7D6}"/>
              </a:ext>
            </a:extLst>
          </p:cNvPr>
          <p:cNvSpPr/>
          <p:nvPr/>
        </p:nvSpPr>
        <p:spPr>
          <a:xfrm>
            <a:off x="84468" y="2868005"/>
            <a:ext cx="9017000" cy="15445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CC12-BD24-6044-A687-2A707E428FFA}"/>
              </a:ext>
            </a:extLst>
          </p:cNvPr>
          <p:cNvSpPr/>
          <p:nvPr/>
        </p:nvSpPr>
        <p:spPr>
          <a:xfrm>
            <a:off x="41936" y="4412513"/>
            <a:ext cx="9102064" cy="15445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5E189-CE96-6444-994B-EBECBF96088B}"/>
              </a:ext>
            </a:extLst>
          </p:cNvPr>
          <p:cNvSpPr txBox="1"/>
          <p:nvPr/>
        </p:nvSpPr>
        <p:spPr>
          <a:xfrm>
            <a:off x="270834" y="5881259"/>
            <a:ext cx="860233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Fourier Transform / Fast Fourier Transform (DFT/FFT)</a:t>
            </a:r>
          </a:p>
        </p:txBody>
      </p:sp>
    </p:spTree>
    <p:extLst>
      <p:ext uri="{BB962C8B-B14F-4D97-AF65-F5344CB8AC3E}">
        <p14:creationId xmlns:p14="http://schemas.microsoft.com/office/powerpoint/2010/main" val="2905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Digitizing continuous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commons.wikimedia.org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/wiki/File%3AFourier_synthesis_square_wave_animated.gif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9452D5-6B3D-EB41-8722-509A4F91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21" y="1363976"/>
            <a:ext cx="4664189" cy="466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47659-F0EC-D348-B162-47A362017156}"/>
              </a:ext>
            </a:extLst>
          </p:cNvPr>
          <p:cNvSpPr txBox="1"/>
          <p:nvPr/>
        </p:nvSpPr>
        <p:spPr>
          <a:xfrm>
            <a:off x="2615312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ACD80-AFC7-1A44-8E25-E2E24CD90E29}"/>
              </a:ext>
            </a:extLst>
          </p:cNvPr>
          <p:cNvSpPr txBox="1"/>
          <p:nvPr/>
        </p:nvSpPr>
        <p:spPr>
          <a:xfrm>
            <a:off x="3402121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84BC7-7732-DA43-825C-0566329B3D96}"/>
              </a:ext>
            </a:extLst>
          </p:cNvPr>
          <p:cNvSpPr txBox="1"/>
          <p:nvPr/>
        </p:nvSpPr>
        <p:spPr>
          <a:xfrm>
            <a:off x="4188930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F3FAA-EFE9-E54D-8560-1A0516452AE7}"/>
              </a:ext>
            </a:extLst>
          </p:cNvPr>
          <p:cNvSpPr txBox="1"/>
          <p:nvPr/>
        </p:nvSpPr>
        <p:spPr>
          <a:xfrm>
            <a:off x="4975739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934A8-DE65-C143-B4D8-DF291232C5E9}"/>
              </a:ext>
            </a:extLst>
          </p:cNvPr>
          <p:cNvSpPr txBox="1"/>
          <p:nvPr/>
        </p:nvSpPr>
        <p:spPr>
          <a:xfrm>
            <a:off x="5762548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103EF-4D34-704F-A48D-646867EC3505}"/>
              </a:ext>
            </a:extLst>
          </p:cNvPr>
          <p:cNvSpPr txBox="1"/>
          <p:nvPr/>
        </p:nvSpPr>
        <p:spPr>
          <a:xfrm>
            <a:off x="270834" y="6072653"/>
            <a:ext cx="860233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Fourier Transform / Fast Fourier Transform (DFT/FFT)</a:t>
            </a:r>
          </a:p>
        </p:txBody>
      </p:sp>
    </p:spTree>
    <p:extLst>
      <p:ext uri="{BB962C8B-B14F-4D97-AF65-F5344CB8AC3E}">
        <p14:creationId xmlns:p14="http://schemas.microsoft.com/office/powerpoint/2010/main" val="391018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Quantizing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261C88B8-C326-1346-8D96-67686A25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D45C9E-EACF-4145-B904-A9B21A327B13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53768F-D558-F245-98D3-5A2A53A4E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DE3315-D7AA-D745-B135-6763C8FCE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EC0AF-7558-6E49-9361-FE61D4D28375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9CFB42-1B87-0C4E-B3E6-B0F15B3D8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C18DA8-1032-3541-9BDD-CFF9593D4A2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E6BBE-D720-CF48-9049-3D765596E7E3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DA878C-8A8F-DF40-80B9-A899A18325F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02E0BB-3834-BF41-9445-87D67FC77CCA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F92F3-5840-CD4A-A643-E68AE3FF354F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3FF5B4-58C0-1444-A26E-D80D2639F51B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we quantize information?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information is contained in a coin flip?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B9FEE-6D0A-0D4F-B24F-3DC6EBE8CFD5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23990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Quantizing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261C88B8-C326-1346-8D96-67686A25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D45C9E-EACF-4145-B904-A9B21A327B13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53768F-D558-F245-98D3-5A2A53A4E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DE3315-D7AA-D745-B135-6763C8FCE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EC0AF-7558-6E49-9361-FE61D4D28375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9CFB42-1B87-0C4E-B3E6-B0F15B3D8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C18DA8-1032-3541-9BDD-CFF9593D4A2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E6BBE-D720-CF48-9049-3D765596E7E3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DA878C-8A8F-DF40-80B9-A899A18325F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02E0BB-3834-BF41-9445-87D67FC77CCA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F92F3-5840-CD4A-A643-E68AE3FF354F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8E8E9D-4A25-F540-8424-EF8FE90DB02C}"/>
              </a:ext>
            </a:extLst>
          </p:cNvPr>
          <p:cNvSpPr txBox="1"/>
          <p:nvPr/>
        </p:nvSpPr>
        <p:spPr>
          <a:xfrm>
            <a:off x="171450" y="4418645"/>
            <a:ext cx="8515350" cy="18571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possible outcomes (discrete, binary)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 =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1/2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observed, how much information was gained?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DF15A-F888-4348-86F6-A1B1056FE754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357322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3474928"/>
            <a:ext cx="8628419" cy="30865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 = entropy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</a:t>
            </a:r>
            <a:r>
              <a:rPr lang="en-US" sz="32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random variable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P(x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= x</a:t>
            </a:r>
            <a:r>
              <a:rPr lang="en-US" sz="32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bits/“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shannons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Ln: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dits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/ “bans” /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hartleys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A Man in a Hurry: Claude Shannon's New York Years - IEEE Spectrum">
            <a:extLst>
              <a:ext uri="{FF2B5EF4-FFF2-40B4-BE49-F238E27FC236}">
                <a16:creationId xmlns:a16="http://schemas.microsoft.com/office/drawing/2014/main" id="{ADA67A40-768F-D74C-8CAE-77F0F0C1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1" y="1327861"/>
            <a:ext cx="1281928" cy="16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E38C3-7DDB-0F42-8B91-0F88A961B92E}"/>
              </a:ext>
            </a:extLst>
          </p:cNvPr>
          <p:cNvSpPr txBox="1"/>
          <p:nvPr/>
        </p:nvSpPr>
        <p:spPr>
          <a:xfrm>
            <a:off x="0" y="3023957"/>
            <a:ext cx="1998921" cy="346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Claude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24C7C-517C-FC45-8213-29578013A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1894276" y="1319636"/>
            <a:ext cx="6792524" cy="18457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EDBA5-0F70-5449-B5F2-9C7455D9FD9A}"/>
              </a:ext>
            </a:extLst>
          </p:cNvPr>
          <p:cNvSpPr/>
          <p:nvPr/>
        </p:nvSpPr>
        <p:spPr>
          <a:xfrm>
            <a:off x="63499" y="4994404"/>
            <a:ext cx="9017000" cy="14595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321C-DA30-1748-9DBB-7BBEB1620E52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</a:t>
            </a:r>
          </a:p>
        </p:txBody>
      </p:sp>
    </p:spTree>
    <p:extLst>
      <p:ext uri="{BB962C8B-B14F-4D97-AF65-F5344CB8AC3E}">
        <p14:creationId xmlns:p14="http://schemas.microsoft.com/office/powerpoint/2010/main" val="30752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Storing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3474928"/>
            <a:ext cx="8628419" cy="30865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 Digit -&gt; “bit” (portmanteau)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bits = 1 byte (256 possible values)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16-bit camera (bounds value space) vs 25 MB file (size of chunked data for compute)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321C-DA30-1748-9DBB-7BBEB1620E52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/e/e9/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John_Tukey.jpg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54B1E-776A-B44D-8F13-230CBD9CBEAA}"/>
              </a:ext>
            </a:extLst>
          </p:cNvPr>
          <p:cNvGrpSpPr/>
          <p:nvPr/>
        </p:nvGrpSpPr>
        <p:grpSpPr>
          <a:xfrm>
            <a:off x="2641571" y="1272233"/>
            <a:ext cx="3860858" cy="2042660"/>
            <a:chOff x="2375842" y="1272233"/>
            <a:chExt cx="3860858" cy="2042660"/>
          </a:xfrm>
        </p:grpSpPr>
        <p:pic>
          <p:nvPicPr>
            <p:cNvPr id="5" name="Picture 2" descr="A Man in a Hurry: Claude Shannon's New York Years - IEEE Spectrum">
              <a:extLst>
                <a:ext uri="{FF2B5EF4-FFF2-40B4-BE49-F238E27FC236}">
                  <a16:creationId xmlns:a16="http://schemas.microsoft.com/office/drawing/2014/main" id="{ADA67A40-768F-D74C-8CAE-77F0F0C1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272233"/>
              <a:ext cx="1281928" cy="16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38C3-7DDB-0F42-8B91-0F88A961B92E}"/>
                </a:ext>
              </a:extLst>
            </p:cNvPr>
            <p:cNvSpPr txBox="1"/>
            <p:nvPr/>
          </p:nvSpPr>
          <p:spPr>
            <a:xfrm>
              <a:off x="4237779" y="2968329"/>
              <a:ext cx="1998921" cy="3465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Claude Shannon</a:t>
              </a:r>
            </a:p>
          </p:txBody>
        </p:sp>
        <p:pic>
          <p:nvPicPr>
            <p:cNvPr id="22530" name="Picture 2">
              <a:extLst>
                <a:ext uri="{FF2B5EF4-FFF2-40B4-BE49-F238E27FC236}">
                  <a16:creationId xmlns:a16="http://schemas.microsoft.com/office/drawing/2014/main" id="{11FC9382-8BF4-3D44-90B6-1AEEF0EF3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86"/>
            <a:stretch/>
          </p:blipFill>
          <p:spPr bwMode="auto">
            <a:xfrm>
              <a:off x="2734339" y="1276689"/>
              <a:ext cx="1281928" cy="169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5E9C3-CD87-C14E-B92E-5D7949297A35}"/>
                </a:ext>
              </a:extLst>
            </p:cNvPr>
            <p:cNvSpPr txBox="1"/>
            <p:nvPr/>
          </p:nvSpPr>
          <p:spPr>
            <a:xfrm>
              <a:off x="2375842" y="2965259"/>
              <a:ext cx="1998921" cy="3465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John Tukey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1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Open questions from last 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69551" y="1105194"/>
            <a:ext cx="5526179" cy="53273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decibels relate to SI units?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a speedometer know if the car is moving?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are speedometers robust to tire/wheel size?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a boat speedometer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BE81D-5791-88A7-3E41-5DA6BD45B7D8}"/>
              </a:ext>
            </a:extLst>
          </p:cNvPr>
          <p:cNvSpPr txBox="1"/>
          <p:nvPr/>
        </p:nvSpPr>
        <p:spPr>
          <a:xfrm>
            <a:off x="5874026" y="1105194"/>
            <a:ext cx="3240157" cy="11398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DBs are </a:t>
            </a:r>
            <a:r>
              <a:rPr lang="en-US" sz="22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dimensionless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Sound pressure:  Pa (kg, m, 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2781D-7A97-AB1D-CB2E-2A364CCDE784}"/>
              </a:ext>
            </a:extLst>
          </p:cNvPr>
          <p:cNvSpPr txBox="1"/>
          <p:nvPr/>
        </p:nvSpPr>
        <p:spPr>
          <a:xfrm>
            <a:off x="5958510" y="2711243"/>
            <a:ext cx="2728290" cy="4639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doesn’t 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78BFB-E07B-603D-E463-5AA6D332ABD1}"/>
              </a:ext>
            </a:extLst>
          </p:cNvPr>
          <p:cNvSpPr txBox="1"/>
          <p:nvPr/>
        </p:nvSpPr>
        <p:spPr>
          <a:xfrm>
            <a:off x="5958510" y="4034579"/>
            <a:ext cx="2728290" cy="4639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They aren’t 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023EB-8134-7628-4FA1-0026528C1C4C}"/>
              </a:ext>
            </a:extLst>
          </p:cNvPr>
          <p:cNvSpPr txBox="1"/>
          <p:nvPr/>
        </p:nvSpPr>
        <p:spPr>
          <a:xfrm>
            <a:off x="5958510" y="4964767"/>
            <a:ext cx="2728290" cy="11502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“Pitot tube” (water pressure -&gt; air pressure). Or, GPS</a:t>
            </a: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Calculating information entropy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50" y="4646359"/>
            <a:ext cx="8515350" cy="19502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[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(P(Heads)) + P(Tails)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(P(Tails))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1/2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[1/2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+ 1/2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] = - [-1/2 + -1/2]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bit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68E8DC-3990-6341-A758-BACB778D6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5368830" y="3661013"/>
            <a:ext cx="3698450" cy="1005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4AB434-FDBD-CA4D-A8EC-142645DE447D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850D8-B455-0E4D-B9E5-7A34E9B27324}"/>
              </a:ext>
            </a:extLst>
          </p:cNvPr>
          <p:cNvSpPr/>
          <p:nvPr/>
        </p:nvSpPr>
        <p:spPr>
          <a:xfrm>
            <a:off x="50280" y="4601199"/>
            <a:ext cx="9017000" cy="15740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49" y="4497496"/>
            <a:ext cx="8653573" cy="210844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[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(P(Heads) + P(Tails)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(P(Tails)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≠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P(Tails); P(Heads) = 0.7, P(Tails) = 0.3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[7/10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(7/10) + 3/10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(3/10) ] = - [0.7 * -0.52 + 0.3 * -1.7 ] = [-0.36 + -0.52]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0.88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is there less information?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68E8DC-3990-6341-A758-BACB778D6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5368830" y="3512151"/>
            <a:ext cx="3698450" cy="100501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703DA27-937B-5640-8E4F-7A56910A3609}"/>
              </a:ext>
            </a:extLst>
          </p:cNvPr>
          <p:cNvSpPr txBox="1">
            <a:spLocks/>
          </p:cNvSpPr>
          <p:nvPr/>
        </p:nvSpPr>
        <p:spPr>
          <a:xfrm>
            <a:off x="152400" y="1939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Calculating information entropy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F59B1-4399-F642-9679-8ED23A4F5128}"/>
              </a:ext>
            </a:extLst>
          </p:cNvPr>
          <p:cNvSpPr/>
          <p:nvPr/>
        </p:nvSpPr>
        <p:spPr>
          <a:xfrm>
            <a:off x="63500" y="5373684"/>
            <a:ext cx="9017000" cy="113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65840-BA6C-834D-80C4-2AA419F06251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379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Entropy measures “surprisal”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DC0947A-8A6A-9348-B8C0-E0352688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7" y="1363976"/>
            <a:ext cx="4540103" cy="4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B6E03-7A77-514F-8ED9-7A6066948872}"/>
              </a:ext>
            </a:extLst>
          </p:cNvPr>
          <p:cNvSpPr txBox="1"/>
          <p:nvPr/>
        </p:nvSpPr>
        <p:spPr>
          <a:xfrm>
            <a:off x="245150" y="1627435"/>
            <a:ext cx="3869650" cy="380580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Outcomes where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P=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no surprise, H=0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uncertainty increases, H increases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Greater uncertainty in outcome, more likely to be “surprised”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CBFF5-175A-7B4C-A28F-20A8E2990297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/commons/thumb/2/22/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Binary_entropy_plot.svg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/1920px-Binary_entropy_plot.svg.png</a:t>
            </a:r>
          </a:p>
        </p:txBody>
      </p:sp>
    </p:spTree>
    <p:extLst>
      <p:ext uri="{BB962C8B-B14F-4D97-AF65-F5344CB8AC3E}">
        <p14:creationId xmlns:p14="http://schemas.microsoft.com/office/powerpoint/2010/main" val="302668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gains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50" y="4646359"/>
            <a:ext cx="8515350" cy="19502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bit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 with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0.7: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(7/10)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0.52 bits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 with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0.3: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(3/10)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1.74 bits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does scenario three have the greatest I?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BDFB7-43A3-8644-8FEF-F46C2325C1DF}"/>
              </a:ext>
            </a:extLst>
          </p:cNvPr>
          <p:cNvSpPr txBox="1"/>
          <p:nvPr/>
        </p:nvSpPr>
        <p:spPr>
          <a:xfrm>
            <a:off x="5462890" y="3867676"/>
            <a:ext cx="3510329" cy="64923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X=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ECCFE-5005-344D-BA7B-9CC92AD6F5A6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B17B7-54AB-A047-ADED-B83271006753}"/>
              </a:ext>
            </a:extLst>
          </p:cNvPr>
          <p:cNvSpPr/>
          <p:nvPr/>
        </p:nvSpPr>
        <p:spPr>
          <a:xfrm>
            <a:off x="171450" y="5104584"/>
            <a:ext cx="8801100" cy="5516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7FC10-8D70-6A4F-9FFE-4B5A4B58D43B}"/>
              </a:ext>
            </a:extLst>
          </p:cNvPr>
          <p:cNvSpPr/>
          <p:nvPr/>
        </p:nvSpPr>
        <p:spPr>
          <a:xfrm>
            <a:off x="55362" y="5489897"/>
            <a:ext cx="8801100" cy="975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time!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12887" y="6538912"/>
            <a:ext cx="7981245" cy="270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www.sciencenews.org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/wp-content/uploads/2018/05/050718_EC_numbers_feat.jpg,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images.unsplash.com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/photo-1541278107931-e006523892df?ixlib=rb-1.2.1&amp;ixid=MnwxMjA3fDB8MHxzZWFyY2h8MXx8Y2FyZHN8ZW58MHx8MHx8&amp;w=1000&amp;q=80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304800" y="4328611"/>
            <a:ext cx="8534400" cy="19395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teams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Phones/computers away</a:t>
            </a:r>
          </a:p>
        </p:txBody>
      </p:sp>
      <p:pic>
        <p:nvPicPr>
          <p:cNvPr id="19458" name="Picture 2" descr="Real numbers don't cut it in the real world, this physicist argues |  Science News">
            <a:extLst>
              <a:ext uri="{FF2B5EF4-FFF2-40B4-BE49-F238E27FC236}">
                <a16:creationId xmlns:a16="http://schemas.microsoft.com/office/drawing/2014/main" id="{F830BFA6-188A-6F43-9F8A-27F0230B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703810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Best 500+ Cards Pictures | Download Free Images on Unsplash">
            <a:extLst>
              <a:ext uri="{FF2B5EF4-FFF2-40B4-BE49-F238E27FC236}">
                <a16:creationId xmlns:a16="http://schemas.microsoft.com/office/drawing/2014/main" id="{3F8FE3AC-A499-7446-A911-FDB31DF70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 bwMode="auto">
          <a:xfrm>
            <a:off x="4787901" y="1683875"/>
            <a:ext cx="3898899" cy="21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0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1: Guess that number!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Real numbers don't cut it in the real world, this physicist argues |  Science News">
            <a:extLst>
              <a:ext uri="{FF2B5EF4-FFF2-40B4-BE49-F238E27FC236}">
                <a16:creationId xmlns:a16="http://schemas.microsoft.com/office/drawing/2014/main" id="{A037EEFC-220A-FC47-83D8-072E9AEF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346200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81A93-0D65-7042-97C9-B64E2BB1820C}"/>
              </a:ext>
            </a:extLst>
          </p:cNvPr>
          <p:cNvSpPr txBox="1"/>
          <p:nvPr/>
        </p:nvSpPr>
        <p:spPr>
          <a:xfrm>
            <a:off x="255181" y="4076376"/>
            <a:ext cx="8686800" cy="22799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randint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(1,100)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Your guess: a integer between 1–100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reveal: “Match” OR “higher” OR “lower”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24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2: Guess that card!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81A93-0D65-7042-97C9-B64E2BB1820C}"/>
              </a:ext>
            </a:extLst>
          </p:cNvPr>
          <p:cNvSpPr txBox="1"/>
          <p:nvPr/>
        </p:nvSpPr>
        <p:spPr>
          <a:xfrm>
            <a:off x="255179" y="3645573"/>
            <a:ext cx="8633637" cy="501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Hidden: a single card draw, standard 52-card deck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4" descr="Best 500+ Cards Pictures | Download Free Images on Unsplash">
            <a:extLst>
              <a:ext uri="{FF2B5EF4-FFF2-40B4-BE49-F238E27FC236}">
                <a16:creationId xmlns:a16="http://schemas.microsoft.com/office/drawing/2014/main" id="{2B90ABC5-E171-6E48-B419-176B1A4E7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 bwMode="auto">
          <a:xfrm>
            <a:off x="2622549" y="1109693"/>
            <a:ext cx="3898899" cy="21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1EF8E4-B605-0246-A34B-74F6B694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26752"/>
              </p:ext>
            </p:extLst>
          </p:nvPr>
        </p:nvGraphicFramePr>
        <p:xfrm>
          <a:off x="510362" y="4365594"/>
          <a:ext cx="817643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4708">
                  <a:extLst>
                    <a:ext uri="{9D8B030D-6E8A-4147-A177-3AD203B41FA5}">
                      <a16:colId xmlns:a16="http://schemas.microsoft.com/office/drawing/2014/main" val="1078569031"/>
                    </a:ext>
                  </a:extLst>
                </a:gridCol>
                <a:gridCol w="5071730">
                  <a:extLst>
                    <a:ext uri="{9D8B030D-6E8A-4147-A177-3AD203B41FA5}">
                      <a16:colId xmlns:a16="http://schemas.microsoft.com/office/drawing/2014/main" val="167641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Reveal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1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“Match” OR “higher” OR “lower”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6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“Yes” OR “No”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1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“Yes” OR “No”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3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Open questions from last 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69551" y="1105194"/>
            <a:ext cx="6539974" cy="9758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gyroscopes/accelerometers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Gyroscope - Wikipedia">
            <a:extLst>
              <a:ext uri="{FF2B5EF4-FFF2-40B4-BE49-F238E27FC236}">
                <a16:creationId xmlns:a16="http://schemas.microsoft.com/office/drawing/2014/main" id="{29903AC3-ECD6-AE6F-3BCC-17B4B79E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02" y="2143578"/>
            <a:ext cx="2669410" cy="20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1258E-0B87-4DF2-EEBA-61F2189509AA}"/>
              </a:ext>
            </a:extLst>
          </p:cNvPr>
          <p:cNvSpPr txBox="1"/>
          <p:nvPr/>
        </p:nvSpPr>
        <p:spPr>
          <a:xfrm>
            <a:off x="450989" y="2409169"/>
            <a:ext cx="5164620" cy="17364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Gyroscope: conservation of angular momentum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(practically, sensed similarly as accelerometers)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5AF220-6956-969C-9D31-737C8A6EEA16}"/>
              </a:ext>
            </a:extLst>
          </p:cNvPr>
          <p:cNvGrpSpPr/>
          <p:nvPr/>
        </p:nvGrpSpPr>
        <p:grpSpPr>
          <a:xfrm>
            <a:off x="450989" y="4291716"/>
            <a:ext cx="8045627" cy="2344615"/>
            <a:chOff x="450989" y="4291716"/>
            <a:chExt cx="8045627" cy="234461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0A1AFEE-971E-814D-062E-B8AD07474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98" y="4291716"/>
              <a:ext cx="2587218" cy="234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6FF5D7-408E-1AF3-94B8-1FE25285D118}"/>
                </a:ext>
              </a:extLst>
            </p:cNvPr>
            <p:cNvSpPr txBox="1"/>
            <p:nvPr/>
          </p:nvSpPr>
          <p:spPr>
            <a:xfrm>
              <a:off x="450989" y="4807814"/>
              <a:ext cx="5164620" cy="10894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Accelerometer: motion-induced changes in capacitance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A982D6-7638-572E-E22D-E1B1F75669D3}"/>
              </a:ext>
            </a:extLst>
          </p:cNvPr>
          <p:cNvSpPr txBox="1"/>
          <p:nvPr/>
        </p:nvSpPr>
        <p:spPr>
          <a:xfrm>
            <a:off x="0" y="6356350"/>
            <a:ext cx="5868302" cy="501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/commons/thumb/e/e2/3D_Gyroscope.png/500px-3D_Gyroscope.png, https://</a:t>
            </a:r>
            <a:r>
              <a:rPr lang="en-US" sz="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www.circuitbasics.com</a:t>
            </a: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/wp-content/uploads/2021/09/How-to-Setup-an-Accelerometer-on-the-Arduino-Acceleration-Diagram.png</a:t>
            </a:r>
          </a:p>
        </p:txBody>
      </p:sp>
    </p:spTree>
    <p:extLst>
      <p:ext uri="{BB962C8B-B14F-4D97-AF65-F5344CB8AC3E}">
        <p14:creationId xmlns:p14="http://schemas.microsoft.com/office/powerpoint/2010/main" val="20936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SI is defined by 7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units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7 associated constants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 radiation behaves as both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wave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particle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Photoelectric effect: incident photons with sufficient energy 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 * f)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generate e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Transducers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convert energy between forms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is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1056113"/>
            <a:ext cx="8628419" cy="11398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 activity (2 mins):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your 1–2 sentence definition of ‘information’?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A460D-9036-A94D-B8F6-0EB04520B0BA}"/>
              </a:ext>
            </a:extLst>
          </p:cNvPr>
          <p:cNvSpPr txBox="1"/>
          <p:nvPr/>
        </p:nvSpPr>
        <p:spPr>
          <a:xfrm>
            <a:off x="257790" y="2531140"/>
            <a:ext cx="8628419" cy="8978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is the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resolution of uncertainty.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Perspective: The coin toss and the 'hot hand'">
            <a:extLst>
              <a:ext uri="{FF2B5EF4-FFF2-40B4-BE49-F238E27FC236}">
                <a16:creationId xmlns:a16="http://schemas.microsoft.com/office/drawing/2014/main" id="{7B96F934-553B-E34D-9016-1FAEDB960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" y="3262552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455E4-C345-2B44-9BB2-3340A536C5DF}"/>
              </a:ext>
            </a:extLst>
          </p:cNvPr>
          <p:cNvGrpSpPr/>
          <p:nvPr/>
        </p:nvGrpSpPr>
        <p:grpSpPr>
          <a:xfrm>
            <a:off x="2366530" y="4041236"/>
            <a:ext cx="3400214" cy="1536431"/>
            <a:chOff x="2366530" y="4041236"/>
            <a:chExt cx="3400214" cy="1536431"/>
          </a:xfrm>
        </p:grpSpPr>
        <p:pic>
          <p:nvPicPr>
            <p:cNvPr id="102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6E6F1234-A118-EE4A-95CB-45C7BEAF6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96E7AB-36D8-2B49-8782-F3760D83E5F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93486-10E9-4946-B7A2-6F5CB5913E3B}"/>
              </a:ext>
            </a:extLst>
          </p:cNvPr>
          <p:cNvGrpSpPr/>
          <p:nvPr/>
        </p:nvGrpSpPr>
        <p:grpSpPr>
          <a:xfrm>
            <a:off x="5907335" y="3997627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0B1272-5EB8-344E-854A-0FDD3F1AC7FF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6D02F-006D-0C4E-A8B5-AC5D4ECEFC4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3D8D0-EE70-A941-B79F-551ECAF9BAB4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9AA4CB-7980-A244-847E-3FF84669606B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1F059-0475-8143-A7DF-DD4B08C3F398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BEDDC-C2B5-2D44-A1C3-3DEAB398F69C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use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7044213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Resolve/reduce uncertainty about the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variable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 6-sided die was rolled, the  outcome was NOT {3, 5}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Resolve/reduce uncertainty about the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outcome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process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iterations of a 2D random walk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BB1E6-BCCF-F04C-9879-2C65F435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2441"/>
            <a:ext cx="2463800" cy="28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51B52-AD5B-8046-A284-E8A34467F21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https://elements-cover-images-0.imgix.net/4452067a-740e-4bae-b81c-bb9f8e972ac4?auto=compress%2Cformat&amp;fit=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max&amp;w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=632&amp;s=179f69732594f3c5dc283b11f4a800ca,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/commons/thumb/7/7c/Random_walk_2500.svg/1280px-Random_walk_2500.svg.png</a:t>
            </a:r>
          </a:p>
        </p:txBody>
      </p:sp>
      <p:pic>
        <p:nvPicPr>
          <p:cNvPr id="2054" name="Picture 6" descr="Dice by PixelSquid360 on Envato Elements">
            <a:extLst>
              <a:ext uri="{FF2B5EF4-FFF2-40B4-BE49-F238E27FC236}">
                <a16:creationId xmlns:a16="http://schemas.microsoft.com/office/drawing/2014/main" id="{7C158A37-4AE8-2A4D-B4B3-0B12DA8F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65" y="1879558"/>
            <a:ext cx="1602883" cy="16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524731-7151-7A48-8BBC-B590FEDF5526}"/>
              </a:ext>
            </a:extLst>
          </p:cNvPr>
          <p:cNvSpPr/>
          <p:nvPr/>
        </p:nvSpPr>
        <p:spPr>
          <a:xfrm>
            <a:off x="50800" y="3420897"/>
            <a:ext cx="9017000" cy="28739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Theory: the backdrop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/commons/thumb/4/4c/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Bell_Laboratories_West_Street.jpg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/440px-Bell_Laboratories_West_Street.jpg</a:t>
            </a:r>
          </a:p>
        </p:txBody>
      </p:sp>
      <p:pic>
        <p:nvPicPr>
          <p:cNvPr id="4100" name="Picture 4" descr="463 West Street New York Bell Labs">
            <a:extLst>
              <a:ext uri="{FF2B5EF4-FFF2-40B4-BE49-F238E27FC236}">
                <a16:creationId xmlns:a16="http://schemas.microsoft.com/office/drawing/2014/main" id="{07596F6C-ADD7-474C-BC4F-D632DE23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9" y="2107569"/>
            <a:ext cx="3092187" cy="39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FABB17C-6396-D94C-A6BF-9064CAF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" y="1333914"/>
            <a:ext cx="3203944" cy="61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6FA537-EF96-EA4F-9C22-C6FB2D850803}"/>
              </a:ext>
            </a:extLst>
          </p:cNvPr>
          <p:cNvSpPr txBox="1"/>
          <p:nvPr/>
        </p:nvSpPr>
        <p:spPr>
          <a:xfrm>
            <a:off x="3643717" y="1358271"/>
            <a:ext cx="5251123" cy="48615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R&amp;D branch of AT&amp;T / Bell Systems conglomerate (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monopoly)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Science and engineering </a:t>
            </a: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powerhouse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Radio astronomy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Transistor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Laser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Photovoltaic cell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Charge-coupled device (CCD)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UNIX, C, C++, AWK, others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 Nobel Prizes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Theory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7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Theory: early contributions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/b/b4/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Harry_Nyquist.jpg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/commons/thumb/0/01/Hartley_ralph-vinton-lyon-001.jpg/440px-Hartley_ralph-vinton-lyon-001.jpg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6D1F64E-DD30-0644-9000-0B84A72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129944"/>
            <a:ext cx="2270756" cy="4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5FB390A-64A0-C94E-A63D-4018EF8D1D59}"/>
              </a:ext>
            </a:extLst>
          </p:cNvPr>
          <p:cNvGrpSpPr/>
          <p:nvPr/>
        </p:nvGrpSpPr>
        <p:grpSpPr>
          <a:xfrm>
            <a:off x="177741" y="1804754"/>
            <a:ext cx="4322840" cy="4511822"/>
            <a:chOff x="177741" y="1804754"/>
            <a:chExt cx="4322840" cy="45118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6FA537-EF96-EA4F-9C22-C6FB2D850803}"/>
                </a:ext>
              </a:extLst>
            </p:cNvPr>
            <p:cNvSpPr txBox="1"/>
            <p:nvPr/>
          </p:nvSpPr>
          <p:spPr>
            <a:xfrm>
              <a:off x="177741" y="4608453"/>
              <a:ext cx="4322840" cy="17081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i="1" dirty="0"/>
                <a:t>Certain Factors Affecting Telegraph Speed</a:t>
              </a:r>
              <a:r>
                <a:rPr lang="en-US" sz="2400" dirty="0"/>
                <a:t> (1924)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Framework for quantifying information transmission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13F51D6-9679-B545-AF76-BA8433A61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760" y="1804754"/>
              <a:ext cx="1882803" cy="230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A6C506-6CC1-6648-BD73-BF06BAD5BC45}"/>
                </a:ext>
              </a:extLst>
            </p:cNvPr>
            <p:cNvSpPr txBox="1"/>
            <p:nvPr/>
          </p:nvSpPr>
          <p:spPr>
            <a:xfrm>
              <a:off x="1054910" y="4111787"/>
              <a:ext cx="2568502" cy="4586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Harry Nyquist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794756-5E5D-804B-92A3-54C324585E26}"/>
              </a:ext>
            </a:extLst>
          </p:cNvPr>
          <p:cNvGrpSpPr/>
          <p:nvPr/>
        </p:nvGrpSpPr>
        <p:grpSpPr>
          <a:xfrm>
            <a:off x="4540635" y="1804754"/>
            <a:ext cx="4322840" cy="4511822"/>
            <a:chOff x="4540635" y="1804754"/>
            <a:chExt cx="4322840" cy="4511822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0DB90D15-F341-0545-AD72-CB2B94633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1" b="23272"/>
            <a:stretch/>
          </p:blipFill>
          <p:spPr bwMode="auto">
            <a:xfrm>
              <a:off x="5761845" y="1804754"/>
              <a:ext cx="1880421" cy="2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128FAF-BAD0-4C4A-A6EB-D70D717BE1BD}"/>
                </a:ext>
              </a:extLst>
            </p:cNvPr>
            <p:cNvSpPr txBox="1"/>
            <p:nvPr/>
          </p:nvSpPr>
          <p:spPr>
            <a:xfrm>
              <a:off x="5610548" y="4111787"/>
              <a:ext cx="2568502" cy="4586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Ralph Hartley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258F99-F86C-284A-AB00-C87B78B00AEF}"/>
                </a:ext>
              </a:extLst>
            </p:cNvPr>
            <p:cNvSpPr txBox="1"/>
            <p:nvPr/>
          </p:nvSpPr>
          <p:spPr>
            <a:xfrm>
              <a:off x="4540635" y="4608453"/>
              <a:ext cx="4322840" cy="17081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i="1" dirty="0"/>
                <a:t>Transmission of Information </a:t>
              </a:r>
              <a:r>
                <a:rPr lang="en-US" sz="2400" dirty="0"/>
                <a:t>(1928)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Explicitly defined information as measurable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/commons/thumb/f/f3/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Shannon_communication_system.svg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/2880px-Shannon_communication_system.svg.png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6D1F64E-DD30-0644-9000-0B84A72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129944"/>
            <a:ext cx="2270756" cy="4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Man in a Hurry: Claude Shannon's New York Years - IEEE Spectrum">
            <a:extLst>
              <a:ext uri="{FF2B5EF4-FFF2-40B4-BE49-F238E27FC236}">
                <a16:creationId xmlns:a16="http://schemas.microsoft.com/office/drawing/2014/main" id="{531F6CE9-EB2C-104F-A879-A25AB8D7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657470"/>
            <a:ext cx="2508451" cy="3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74D6D5-9F84-164E-96E5-33BBD4480340}"/>
              </a:ext>
            </a:extLst>
          </p:cNvPr>
          <p:cNvSpPr txBox="1"/>
          <p:nvPr/>
        </p:nvSpPr>
        <p:spPr>
          <a:xfrm>
            <a:off x="238528" y="4971228"/>
            <a:ext cx="2568502" cy="4586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Claude Shannon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9E40-29EC-D04D-ACD9-C4FF25C2C33D}"/>
              </a:ext>
            </a:extLst>
          </p:cNvPr>
          <p:cNvSpPr txBox="1"/>
          <p:nvPr/>
        </p:nvSpPr>
        <p:spPr>
          <a:xfrm>
            <a:off x="3080430" y="1563596"/>
            <a:ext cx="5606370" cy="17081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A Mathematical Theory of Communication </a:t>
            </a:r>
            <a:r>
              <a:rPr lang="en-US" sz="2400" dirty="0"/>
              <a:t>(1948)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Established Information Theory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1FD3C1C-321E-2C43-ACFE-B737062C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47" y="3454281"/>
            <a:ext cx="5362826" cy="244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592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38944</TotalTime>
  <Words>1773</Words>
  <Application>Microsoft Macintosh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Garamond</vt:lpstr>
      <vt:lpstr>Helvetica Neue</vt:lpstr>
      <vt:lpstr>Default Design</vt:lpstr>
      <vt:lpstr>Office Theme</vt:lpstr>
      <vt:lpstr>Information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681</cp:revision>
  <cp:lastPrinted>2022-04-07T23:03:33Z</cp:lastPrinted>
  <dcterms:created xsi:type="dcterms:W3CDTF">2008-01-08T19:18:25Z</dcterms:created>
  <dcterms:modified xsi:type="dcterms:W3CDTF">2023-04-10T17:16:12Z</dcterms:modified>
</cp:coreProperties>
</file>