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handoutMasterIdLst>
    <p:handoutMasterId r:id="rId23"/>
  </p:handoutMasterIdLst>
  <p:sldIdLst>
    <p:sldId id="257" r:id="rId3"/>
    <p:sldId id="673" r:id="rId4"/>
    <p:sldId id="771" r:id="rId5"/>
    <p:sldId id="783" r:id="rId6"/>
    <p:sldId id="674" r:id="rId7"/>
    <p:sldId id="784" r:id="rId8"/>
    <p:sldId id="785" r:id="rId9"/>
    <p:sldId id="786" r:id="rId10"/>
    <p:sldId id="788" r:id="rId11"/>
    <p:sldId id="789" r:id="rId12"/>
    <p:sldId id="774" r:id="rId13"/>
    <p:sldId id="790" r:id="rId14"/>
    <p:sldId id="791" r:id="rId15"/>
    <p:sldId id="792" r:id="rId16"/>
    <p:sldId id="775" r:id="rId17"/>
    <p:sldId id="793" r:id="rId18"/>
    <p:sldId id="794" r:id="rId19"/>
    <p:sldId id="778" r:id="rId20"/>
    <p:sldId id="787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B094"/>
    <a:srgbClr val="B00024"/>
    <a:srgbClr val="2AFDBC"/>
    <a:srgbClr val="00FDFF"/>
    <a:srgbClr val="66FDC5"/>
    <a:srgbClr val="FFCC00"/>
    <a:srgbClr val="FDEAD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97"/>
    <p:restoredTop sz="50000" autoAdjust="0"/>
  </p:normalViewPr>
  <p:slideViewPr>
    <p:cSldViewPr snapToGrid="0">
      <p:cViewPr>
        <p:scale>
          <a:sx n="125" d="100"/>
          <a:sy n="125" d="100"/>
        </p:scale>
        <p:origin x="264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E85494-8BC1-4B17-BC51-E2B17CAEA1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04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0:00:09.5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 1922 24575,'2'-6'0,"2"-6"0,0-9 0,0-11 0,0-12 0,-2-8 0,-2-10 0,0-12 0,1-16 0,0 38 0,0-2 0,1-4 0,-1-1 0,0-3 0,-1 0 0,-2 3 0,0 3 0,-2-39 0,-1 24 0,2 20 0,2 12 0,-2 3 0,0 5 0,0 4 0,2 2 0,3-3 0,0-9 0,1-12 0,0-13 0,-2-1 0,-1 2 0,-3 9 0,0 11 0,-1 7 0,3 5 0,0-1 0,-1-2 0,-1 0 0,0 6 0,0 9 0,2 6 0,1-1 0,1 3 0,2-6 0,-1 6 0,2-4 0,-1 2 0,-1 3 0,0 2 0,-1 3 0,-1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0:00:18.7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5 710 24575,'0'-8'0,"0"1"0,1-3 0,1-6 0,-1-5 0,0-5 0,-2 0 0,-1 3 0,0 3 0,1 2 0,0 3 0,1 2 0,0 0 0,-1-1 0,1-2 0,-1 0 0,1 2 0,0 3 0,0 2 0,0 3 0,0 2 0,1 1 0,-1 0 0,0-2 0,1-3 0,-2-8 0,1-2 0,-1-1 0,1 4 0,0 8 0,0 4 0,0 0 0,1 1 0,-1-1 0,1-1 0,-1-1 0,0 0 0,1 0 0,-1-1 0,0-1 0,1-1 0,-1-1 0,0-7 0,0-6 0,1-6 0,1-1 0,1 4 0,0 5 0,0 4 0,-1 4 0,-1 4 0,-1 1 0,0 0 0,0-5 0,0-9 0,0 8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0:00:36.1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2209 24575,'0'-8'0,"1"-3"0,1-4 0,-1-2 0,1-2 0,-1 3 0,0 3 0,-1 5 0,0 4 0,0 1 0,0-1 0,1 0 0,0-1 0,0 1 0,0-1 0,0-2 0,0-5 0,0-6 0,-1-3 0,0-1 0,-1 1 0,1 1 0,-1 2 0,1 1 0,-1 1 0,-1-3 0,-1-1 0,1-3 0,1 2 0,2 1 0,-1 3 0,1 6 0,0 4 0,-1 3 0,0 3 0,1-1 0,0 0 0,0 0 0,1-4 0,1-2 0,1-4 0,-1 4 0,1-3 0,0 5 0,1-2 0,1 1 0,-1 0 0,-1 1 0,0 0 0,0-1 0,0 1 0,0 1 0,0 0 0,-2 0 0,0 1 0,-1 0 0,0-1 0,1 0 0,0 0 0,-1-2 0,1-2 0,-1-2 0,-1-3 0,0 0 0,-1-5 0,-2 3 0,-2-5 0,-3 0 0,1 0 0,0 2 0,1 5 0,4 3 0,0 2 0,1-4 0,-1-3 0,-1-3 0,0 2 0,1 3 0,1 3 0,1 3 0,0 2 0,0 1 0,0 1 0,0 2 0,0 1 0,0-1 0,1 0 0,-1 0 0,1-2 0,0-1 0,-1-1 0,1-1 0,0-1 0,1 2 0,-1-1 0,0 0 0,0-1 0,1 1 0,1-1 0,-2 1 0,0-2 0,0-2 0,0-4 0,-1 0 0,-1-1 0,1 2 0,0 4 0,0 2 0,1 1 0,0 0 0,0-1 0,0-2 0,-1 0 0,0 1 0,0 1 0,1 2 0,0 1 0,0 2 0,-1 0 0,1 1 0,-1 0 0,0 0 0,0-1 0,0-2 0,1-11 0,1-6 0,3-33 0,5-24 0,-3 24 0,0-4 0,2-7 0,1-1 0,0-4 0,1 2 0,0 4 0,0 2 0,1 10 0,-1 4 0,9-19 0,-6 32 0,-4 22 0,-1 9 0,1 3 0,4 1 0,2-1 0,0 1 0,-3 1 0,0 0 0,7 0 0,14-1 0,6 0 0,-5-1 0,-13 0 0,-11-1 0,-3-2 0,10-5 0,11-3 0,13 0 0,6 1 0,8 4 0,5 3 0,-1 2 0,-9 2 0,-20 1 0,-16 1 0,-7 0 0,5 2 0,11 1 0,10 2 0,4 0 0,4-2 0,6-2 0,15-1 0,34 0 0,-34 0 0,26-1 0,-49 0 0,5 0 0,-12 0 0,-15 0 0,-7 0 0,1 0 0,8-1 0,14 1 0,16 0 0,16 0 0,19 0 0,7-2 0,-5 0 0,-19-1 0,-25 2 0,-21 1 0,-11 0 0,3-1 0,19-1 0,26-3 0,24 0 0,-26 2 0,4 0 0,7 1 0,1 0 0,3 0 0,-2 1 0,-8 0 0,-4 0 0,19 2 0,-31 0 0,-15 2 0,8 1 0,3 0 0,4-1 0,4-2 0,12-1 0,18-1 0,-1 1 0,-9 0 0,-23 0 0,-24 0 0,-7 0 0,2-1 0,8-1 0,11 0 0,3-1 0,7 0 0,6 1 0,0-1 0,-2 1 0,-14 0 0,-11 0 0,2-1 0,24 1 0,44 0 0,-29 2 0,4 0 0,7 1 0,0 0 0,-7 0 0,-5 0 0,29 0 0,-40-2 0,-24-1 0,-9 0 0,2 1 0,2 1 0,-1 0 0,-6 0 0,-8 0 0,-2 0 0,4 0 0,1 0 0,-1 0 0,-6 0 0,-4 0 0,1 0 0,2 0 0,1 0 0,2 0 0,2 0 0,3 0 0,-1-1 0,-2 1 0,-1-1 0,-1 1 0,22 1 0,28 0 0,19 2 0,6 0 0,-22-1 0,-25-1 0,-21 0 0,-10-1 0,-6 0 0,0 0 0,1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0:00:49.8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18 24575,'5'-2'0,"5"0"0,-3 0 0,6-2 0,-5 2 0,-1-1 0,-3 2 0,-3 0 0,0 1 0,0 0 0,1 0 0,0 0 0,0 0 0,0 0 0,2 0 0,2 0 0,-1 0 0,0 0 0,-3 0 0,0 0 0,-1 0 0,0 0 0,3 0 0,0 0 0,1 0 0,-1 0 0,1 0 0,-1 0 0,-1 0 0,0 0 0,0 0 0,2 0 0,1 0 0,-1 0 0,-1 0 0,-1 0 0,-1 0 0,-1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0:01:21.9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2037 51 24575,'-2'9'0,"0"-2"0,1-2 0,1-3 0,0 0 0,0 0 0,0 0 0,0 0 0,0-1 0,-1 1 0,0-1 0,0 0 0,0 0 0,-1 0 0,1 0 0,0 0 0,-1 0 0,1-1 0,-2 0 0,0 0 0,-4 1 0,-6-1 0,-3 0 0,2 0 0,5 0 0,4 0 0,1 1 0,-3-1 0,-5 0 0,-3 0 0,1 0 0,3-1 0,6 1 0,0 0 0,-5 0 0,-6 1 0,-5-1 0,1 1 0,6-1 0,7 0 0,3 0 0,-2 0 0,-3 0 0,-5-1 0,-4 0 0,-2 1 0,2-1 0,3 0 0,5 1 0,2 0 0,2-1 0,0 1 0,1-1 0,-6 1 0,-7-1 0,-7 1 0,-3-1 0,6 0 0,9 0 0,3 1 0,-2 0 0,-12 0 0,-9-1 0,0 0 0,5 0 0,9 0 0,2 0 0,-3 1 0,-5-1 0,-6 0 0,-3 1 0,2-1 0,3 1 0,5-1 0,0 1 0,1-2 0,2 0 0,9 0 0,4 0 0,0-1 0,-21-4 0,-19-4 0,-14-3 0,7 3 0,21 4 0,18 4 0,13 1 0,3 1 0,0-1 0,0 0 0,0 1 0,-4 0 0,-6 0 0,-7 0 0,-2 1 0,3 0 0,7 0 0,0 0 0,-5 1 0,-4 0 0,-2 0 0,5 1 0,6-2 0,4 0 0,2 0 0,-1 0 0,-5 1 0,-4-1 0,-1 0 0,3 0 0,3-1 0,4 1 0,-2 1 0,-3-1 0,-1 1 0,1 0 0,4 0 0,1-1 0,-1 1 0,-1-1 0,-1 0 0,2 1 0,1-1 0,1 1 0,-5 0 0,-7 1 0,-2-1 0,2 0 0,7-1 0,5 1 0,-3-1 0,-6 1 0,-4 0 0,-3 0 0,4-1 0,5 1 0,2 0 0,0 0 0,-2 1 0,1-1 0,1 0 0,2 0 0,-1 0 0,-4 0 0,-4-1 0,-3 1 0,3 0 0,6-1 0,6 1 0,0-1 0,-2 2 0,-3-1 0,-3 1 0,3 0 0,2-1 0,5-1 0,-1 1 0,-1 0 0,-2 0 0,-3 0 0,-1 0 0,2 0 0,1 0 0,4-1 0,0 1 0,-1-1 0,-3 1 0,-2 0 0,0-1 0,2 1 0,2-1 0,-3 1 0,-3 1 0,0 1 0,-2 1 0,4 0 0,-4 3 0,0-1 0,0 0 0,3-2 0,6-2 0,1-1 0,0 1 0,0-1 0,0 1 0,1-1 0,-1-1 0,0 1 0,0 0 0,0 0 0,0 0 0,-1-1 0,0-1 0,1 0 0,1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3A0D558-D351-4D83-94B2-1D2521AF4F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99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BC62A5-4FA4-442D-BB5E-7B3E544FD5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C015E7-051B-46DE-8779-5C2EF7A777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B35149-118F-4663-9665-73129F221E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615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640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17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568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564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665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6385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90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9B122-A396-4E06-BB30-38311339E6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2858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265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26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3599C-13AE-435C-BDF9-40EA4C8D9F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A2D8C7-29C9-407F-BFA7-9BA4355A95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8D79E1-07C7-45C7-A602-A8694C5EED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4CC5B3-4489-47AE-B462-D8125315F9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581FD-2FB3-41AA-837B-07150FB01F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6EE62-F0FC-469C-B3CF-7623F46AB9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136F6-3BE8-4215-9DA3-81B06DBDB1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A9467D2-C0F1-495B-992D-DFC2A46747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3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pbase.org/spectra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pbase.org/spectra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4.xml"/><Relationship Id="rId3" Type="http://schemas.openxmlformats.org/officeDocument/2006/relationships/image" Target="../media/image6.png"/><Relationship Id="rId7" Type="http://schemas.openxmlformats.org/officeDocument/2006/relationships/customXml" Target="../ink/ink1.xml"/><Relationship Id="rId12" Type="http://schemas.openxmlformats.org/officeDocument/2006/relationships/image" Target="../media/image16.png"/><Relationship Id="rId2" Type="http://schemas.openxmlformats.org/officeDocument/2006/relationships/image" Target="../media/image2.jpe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customXml" Target="../ink/ink3.xml"/><Relationship Id="rId5" Type="http://schemas.openxmlformats.org/officeDocument/2006/relationships/image" Target="../media/image12.png"/><Relationship Id="rId15" Type="http://schemas.openxmlformats.org/officeDocument/2006/relationships/customXml" Target="../ink/ink5.xml"/><Relationship Id="rId10" Type="http://schemas.openxmlformats.org/officeDocument/2006/relationships/image" Target="../media/image15.png"/><Relationship Id="rId4" Type="http://schemas.openxmlformats.org/officeDocument/2006/relationships/image" Target="../media/image11.jpeg"/><Relationship Id="rId9" Type="http://schemas.openxmlformats.org/officeDocument/2006/relationships/customXml" Target="../ink/ink2.xml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295400"/>
            <a:ext cx="8305800" cy="1470025"/>
          </a:xfrm>
        </p:spPr>
        <p:txBody>
          <a:bodyPr/>
          <a:lstStyle/>
          <a:p>
            <a:r>
              <a:rPr lang="en-US" sz="6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Helvetica Neue" panose="02000503000000020004" pitchFamily="2" charset="0"/>
                <a:cs typeface="Helvetica Neue" panose="02000503000000020004" pitchFamily="2" charset="0"/>
              </a:rPr>
              <a:t>Fluorescent Labels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657600"/>
            <a:ext cx="7467600" cy="1752600"/>
          </a:xfrm>
        </p:spPr>
        <p:txBody>
          <a:bodyPr/>
          <a:lstStyle/>
          <a:p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Genome 575: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Fundamentals of Biomedical Instrumentation</a:t>
            </a:r>
            <a:endParaRPr lang="en-US"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Brian Beliveau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E4DBCF-C3E4-BF43-A253-160DB645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62A5-4FA4-442D-BB5E-7B3E544FD5D0}" type="slidenum">
              <a:rPr lang="en-US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1</a:t>
            </a:fld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What makes a good label?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B79BE-780D-8C4A-BB19-CADB2C154A99}"/>
              </a:ext>
            </a:extLst>
          </p:cNvPr>
          <p:cNvSpPr txBox="1"/>
          <p:nvPr/>
        </p:nvSpPr>
        <p:spPr>
          <a:xfrm>
            <a:off x="-1" y="6538912"/>
            <a:ext cx="868680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www.idtdna.com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/site/Catalog/Modifications/Dyes, http://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www.chemspider.com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/Chemical-Structure.23107060.html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9C39E-2597-7A44-B48B-CA5D11F77408}"/>
              </a:ext>
            </a:extLst>
          </p:cNvPr>
          <p:cNvSpPr txBox="1"/>
          <p:nvPr/>
        </p:nvSpPr>
        <p:spPr>
          <a:xfrm>
            <a:off x="314325" y="1181414"/>
            <a:ext cx="4521835" cy="51749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Brightness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Photostability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Duty cycle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Bio-orthogonality / inertness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Chemical stability (pH)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Size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Monovalency</a:t>
            </a: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Cost / availability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Thermal stability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Stokes shift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6AF502-7B9E-2240-BE72-691D9C7D0CE8}"/>
              </a:ext>
            </a:extLst>
          </p:cNvPr>
          <p:cNvSpPr txBox="1"/>
          <p:nvPr/>
        </p:nvSpPr>
        <p:spPr>
          <a:xfrm>
            <a:off x="4836160" y="1181414"/>
            <a:ext cx="3850640" cy="51749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Em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/Ex wavelengths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Solubility</a:t>
            </a:r>
          </a:p>
        </p:txBody>
      </p:sp>
    </p:spTree>
    <p:extLst>
      <p:ext uri="{BB962C8B-B14F-4D97-AF65-F5344CB8AC3E}">
        <p14:creationId xmlns:p14="http://schemas.microsoft.com/office/powerpoint/2010/main" val="3439939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How do we evaluate labels?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B79BE-780D-8C4A-BB19-CADB2C154A99}"/>
              </a:ext>
            </a:extLst>
          </p:cNvPr>
          <p:cNvSpPr txBox="1"/>
          <p:nvPr/>
        </p:nvSpPr>
        <p:spPr>
          <a:xfrm>
            <a:off x="-1" y="6538912"/>
            <a:ext cx="868680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www.atto-tec.com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/ATTO-565.html?language=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</a:t>
            </a:r>
            <a:endParaRPr lang="en-US" sz="8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E2FF19-EEFD-0A46-8350-75347EAFE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80" y="1181414"/>
            <a:ext cx="6674334" cy="476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59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Measuring brightness: molar absorbance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coeffcient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(</a:t>
            </a:r>
            <a:r>
              <a:rPr lang="el-GR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ε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)</a:t>
            </a:r>
            <a:endParaRPr lang="en-US" b="1" i="1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B79BE-780D-8C4A-BB19-CADB2C154A99}"/>
              </a:ext>
            </a:extLst>
          </p:cNvPr>
          <p:cNvSpPr txBox="1"/>
          <p:nvPr/>
        </p:nvSpPr>
        <p:spPr>
          <a:xfrm>
            <a:off x="10159" y="6538912"/>
            <a:ext cx="868680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resources.perkinelmer.com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/lab-solutions/resources/docs/APP_Determination_of_Relative_FluorescenceQuantum_Yields_using_FL6500_Fluorescence_Spect.pdf,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www.edinst.com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/wp-content/uploads/2019/08/BLL-1.png,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www.edinst.com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/wp-content/uploads/2019/08/BLL-E4.png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BFF4C5-3013-2844-9FB2-67BE88E94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455756"/>
            <a:ext cx="3963266" cy="2569210"/>
          </a:xfrm>
          <a:prstGeom prst="rect">
            <a:avLst/>
          </a:prstGeom>
        </p:spPr>
      </p:pic>
      <p:pic>
        <p:nvPicPr>
          <p:cNvPr id="7172" name="Picture 4" descr="Beer Lambert Law | Transmittance &amp; Absorbance | Edinburgh Instruments">
            <a:extLst>
              <a:ext uri="{FF2B5EF4-FFF2-40B4-BE49-F238E27FC236}">
                <a16:creationId xmlns:a16="http://schemas.microsoft.com/office/drawing/2014/main" id="{55087CB3-8684-2947-9379-96105BDF3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799" y="2034898"/>
            <a:ext cx="4622802" cy="201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Beer Lambert Law | Transmittance &amp; Absorbance | Edinburgh Instruments">
            <a:extLst>
              <a:ext uri="{FF2B5EF4-FFF2-40B4-BE49-F238E27FC236}">
                <a16:creationId xmlns:a16="http://schemas.microsoft.com/office/drawing/2014/main" id="{924AB7C5-1232-7F48-8245-46EB6A259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260" y="4024966"/>
            <a:ext cx="5046158" cy="201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80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Measuring brightness: Quantum Yield (</a:t>
            </a:r>
            <a:r>
              <a:rPr lang="en-US" sz="36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ɸ</a:t>
            </a:r>
            <a:r>
              <a:rPr lang="en-US" sz="3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B79BE-780D-8C4A-BB19-CADB2C154A99}"/>
              </a:ext>
            </a:extLst>
          </p:cNvPr>
          <p:cNvSpPr txBox="1"/>
          <p:nvPr/>
        </p:nvSpPr>
        <p:spPr>
          <a:xfrm>
            <a:off x="10159" y="6538912"/>
            <a:ext cx="868680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www.edinst.com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/wp-content/uploads/2019/08/BLL-1.png 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www.researchgate.net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/profile/Henri-Pierre-Lassalle/publication/30513452/figure/fig1/AS:913119526273024@1594716068206/Jablonski-diagram-where-IC-stands-for-internal-conversion-ICS-for-intersystem.png</a:t>
            </a:r>
          </a:p>
        </p:txBody>
      </p:sp>
      <p:pic>
        <p:nvPicPr>
          <p:cNvPr id="8196" name="Picture 4" descr="1 : Jablonski diagram, where IC stands for internal conversion, ICS for intersystem crossing and VR, for vibrational relaxation.">
            <a:extLst>
              <a:ext uri="{FF2B5EF4-FFF2-40B4-BE49-F238E27FC236}">
                <a16:creationId xmlns:a16="http://schemas.microsoft.com/office/drawing/2014/main" id="{213614CD-320B-FD43-AE81-3491E479C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680" y="1405731"/>
            <a:ext cx="5675203" cy="404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DC89A19-B942-B347-8D49-2F677DC1EA9D}"/>
              </a:ext>
            </a:extLst>
          </p:cNvPr>
          <p:cNvSpPr/>
          <p:nvPr/>
        </p:nvSpPr>
        <p:spPr>
          <a:xfrm>
            <a:off x="2479040" y="5268912"/>
            <a:ext cx="457200" cy="319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FD270D-B576-8649-A493-9C9B22DBCB37}"/>
              </a:ext>
            </a:extLst>
          </p:cNvPr>
          <p:cNvSpPr/>
          <p:nvPr/>
        </p:nvSpPr>
        <p:spPr>
          <a:xfrm>
            <a:off x="2448560" y="3297872"/>
            <a:ext cx="457200" cy="319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802ECE-C40F-2F49-89C8-65C768CCE6BD}"/>
              </a:ext>
            </a:extLst>
          </p:cNvPr>
          <p:cNvSpPr/>
          <p:nvPr/>
        </p:nvSpPr>
        <p:spPr>
          <a:xfrm>
            <a:off x="2479040" y="1672272"/>
            <a:ext cx="457200" cy="319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5A69D3-3356-234E-9956-5D489D709563}"/>
              </a:ext>
            </a:extLst>
          </p:cNvPr>
          <p:cNvSpPr txBox="1"/>
          <p:nvPr/>
        </p:nvSpPr>
        <p:spPr>
          <a:xfrm>
            <a:off x="2346960" y="5108416"/>
            <a:ext cx="660400" cy="64008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</a:t>
            </a:r>
            <a:r>
              <a:rPr lang="en-US" sz="2800" baseline="-25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  <a:endParaRPr lang="en-US" sz="28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412DFA-EFF4-8148-965F-0472BA2084B4}"/>
              </a:ext>
            </a:extLst>
          </p:cNvPr>
          <p:cNvSpPr txBox="1"/>
          <p:nvPr/>
        </p:nvSpPr>
        <p:spPr>
          <a:xfrm>
            <a:off x="2346960" y="3117056"/>
            <a:ext cx="660400" cy="64008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</a:t>
            </a:r>
            <a:r>
              <a:rPr lang="en-US" sz="2800" baseline="-25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endParaRPr lang="en-US" sz="28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00C38B-46F8-9E45-95F3-2B4C782CBC8F}"/>
              </a:ext>
            </a:extLst>
          </p:cNvPr>
          <p:cNvSpPr txBox="1"/>
          <p:nvPr/>
        </p:nvSpPr>
        <p:spPr>
          <a:xfrm>
            <a:off x="2346960" y="1509155"/>
            <a:ext cx="660400" cy="64008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</a:t>
            </a:r>
            <a:r>
              <a:rPr lang="en-US" sz="2800" baseline="-25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</a:t>
            </a:r>
            <a:endParaRPr lang="en-US" sz="28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7" name="Picture 4" descr="Beer Lambert Law | Transmittance &amp; Absorbance | Edinburgh Instruments">
            <a:extLst>
              <a:ext uri="{FF2B5EF4-FFF2-40B4-BE49-F238E27FC236}">
                <a16:creationId xmlns:a16="http://schemas.microsoft.com/office/drawing/2014/main" id="{4B7CE5ED-CC37-D64F-A0D6-59A9F7E5B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20" y="2648903"/>
            <a:ext cx="2144380" cy="93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33E79D-3063-0D45-A53D-48EA374BE40C}"/>
              </a:ext>
            </a:extLst>
          </p:cNvPr>
          <p:cNvSpPr txBox="1"/>
          <p:nvPr/>
        </p:nvSpPr>
        <p:spPr>
          <a:xfrm>
            <a:off x="360680" y="5926769"/>
            <a:ext cx="6304280" cy="4259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4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ɸ</a:t>
            </a:r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= emitted photons / absorbed photons </a:t>
            </a:r>
            <a:endParaRPr lang="en-US" sz="24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240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Measuring brightness</a:t>
            </a:r>
            <a:endParaRPr lang="en-US" sz="3600" b="1" i="1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B79BE-780D-8C4A-BB19-CADB2C154A99}"/>
              </a:ext>
            </a:extLst>
          </p:cNvPr>
          <p:cNvSpPr txBox="1"/>
          <p:nvPr/>
        </p:nvSpPr>
        <p:spPr>
          <a:xfrm>
            <a:off x="10159" y="6538912"/>
            <a:ext cx="868680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www.atto-tec.com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/ATTO-565.html?language=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</a:t>
            </a:r>
            <a:endParaRPr lang="en-US" sz="8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C89A19-B942-B347-8D49-2F677DC1EA9D}"/>
              </a:ext>
            </a:extLst>
          </p:cNvPr>
          <p:cNvSpPr/>
          <p:nvPr/>
        </p:nvSpPr>
        <p:spPr>
          <a:xfrm>
            <a:off x="2479040" y="5268912"/>
            <a:ext cx="457200" cy="319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FD270D-B576-8649-A493-9C9B22DBCB37}"/>
              </a:ext>
            </a:extLst>
          </p:cNvPr>
          <p:cNvSpPr/>
          <p:nvPr/>
        </p:nvSpPr>
        <p:spPr>
          <a:xfrm>
            <a:off x="2448560" y="3297872"/>
            <a:ext cx="457200" cy="319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802ECE-C40F-2F49-89C8-65C768CCE6BD}"/>
              </a:ext>
            </a:extLst>
          </p:cNvPr>
          <p:cNvSpPr/>
          <p:nvPr/>
        </p:nvSpPr>
        <p:spPr>
          <a:xfrm>
            <a:off x="2479040" y="1672272"/>
            <a:ext cx="457200" cy="319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33E79D-3063-0D45-A53D-48EA374BE40C}"/>
              </a:ext>
            </a:extLst>
          </p:cNvPr>
          <p:cNvSpPr txBox="1"/>
          <p:nvPr/>
        </p:nvSpPr>
        <p:spPr>
          <a:xfrm>
            <a:off x="990600" y="1187439"/>
            <a:ext cx="6304280" cy="60072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3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Brightness = </a:t>
            </a:r>
            <a:r>
              <a:rPr lang="el-GR" sz="3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ε</a:t>
            </a:r>
            <a:r>
              <a:rPr lang="en-US" sz="3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* </a:t>
            </a:r>
            <a:r>
              <a:rPr lang="en-US" sz="36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ɸ</a:t>
            </a:r>
            <a:endParaRPr lang="en-US" sz="36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F667331-7167-8948-BE51-6DE6F62E2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80" y="1969836"/>
            <a:ext cx="5892800" cy="420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60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Labels: organic dyes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B79BE-780D-8C4A-BB19-CADB2C154A99}"/>
              </a:ext>
            </a:extLst>
          </p:cNvPr>
          <p:cNvSpPr txBox="1"/>
          <p:nvPr/>
        </p:nvSpPr>
        <p:spPr>
          <a:xfrm>
            <a:off x="-1" y="6538912"/>
            <a:ext cx="868680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www.atto-tec.com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/ATTO-565.html?language=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www.idtdna.com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/site/Catalog/Modifications/Dyes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9C39E-2597-7A44-B48B-CA5D11F77408}"/>
              </a:ext>
            </a:extLst>
          </p:cNvPr>
          <p:cNvSpPr txBox="1"/>
          <p:nvPr/>
        </p:nvSpPr>
        <p:spPr>
          <a:xfrm>
            <a:off x="171450" y="4539660"/>
            <a:ext cx="8515350" cy="181669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Hydrocarbon-based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~1 nm in size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Typically the best bang for buck in terms of brightness/stability, sample compatibility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EDED2B-7FE6-A744-8FEB-4D5C2A5F7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1325746"/>
            <a:ext cx="2420241" cy="3031352"/>
          </a:xfrm>
          <a:prstGeom prst="rect">
            <a:avLst/>
          </a:prstGeom>
        </p:spPr>
      </p:pic>
      <p:pic>
        <p:nvPicPr>
          <p:cNvPr id="13" name="Picture 8" descr="ChemSpider 2D Image | Alexa Fluor 488 para-isomer | C21H12Li2N2O11S2">
            <a:extLst>
              <a:ext uri="{FF2B5EF4-FFF2-40B4-BE49-F238E27FC236}">
                <a16:creationId xmlns:a16="http://schemas.microsoft.com/office/drawing/2014/main" id="{AC553A4C-7875-C543-8A3A-17D2572B0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868" y="1861652"/>
            <a:ext cx="1959539" cy="195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57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Labels: Fluorescent proteins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B79BE-780D-8C4A-BB19-CADB2C154A99}"/>
              </a:ext>
            </a:extLst>
          </p:cNvPr>
          <p:cNvSpPr txBox="1"/>
          <p:nvPr/>
        </p:nvSpPr>
        <p:spPr>
          <a:xfrm>
            <a:off x="-1" y="6538912"/>
            <a:ext cx="868680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www.chemspider.com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/Chemical-Structure.23107060.html,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zeiss-campus.magnet.fsu.edu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/articles/probes/images/anthozoafpintrofigure1.jpg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9C39E-2597-7A44-B48B-CA5D11F77408}"/>
              </a:ext>
            </a:extLst>
          </p:cNvPr>
          <p:cNvSpPr txBox="1"/>
          <p:nvPr/>
        </p:nvSpPr>
        <p:spPr>
          <a:xfrm>
            <a:off x="171450" y="4539660"/>
            <a:ext cx="8515350" cy="195953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Genetically encoded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~5–10 nm in size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Typically 2–10x dimmer than organic dyes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Often multimeric (aggregation artifacts)</a:t>
            </a:r>
          </a:p>
        </p:txBody>
      </p:sp>
      <p:pic>
        <p:nvPicPr>
          <p:cNvPr id="8" name="Picture 2" descr="RCSB PDB - 5N9O: EGFP(enhanced green fluorescent protein) mutant - L232H">
            <a:extLst>
              <a:ext uri="{FF2B5EF4-FFF2-40B4-BE49-F238E27FC236}">
                <a16:creationId xmlns:a16="http://schemas.microsoft.com/office/drawing/2014/main" id="{FB8AFE42-043B-AB4F-BE53-14DC5EFCC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27" y="1445930"/>
            <a:ext cx="2816152" cy="28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ZEISS Microscopy Online Campus | Anthozoa Fluorescent Proteins">
            <a:extLst>
              <a:ext uri="{FF2B5EF4-FFF2-40B4-BE49-F238E27FC236}">
                <a16:creationId xmlns:a16="http://schemas.microsoft.com/office/drawing/2014/main" id="{4B3B345F-28B0-8745-92BE-6FB582DE2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1458992"/>
            <a:ext cx="4842697" cy="297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039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Labels: Quantum Dots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B79BE-780D-8C4A-BB19-CADB2C154A99}"/>
              </a:ext>
            </a:extLst>
          </p:cNvPr>
          <p:cNvSpPr txBox="1"/>
          <p:nvPr/>
        </p:nvSpPr>
        <p:spPr>
          <a:xfrm>
            <a:off x="-1" y="6538912"/>
            <a:ext cx="868680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www.displayninja.com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/wp-content/uploads/2019/06/what-is-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qled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technology.jpg</a:t>
            </a:r>
            <a:endParaRPr lang="en-US" sz="8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9C39E-2597-7A44-B48B-CA5D11F77408}"/>
              </a:ext>
            </a:extLst>
          </p:cNvPr>
          <p:cNvSpPr txBox="1"/>
          <p:nvPr/>
        </p:nvSpPr>
        <p:spPr>
          <a:xfrm>
            <a:off x="171450" y="4539660"/>
            <a:ext cx="8515350" cy="195953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Have complex structure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~20–50 nm in size after coatings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Typically 2–10x brighter than organic dyes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Difficult to use in cellular systems*</a:t>
            </a:r>
          </a:p>
        </p:txBody>
      </p:sp>
      <p:pic>
        <p:nvPicPr>
          <p:cNvPr id="12290" name="Picture 2" descr="What Is A Quantum Dot Display? [Simple Guide] - DisplayNinja">
            <a:extLst>
              <a:ext uri="{FF2B5EF4-FFF2-40B4-BE49-F238E27FC236}">
                <a16:creationId xmlns:a16="http://schemas.microsoft.com/office/drawing/2014/main" id="{78E5FD36-A37D-0244-B9D2-81CCECE62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572" y="1175844"/>
            <a:ext cx="5246855" cy="334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951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48951D-6302-FB41-830B-2CB1E1DC7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95" y="3215113"/>
            <a:ext cx="2785540" cy="342705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Class activity 1: Dye selection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E1CA03-7315-FC4B-AAE7-7ACB5C0F0B1E}"/>
              </a:ext>
            </a:extLst>
          </p:cNvPr>
          <p:cNvSpPr/>
          <p:nvPr/>
        </p:nvSpPr>
        <p:spPr>
          <a:xfrm>
            <a:off x="6092488" y="2823882"/>
            <a:ext cx="2104760" cy="210476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77E65-977D-1E4F-81AE-23CE03B03DA6}"/>
              </a:ext>
            </a:extLst>
          </p:cNvPr>
          <p:cNvSpPr txBox="1"/>
          <p:nvPr/>
        </p:nvSpPr>
        <p:spPr>
          <a:xfrm>
            <a:off x="198224" y="913616"/>
            <a:ext cx="8488576" cy="251538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 to 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"/>
              </a:rPr>
              <a:t>https://www.fpbase.org/spectra/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add the filters and light sources below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Select one ATTO or Alexa Fluor dye for the “Cyan”, “</a:t>
            </a:r>
            <a:r>
              <a:rPr lang="en-US" sz="2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GreenYellow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”, and “Red” channels. Add “DAPI” for “Violet”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Aim to balance excitation and emission efficiencies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E2EFA9-3176-5F43-BAD8-C4561123D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899" y="3338914"/>
            <a:ext cx="2495136" cy="317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99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48951D-6302-FB41-830B-2CB1E1DC7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95" y="3215113"/>
            <a:ext cx="2785540" cy="342705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Class activity 2: FP </a:t>
            </a:r>
            <a:r>
              <a:rPr lang="en-US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slection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E1CA03-7315-FC4B-AAE7-7ACB5C0F0B1E}"/>
              </a:ext>
            </a:extLst>
          </p:cNvPr>
          <p:cNvSpPr/>
          <p:nvPr/>
        </p:nvSpPr>
        <p:spPr>
          <a:xfrm>
            <a:off x="6092488" y="2823882"/>
            <a:ext cx="2104760" cy="210476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77E65-977D-1E4F-81AE-23CE03B03DA6}"/>
              </a:ext>
            </a:extLst>
          </p:cNvPr>
          <p:cNvSpPr txBox="1"/>
          <p:nvPr/>
        </p:nvSpPr>
        <p:spPr>
          <a:xfrm>
            <a:off x="198224" y="913616"/>
            <a:ext cx="8488576" cy="251538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 to 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"/>
              </a:rPr>
              <a:t>https://www.fpbase.org/spectra/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add the filters and light sources below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Select one fluorescent protein for the “Cyan”, “</a:t>
            </a:r>
            <a:r>
              <a:rPr lang="en-US" sz="2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GreenYellow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”, and “Red” channels. Add “DAPI” for “Violet”.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Aim to balance excitation and emission efficiencies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E2EFA9-3176-5F43-BAD8-C4561123D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899" y="3338914"/>
            <a:ext cx="2495136" cy="317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2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Recap from last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81B62-3C5E-4842-BFE1-906D35D7BCAA}"/>
              </a:ext>
            </a:extLst>
          </p:cNvPr>
          <p:cNvSpPr txBox="1"/>
          <p:nvPr/>
        </p:nvSpPr>
        <p:spPr>
          <a:xfrm>
            <a:off x="248452" y="1282145"/>
            <a:ext cx="8628419" cy="51952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Optical systems typically have a defined number of channels</a:t>
            </a:r>
            <a:endParaRPr lang="en-US" sz="28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number of channels is bounded by several factors including </a:t>
            </a:r>
            <a:r>
              <a:rPr lang="en-US" sz="28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label availability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</a:t>
            </a:r>
            <a:r>
              <a:rPr lang="en-US" sz="28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transmission/detection efficiencies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Filters and dichroic mirrors are typically </a:t>
            </a:r>
            <a:r>
              <a:rPr lang="en-US" sz="28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short pass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US" sz="28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band pass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or </a:t>
            </a:r>
            <a:r>
              <a:rPr lang="en-US" sz="28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long pass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endParaRPr lang="en-US" sz="2800" b="1" i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Adding more channels -&gt; reduced information you can get from any single channel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296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On filters…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0BD88-28AA-AE42-8723-365D87B22AF2}"/>
              </a:ext>
            </a:extLst>
          </p:cNvPr>
          <p:cNvSpPr txBox="1"/>
          <p:nvPr/>
        </p:nvSpPr>
        <p:spPr>
          <a:xfrm>
            <a:off x="0" y="6538912"/>
            <a:ext cx="8033657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i.ytimg.com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/vi/y4dJOFUVk30/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maxresdefault.jpg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https://d33b8x22mym97j.cloudfront.net/production/imager/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productphotos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/827/filter-cubes-main_ec7d1033075031a0254a7350f4e87eb4.jpg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547CFF-D4D5-7644-8469-9E9477D09CD2}"/>
              </a:ext>
            </a:extLst>
          </p:cNvPr>
          <p:cNvSpPr txBox="1"/>
          <p:nvPr/>
        </p:nvSpPr>
        <p:spPr>
          <a:xfrm>
            <a:off x="171450" y="5301660"/>
            <a:ext cx="8343900" cy="96023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It’s complicated!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Let’s walk through some real use cases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F1BF65-0BB1-D149-9CAC-3179C21F2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81" y="1483086"/>
            <a:ext cx="8529037" cy="1139825"/>
          </a:xfrm>
          <a:prstGeom prst="rect">
            <a:avLst/>
          </a:prstGeom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260BB73C-0F08-3644-BA4B-6AD497917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410" y="3051944"/>
            <a:ext cx="2679177" cy="161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44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The Beliveau Lab microscopes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0BD88-28AA-AE42-8723-365D87B22AF2}"/>
              </a:ext>
            </a:extLst>
          </p:cNvPr>
          <p:cNvSpPr txBox="1"/>
          <p:nvPr/>
        </p:nvSpPr>
        <p:spPr>
          <a:xfrm>
            <a:off x="0" y="6451285"/>
            <a:ext cx="8308961" cy="36512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www.nikon.com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/news/2016/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img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/pic_161109_01.jpg,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accu-scope.com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/media/catalog/product/cache/1/thumbnail/1200x/17f82f742ffe127f42dca9de82fb58b1/6/0/600-3232.jpg,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cdn.shopify.com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/s/files/1/1594/4815/products/061_1200x.jpg?v=1618498984,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i.ytimg.com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/vi/y4dJOFUVk30/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maxresdefault.jpg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https://d33b8x22mym97j.cloudfront.net/production/imager/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productphotos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/827/filter-cubes-main_ec7d1033075031a0254a7350f4e87eb4.jpg,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www.chroma.com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/sites/default/files/individual-filters-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small.png</a:t>
            </a:r>
            <a:endParaRPr lang="en-US" sz="6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8" name="Picture 2" descr="Nikon | News | New Inverted Research Microscope ECLIPSE Ti2">
            <a:extLst>
              <a:ext uri="{FF2B5EF4-FFF2-40B4-BE49-F238E27FC236}">
                <a16:creationId xmlns:a16="http://schemas.microsoft.com/office/drawing/2014/main" id="{8C67AE59-8ED5-6D45-B76A-084A9A388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748" y="1571762"/>
            <a:ext cx="4847381" cy="368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6-Position Filter Cube Turret">
            <a:extLst>
              <a:ext uri="{FF2B5EF4-FFF2-40B4-BE49-F238E27FC236}">
                <a16:creationId xmlns:a16="http://schemas.microsoft.com/office/drawing/2014/main" id="{FE2BBEC2-7320-924C-BC18-F571851C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446" y="1352187"/>
            <a:ext cx="2295939" cy="229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ZWO 7-Position Electronic Filter Wheel - 36mm">
            <a:extLst>
              <a:ext uri="{FF2B5EF4-FFF2-40B4-BE49-F238E27FC236}">
                <a16:creationId xmlns:a16="http://schemas.microsoft.com/office/drawing/2014/main" id="{C030BC01-916B-304B-9616-F32A2C1A1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446" y="3818900"/>
            <a:ext cx="2027583" cy="202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hroma Technology | Optical Filters, Custom &amp; OEM Filter Design, Imaging  Systems &amp; Products">
            <a:extLst>
              <a:ext uri="{FF2B5EF4-FFF2-40B4-BE49-F238E27FC236}">
                <a16:creationId xmlns:a16="http://schemas.microsoft.com/office/drawing/2014/main" id="{E781FA61-1E7B-3840-8526-6EA02CAE5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46" y="4482440"/>
            <a:ext cx="1270000" cy="71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264A3DF3-B45C-064D-B49A-0ED5DC80F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27" r="64097" b="7807"/>
          <a:stretch/>
        </p:blipFill>
        <p:spPr bwMode="auto">
          <a:xfrm>
            <a:off x="210183" y="1967677"/>
            <a:ext cx="961903" cy="1113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F53EF3-7436-9F4D-AEAA-8BBE0B89B393}"/>
              </a:ext>
            </a:extLst>
          </p:cNvPr>
          <p:cNvSpPr txBox="1"/>
          <p:nvPr/>
        </p:nvSpPr>
        <p:spPr>
          <a:xfrm>
            <a:off x="567673" y="1276349"/>
            <a:ext cx="2562679" cy="41365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 filter cubes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6D7015-4905-3449-970C-558DABFEB913}"/>
              </a:ext>
            </a:extLst>
          </p:cNvPr>
          <p:cNvSpPr txBox="1"/>
          <p:nvPr/>
        </p:nvSpPr>
        <p:spPr>
          <a:xfrm>
            <a:off x="567672" y="3629118"/>
            <a:ext cx="2562679" cy="41365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 individual (</a:t>
            </a:r>
            <a:r>
              <a:rPr lang="en-US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Em</a:t>
            </a:r>
            <a:r>
              <a:rPr lang="en-US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filters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356FB2-3957-D845-8A1A-567DAF088F4C}"/>
              </a:ext>
            </a:extLst>
          </p:cNvPr>
          <p:cNvCxnSpPr>
            <a:cxnSpLocks/>
          </p:cNvCxnSpPr>
          <p:nvPr/>
        </p:nvCxnSpPr>
        <p:spPr>
          <a:xfrm>
            <a:off x="3130351" y="3080860"/>
            <a:ext cx="1749762" cy="548258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74CC85-5CD6-9247-AC37-2A6DFD2F80A1}"/>
              </a:ext>
            </a:extLst>
          </p:cNvPr>
          <p:cNvCxnSpPr>
            <a:cxnSpLocks/>
          </p:cNvCxnSpPr>
          <p:nvPr/>
        </p:nvCxnSpPr>
        <p:spPr>
          <a:xfrm flipV="1">
            <a:off x="3130351" y="4137711"/>
            <a:ext cx="2057875" cy="453323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89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Use case 1: widefield LED imaging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B79BE-780D-8C4A-BB19-CADB2C154A99}"/>
              </a:ext>
            </a:extLst>
          </p:cNvPr>
          <p:cNvSpPr txBox="1"/>
          <p:nvPr/>
        </p:nvSpPr>
        <p:spPr>
          <a:xfrm>
            <a:off x="-1" y="6538912"/>
            <a:ext cx="868680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cms.lumencor.com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/system/uploads/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fae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/image/asset/565/xl_Lumencor_SPECTRAX_ProductGallery-5_2021.jpg,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cms.lumencor.com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/system/uploads/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fae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/file/asset/30/SPECTRA_X_Light_Engine.pdf?_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gl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=1*h2z2ow*_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ga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*OTc4OTE4MzE0LjE2NDk5NjUxNDk.*_ga_364GJZVK77*MTY1MDY2MjAzOS4xLjAuMTY1MDY2MjA1MS40OA..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0CBE12-F60F-A249-808E-590DF8284B9C}"/>
              </a:ext>
            </a:extLst>
          </p:cNvPr>
          <p:cNvSpPr txBox="1"/>
          <p:nvPr/>
        </p:nvSpPr>
        <p:spPr>
          <a:xfrm>
            <a:off x="3714667" y="1455117"/>
            <a:ext cx="2562679" cy="41365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u="sng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7 -line LED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DB19E-61A8-404A-82CA-AC8E2D830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28" y="2328242"/>
            <a:ext cx="7939372" cy="39759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7A15F7-C232-9C40-9551-0836C69A4885}"/>
              </a:ext>
            </a:extLst>
          </p:cNvPr>
          <p:cNvSpPr txBox="1"/>
          <p:nvPr/>
        </p:nvSpPr>
        <p:spPr>
          <a:xfrm>
            <a:off x="1034718" y="1960056"/>
            <a:ext cx="744783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395/25</a:t>
            </a:r>
          </a:p>
        </p:txBody>
      </p:sp>
      <p:pic>
        <p:nvPicPr>
          <p:cNvPr id="2050" name="Picture 2" descr="Spectra X | Light Sources | Products | Nikon Instruments Inc.">
            <a:extLst>
              <a:ext uri="{FF2B5EF4-FFF2-40B4-BE49-F238E27FC236}">
                <a16:creationId xmlns:a16="http://schemas.microsoft.com/office/drawing/2014/main" id="{E54B3579-5A44-9041-BE8F-41900A082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878" y="941767"/>
            <a:ext cx="2668076" cy="188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E32AB1-ADCD-AD40-9841-F71ABBE0D026}"/>
              </a:ext>
            </a:extLst>
          </p:cNvPr>
          <p:cNvSpPr txBox="1"/>
          <p:nvPr/>
        </p:nvSpPr>
        <p:spPr>
          <a:xfrm>
            <a:off x="1720988" y="1960056"/>
            <a:ext cx="819605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438/29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EE5CB7-D507-8F45-8C35-5296376C28D2}"/>
              </a:ext>
            </a:extLst>
          </p:cNvPr>
          <p:cNvSpPr txBox="1"/>
          <p:nvPr/>
        </p:nvSpPr>
        <p:spPr>
          <a:xfrm>
            <a:off x="2482080" y="1960056"/>
            <a:ext cx="744784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00FD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474/28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C39218-0117-C34D-B31E-84FCF84AF0FF}"/>
              </a:ext>
            </a:extLst>
          </p:cNvPr>
          <p:cNvSpPr txBox="1"/>
          <p:nvPr/>
        </p:nvSpPr>
        <p:spPr>
          <a:xfrm>
            <a:off x="3168351" y="1960056"/>
            <a:ext cx="744784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2AFDB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510/25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BCE1D4-07FF-0549-8615-C8C809093302}"/>
              </a:ext>
            </a:extLst>
          </p:cNvPr>
          <p:cNvSpPr txBox="1"/>
          <p:nvPr/>
        </p:nvSpPr>
        <p:spPr>
          <a:xfrm>
            <a:off x="3854622" y="1960056"/>
            <a:ext cx="744784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555/28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1EA86B-C5F3-5444-A0A6-A937A6D76EB0}"/>
              </a:ext>
            </a:extLst>
          </p:cNvPr>
          <p:cNvSpPr txBox="1"/>
          <p:nvPr/>
        </p:nvSpPr>
        <p:spPr>
          <a:xfrm>
            <a:off x="4540893" y="1960056"/>
            <a:ext cx="744784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640/30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C7A306-0EC5-DF41-96AA-D59BA84F8661}"/>
              </a:ext>
            </a:extLst>
          </p:cNvPr>
          <p:cNvSpPr txBox="1"/>
          <p:nvPr/>
        </p:nvSpPr>
        <p:spPr>
          <a:xfrm>
            <a:off x="5227161" y="1960056"/>
            <a:ext cx="744784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B0002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730/40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F1F7F8-DAE9-B24B-9442-D4F67D2DC8D1}"/>
              </a:ext>
            </a:extLst>
          </p:cNvPr>
          <p:cNvSpPr txBox="1"/>
          <p:nvPr/>
        </p:nvSpPr>
        <p:spPr>
          <a:xfrm>
            <a:off x="283639" y="1179813"/>
            <a:ext cx="3180921" cy="41365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Goal: </a:t>
            </a:r>
            <a:r>
              <a:rPr lang="en-US" sz="2800" b="1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Speed</a:t>
            </a:r>
            <a:endParaRPr lang="en-US" sz="28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23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Use case 1: widefield LED imaging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B79BE-780D-8C4A-BB19-CADB2C154A99}"/>
              </a:ext>
            </a:extLst>
          </p:cNvPr>
          <p:cNvSpPr txBox="1"/>
          <p:nvPr/>
        </p:nvSpPr>
        <p:spPr>
          <a:xfrm>
            <a:off x="-1" y="6538912"/>
            <a:ext cx="868680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cms.lumencor.com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/system/uploads/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fae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/image/asset/565/xl_Lumencor_SPECTRAX_ProductGallery-5_2021.jpg,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www.chroma.com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/products/sets/89404-et-391-32-479-33-554-24-638-31-multi-led-set-with-single-band-emitters,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cdn.shopify.com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/s/files/1/1594/4815/products/061_1200x.jpg?v=1618498984,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i.ytimg.com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/vi/y4dJOFUVk30/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maxresdefault.jpg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https://d33b8x22mym97j.cloudfront.net/production/imager/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productphotos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/827/filter-cubes-main_ec7d1033075031a0254a7350f4e87eb4.jpg,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www.chroma.com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/sites/default/files/individual-filters-small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A15F7-C232-9C40-9551-0836C69A4885}"/>
              </a:ext>
            </a:extLst>
          </p:cNvPr>
          <p:cNvSpPr txBox="1"/>
          <p:nvPr/>
        </p:nvSpPr>
        <p:spPr>
          <a:xfrm>
            <a:off x="1034718" y="1960056"/>
            <a:ext cx="744783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395/25</a:t>
            </a:r>
          </a:p>
        </p:txBody>
      </p:sp>
      <p:pic>
        <p:nvPicPr>
          <p:cNvPr id="2050" name="Picture 2" descr="Spectra X | Light Sources | Products | Nikon Instruments Inc.">
            <a:extLst>
              <a:ext uri="{FF2B5EF4-FFF2-40B4-BE49-F238E27FC236}">
                <a16:creationId xmlns:a16="http://schemas.microsoft.com/office/drawing/2014/main" id="{E54B3579-5A44-9041-BE8F-41900A082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878" y="941767"/>
            <a:ext cx="2668076" cy="188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E32AB1-ADCD-AD40-9841-F71ABBE0D026}"/>
              </a:ext>
            </a:extLst>
          </p:cNvPr>
          <p:cNvSpPr txBox="1"/>
          <p:nvPr/>
        </p:nvSpPr>
        <p:spPr>
          <a:xfrm>
            <a:off x="1720988" y="1960056"/>
            <a:ext cx="819605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438/29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EE5CB7-D507-8F45-8C35-5296376C28D2}"/>
              </a:ext>
            </a:extLst>
          </p:cNvPr>
          <p:cNvSpPr txBox="1"/>
          <p:nvPr/>
        </p:nvSpPr>
        <p:spPr>
          <a:xfrm>
            <a:off x="2482080" y="1960056"/>
            <a:ext cx="744784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00FD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474/28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C39218-0117-C34D-B31E-84FCF84AF0FF}"/>
              </a:ext>
            </a:extLst>
          </p:cNvPr>
          <p:cNvSpPr txBox="1"/>
          <p:nvPr/>
        </p:nvSpPr>
        <p:spPr>
          <a:xfrm>
            <a:off x="3168351" y="1960056"/>
            <a:ext cx="744784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2AFDB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510/25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BCE1D4-07FF-0549-8615-C8C809093302}"/>
              </a:ext>
            </a:extLst>
          </p:cNvPr>
          <p:cNvSpPr txBox="1"/>
          <p:nvPr/>
        </p:nvSpPr>
        <p:spPr>
          <a:xfrm>
            <a:off x="3854622" y="1960056"/>
            <a:ext cx="744784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555/28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1EA86B-C5F3-5444-A0A6-A937A6D76EB0}"/>
              </a:ext>
            </a:extLst>
          </p:cNvPr>
          <p:cNvSpPr txBox="1"/>
          <p:nvPr/>
        </p:nvSpPr>
        <p:spPr>
          <a:xfrm>
            <a:off x="4540893" y="1960056"/>
            <a:ext cx="744784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640/30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C7A306-0EC5-DF41-96AA-D59BA84F8661}"/>
              </a:ext>
            </a:extLst>
          </p:cNvPr>
          <p:cNvSpPr txBox="1"/>
          <p:nvPr/>
        </p:nvSpPr>
        <p:spPr>
          <a:xfrm>
            <a:off x="5227161" y="1960056"/>
            <a:ext cx="744784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B0002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730/40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1C6B91D-617D-A147-AF52-F98AC3FBB069}"/>
              </a:ext>
            </a:extLst>
          </p:cNvPr>
          <p:cNvGrpSpPr/>
          <p:nvPr/>
        </p:nvGrpSpPr>
        <p:grpSpPr>
          <a:xfrm>
            <a:off x="-139607" y="2920300"/>
            <a:ext cx="8239997" cy="3154280"/>
            <a:chOff x="-139607" y="2920300"/>
            <a:chExt cx="8239997" cy="31542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B6AEE08-75D7-E746-BE6B-BB3986AAB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407" y="2920300"/>
              <a:ext cx="7513983" cy="3154280"/>
            </a:xfrm>
            <a:prstGeom prst="rect">
              <a:avLst/>
            </a:prstGeom>
          </p:spPr>
        </p:pic>
        <p:pic>
          <p:nvPicPr>
            <p:cNvPr id="21" name="Picture 6">
              <a:extLst>
                <a:ext uri="{FF2B5EF4-FFF2-40B4-BE49-F238E27FC236}">
                  <a16:creationId xmlns:a16="http://schemas.microsoft.com/office/drawing/2014/main" id="{1F12C43A-420A-8343-BB66-F1083BBC3B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327" r="64097" b="7807"/>
            <a:stretch/>
          </p:blipFill>
          <p:spPr bwMode="auto">
            <a:xfrm>
              <a:off x="80974" y="4497440"/>
              <a:ext cx="635309" cy="735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Chroma Technology | Optical Filters, Custom &amp; OEM Filter Design, Imaging  Systems &amp; Products">
              <a:extLst>
                <a:ext uri="{FF2B5EF4-FFF2-40B4-BE49-F238E27FC236}">
                  <a16:creationId xmlns:a16="http://schemas.microsoft.com/office/drawing/2014/main" id="{20A3FEF6-2969-7F4E-97D4-A9721BADD1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9607" y="5514435"/>
              <a:ext cx="991407" cy="560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CBBF55E-D624-7842-A067-78C840DE4163}"/>
              </a:ext>
            </a:extLst>
          </p:cNvPr>
          <p:cNvSpPr txBox="1"/>
          <p:nvPr/>
        </p:nvSpPr>
        <p:spPr>
          <a:xfrm>
            <a:off x="3714667" y="1455117"/>
            <a:ext cx="2562679" cy="41365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u="sng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7 -line LED system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51BEAA-F944-7842-B848-173462056AAD}"/>
              </a:ext>
            </a:extLst>
          </p:cNvPr>
          <p:cNvSpPr txBox="1"/>
          <p:nvPr/>
        </p:nvSpPr>
        <p:spPr>
          <a:xfrm>
            <a:off x="283639" y="1179813"/>
            <a:ext cx="3180921" cy="41365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Goal: </a:t>
            </a:r>
            <a:r>
              <a:rPr lang="en-US" sz="2800" b="1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Speed</a:t>
            </a:r>
            <a:endParaRPr lang="en-US" sz="28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25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Use case 1: widefield LED imaging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B79BE-780D-8C4A-BB19-CADB2C154A99}"/>
              </a:ext>
            </a:extLst>
          </p:cNvPr>
          <p:cNvSpPr txBox="1"/>
          <p:nvPr/>
        </p:nvSpPr>
        <p:spPr>
          <a:xfrm>
            <a:off x="-1" y="6538912"/>
            <a:ext cx="868680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cms.lumencor.com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/system/uploads/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fae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/image/asset/565/xl_Lumencor_SPECTRAX_ProductGallery-5_2021.jpg,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www.chroma.com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/products/sets/89404-et-391-32-479-33-554-24-638-31-multi-led-set-with-single-band-emitters,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cdn.shopify.com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/s/files/1/1594/4815/products/061_1200x.jpg?v=1618498984,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i.ytimg.com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/vi/y4dJOFUVk30/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maxresdefault.jpg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https://d33b8x22mym97j.cloudfront.net/production/imager/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productphotos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/827/filter-cubes-main_ec7d1033075031a0254a7350f4e87eb4.jpg,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www.chroma.com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/sites/default/files/individual-filters-small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A15F7-C232-9C40-9551-0836C69A4885}"/>
              </a:ext>
            </a:extLst>
          </p:cNvPr>
          <p:cNvSpPr txBox="1"/>
          <p:nvPr/>
        </p:nvSpPr>
        <p:spPr>
          <a:xfrm>
            <a:off x="1034718" y="1960056"/>
            <a:ext cx="744783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395/25</a:t>
            </a:r>
          </a:p>
        </p:txBody>
      </p:sp>
      <p:pic>
        <p:nvPicPr>
          <p:cNvPr id="2050" name="Picture 2" descr="Spectra X | Light Sources | Products | Nikon Instruments Inc.">
            <a:extLst>
              <a:ext uri="{FF2B5EF4-FFF2-40B4-BE49-F238E27FC236}">
                <a16:creationId xmlns:a16="http://schemas.microsoft.com/office/drawing/2014/main" id="{E54B3579-5A44-9041-BE8F-41900A082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878" y="941767"/>
            <a:ext cx="2668076" cy="188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E32AB1-ADCD-AD40-9841-F71ABBE0D026}"/>
              </a:ext>
            </a:extLst>
          </p:cNvPr>
          <p:cNvSpPr txBox="1"/>
          <p:nvPr/>
        </p:nvSpPr>
        <p:spPr>
          <a:xfrm>
            <a:off x="1720988" y="1960056"/>
            <a:ext cx="819605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438/29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C39218-0117-C34D-B31E-84FCF84AF0FF}"/>
              </a:ext>
            </a:extLst>
          </p:cNvPr>
          <p:cNvSpPr txBox="1"/>
          <p:nvPr/>
        </p:nvSpPr>
        <p:spPr>
          <a:xfrm>
            <a:off x="3168351" y="1960056"/>
            <a:ext cx="744784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2AFDB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510/25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BCE1D4-07FF-0549-8615-C8C809093302}"/>
              </a:ext>
            </a:extLst>
          </p:cNvPr>
          <p:cNvSpPr txBox="1"/>
          <p:nvPr/>
        </p:nvSpPr>
        <p:spPr>
          <a:xfrm>
            <a:off x="3854622" y="1960056"/>
            <a:ext cx="744784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555/28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1EA86B-C5F3-5444-A0A6-A937A6D76EB0}"/>
              </a:ext>
            </a:extLst>
          </p:cNvPr>
          <p:cNvSpPr txBox="1"/>
          <p:nvPr/>
        </p:nvSpPr>
        <p:spPr>
          <a:xfrm>
            <a:off x="4540893" y="1960056"/>
            <a:ext cx="744784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640/30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C7A306-0EC5-DF41-96AA-D59BA84F8661}"/>
              </a:ext>
            </a:extLst>
          </p:cNvPr>
          <p:cNvSpPr txBox="1"/>
          <p:nvPr/>
        </p:nvSpPr>
        <p:spPr>
          <a:xfrm>
            <a:off x="5227161" y="1960056"/>
            <a:ext cx="744784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B0002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730/40</a:t>
            </a:r>
          </a:p>
        </p:txBody>
      </p:sp>
      <p:pic>
        <p:nvPicPr>
          <p:cNvPr id="21" name="Picture 6">
            <a:extLst>
              <a:ext uri="{FF2B5EF4-FFF2-40B4-BE49-F238E27FC236}">
                <a16:creationId xmlns:a16="http://schemas.microsoft.com/office/drawing/2014/main" id="{1F12C43A-420A-8343-BB66-F1083BBC3B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27" r="64097" b="7807"/>
          <a:stretch/>
        </p:blipFill>
        <p:spPr bwMode="auto">
          <a:xfrm>
            <a:off x="80974" y="4497440"/>
            <a:ext cx="635309" cy="7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Chroma Technology | Optical Filters, Custom &amp; OEM Filter Design, Imaging  Systems &amp; Products">
            <a:extLst>
              <a:ext uri="{FF2B5EF4-FFF2-40B4-BE49-F238E27FC236}">
                <a16:creationId xmlns:a16="http://schemas.microsoft.com/office/drawing/2014/main" id="{20A3FEF6-2969-7F4E-97D4-A9721BADD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607" y="5514435"/>
            <a:ext cx="991407" cy="56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69121B-C592-A749-8190-991350A31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807" y="2912376"/>
            <a:ext cx="7332386" cy="318069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EAE24CD-EABE-D142-B89C-2CFB410DFAD8}"/>
              </a:ext>
            </a:extLst>
          </p:cNvPr>
          <p:cNvSpPr txBox="1"/>
          <p:nvPr/>
        </p:nvSpPr>
        <p:spPr>
          <a:xfrm>
            <a:off x="3714667" y="1455117"/>
            <a:ext cx="2562679" cy="41365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u="sng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7 -line LED system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F64B02-42E1-6E40-AA5C-0184D4846807}"/>
              </a:ext>
            </a:extLst>
          </p:cNvPr>
          <p:cNvSpPr txBox="1"/>
          <p:nvPr/>
        </p:nvSpPr>
        <p:spPr>
          <a:xfrm>
            <a:off x="283639" y="1179813"/>
            <a:ext cx="3180921" cy="41365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Goal: </a:t>
            </a:r>
            <a:r>
              <a:rPr lang="en-US" sz="2800" b="1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Speed</a:t>
            </a:r>
            <a:endParaRPr lang="en-US" sz="28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92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Use case 2: Super Resolution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B79BE-780D-8C4A-BB19-CADB2C154A99}"/>
              </a:ext>
            </a:extLst>
          </p:cNvPr>
          <p:cNvSpPr txBox="1"/>
          <p:nvPr/>
        </p:nvSpPr>
        <p:spPr>
          <a:xfrm>
            <a:off x="-1" y="6538912"/>
            <a:ext cx="868680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i.ytimg.com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/vi/y4dJOFUVk30/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maxresdefault.jpg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https://d33b8x22mym97j.cloudfront.net/production/imager/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productphotos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/827/filter-cubes-main_ec7d1033075031a0254a7350f4e87eb4.jpg,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www.chroma.com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/sites/default/files/individual-filters-small,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www.chroma.com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spectra-viewer?parts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=25787%2C25416%2C25506#tabs-spectra_viewer_plot-left-3</a:t>
            </a:r>
          </a:p>
        </p:txBody>
      </p:sp>
      <p:pic>
        <p:nvPicPr>
          <p:cNvPr id="21" name="Picture 6">
            <a:extLst>
              <a:ext uri="{FF2B5EF4-FFF2-40B4-BE49-F238E27FC236}">
                <a16:creationId xmlns:a16="http://schemas.microsoft.com/office/drawing/2014/main" id="{1F12C43A-420A-8343-BB66-F1083BBC3B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27" r="64097" b="7807"/>
          <a:stretch/>
        </p:blipFill>
        <p:spPr bwMode="auto">
          <a:xfrm>
            <a:off x="618291" y="1519936"/>
            <a:ext cx="635309" cy="7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Chroma Technology | Optical Filters, Custom &amp; OEM Filter Design, Imaging  Systems &amp; Products">
            <a:extLst>
              <a:ext uri="{FF2B5EF4-FFF2-40B4-BE49-F238E27FC236}">
                <a16:creationId xmlns:a16="http://schemas.microsoft.com/office/drawing/2014/main" id="{20A3FEF6-2969-7F4E-97D4-A9721BADD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462" y="1848472"/>
            <a:ext cx="991407" cy="56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E80F4DE7-2B2D-694D-BE47-A141BAFE0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054" y="1299410"/>
            <a:ext cx="1731248" cy="129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0AF1AE8-8B7E-8640-A8B1-AECC6CED4F98}"/>
              </a:ext>
            </a:extLst>
          </p:cNvPr>
          <p:cNvSpPr txBox="1"/>
          <p:nvPr/>
        </p:nvSpPr>
        <p:spPr>
          <a:xfrm>
            <a:off x="492773" y="1074060"/>
            <a:ext cx="886343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6CB09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532 nm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897124-1888-5E43-A0D1-D43D24775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665701"/>
            <a:ext cx="9144000" cy="3634154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013EFECE-E1C7-FA4C-90CE-1BA95BDD57FF}"/>
              </a:ext>
            </a:extLst>
          </p:cNvPr>
          <p:cNvGrpSpPr/>
          <p:nvPr/>
        </p:nvGrpSpPr>
        <p:grpSpPr>
          <a:xfrm>
            <a:off x="3706608" y="1494660"/>
            <a:ext cx="4741753" cy="3885482"/>
            <a:chOff x="3706608" y="1494660"/>
            <a:chExt cx="4741753" cy="388548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5B95EF1-1C2E-A342-9FFD-5306F53F4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06608" y="1494660"/>
              <a:ext cx="4741753" cy="1047037"/>
            </a:xfrm>
            <a:prstGeom prst="rect">
              <a:avLst/>
            </a:prstGeom>
          </p:spPr>
        </p:pic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CCC3883-9D99-7A49-A674-7639F27DD091}"/>
                </a:ext>
              </a:extLst>
            </p:cNvPr>
            <p:cNvGrpSpPr/>
            <p:nvPr/>
          </p:nvGrpSpPr>
          <p:grpSpPr>
            <a:xfrm>
              <a:off x="5078637" y="3599450"/>
              <a:ext cx="2726556" cy="1780692"/>
              <a:chOff x="5078637" y="3599450"/>
              <a:chExt cx="2726556" cy="1780692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7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9BC4408F-A106-FE4E-BF37-34D01E339A64}"/>
                      </a:ext>
                    </a:extLst>
                  </p14:cNvPr>
                  <p14:cNvContentPartPr/>
                  <p14:nvPr/>
                </p14:nvContentPartPr>
                <p14:xfrm>
                  <a:off x="5807671" y="4665829"/>
                  <a:ext cx="14760" cy="692280"/>
                </p14:xfrm>
              </p:contentPart>
            </mc:Choice>
            <mc:Fallback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9BC4408F-A106-FE4E-BF37-34D01E339A64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5799031" y="4657189"/>
                    <a:ext cx="32400" cy="70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5A25E50E-F290-F643-8F17-F18ADE0B48D4}"/>
                      </a:ext>
                    </a:extLst>
                  </p14:cNvPr>
                  <p14:cNvContentPartPr/>
                  <p14:nvPr/>
                </p14:nvContentPartPr>
                <p14:xfrm>
                  <a:off x="5816311" y="4400149"/>
                  <a:ext cx="7560" cy="255960"/>
                </p14:xfrm>
              </p:contentPart>
            </mc:Choice>
            <mc:Fallback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5A25E50E-F290-F643-8F17-F18ADE0B48D4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5807671" y="4391149"/>
                    <a:ext cx="25200" cy="27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01445146-2BA9-0B43-90D0-36E7469A4813}"/>
                      </a:ext>
                    </a:extLst>
                  </p14:cNvPr>
                  <p14:cNvContentPartPr/>
                  <p14:nvPr/>
                </p14:nvContentPartPr>
                <p14:xfrm>
                  <a:off x="5829271" y="3602305"/>
                  <a:ext cx="1940760" cy="795240"/>
                </p14:xfrm>
              </p:contentPart>
            </mc:Choice>
            <mc:Fallback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01445146-2BA9-0B43-90D0-36E7469A4813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5820631" y="3593305"/>
                    <a:ext cx="1958400" cy="81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E2A76DF3-B6F2-D34A-92EE-056A8B9F8547}"/>
                      </a:ext>
                    </a:extLst>
                  </p14:cNvPr>
                  <p14:cNvContentPartPr/>
                  <p14:nvPr/>
                </p14:nvContentPartPr>
                <p14:xfrm>
                  <a:off x="7749393" y="3599450"/>
                  <a:ext cx="55800" cy="6480"/>
                </p14:xfrm>
              </p:contentPart>
            </mc:Choice>
            <mc:Fallback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E2A76DF3-B6F2-D34A-92EE-056A8B9F8547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7740753" y="3590810"/>
                    <a:ext cx="73440" cy="2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C6B95E44-5D3C-B548-8251-BD26A8C16A65}"/>
                      </a:ext>
                    </a:extLst>
                  </p14:cNvPr>
                  <p14:cNvContentPartPr/>
                  <p14:nvPr/>
                </p14:nvContentPartPr>
                <p14:xfrm>
                  <a:off x="5078637" y="5342702"/>
                  <a:ext cx="733320" cy="37440"/>
                </p14:xfrm>
              </p:contentPart>
            </mc:Choice>
            <mc:Fallback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C6B95E44-5D3C-B548-8251-BD26A8C16A65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5069997" y="5334062"/>
                    <a:ext cx="750960" cy="550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B2E696B-DCB4-D542-82C2-AD265EBAB0B9}"/>
              </a:ext>
            </a:extLst>
          </p:cNvPr>
          <p:cNvSpPr txBox="1"/>
          <p:nvPr/>
        </p:nvSpPr>
        <p:spPr>
          <a:xfrm>
            <a:off x="6288199" y="941154"/>
            <a:ext cx="2733881" cy="41365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Goal: </a:t>
            </a:r>
            <a:r>
              <a:rPr lang="en-US" sz="2800" b="1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Photons</a:t>
            </a:r>
            <a:endParaRPr lang="en-US" sz="28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49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What makes a good label? (5 mins)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B79BE-780D-8C4A-BB19-CADB2C154A99}"/>
              </a:ext>
            </a:extLst>
          </p:cNvPr>
          <p:cNvSpPr txBox="1"/>
          <p:nvPr/>
        </p:nvSpPr>
        <p:spPr>
          <a:xfrm>
            <a:off x="-1" y="6538912"/>
            <a:ext cx="868680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www.idtdna.com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/site/Catalog/Modifications/Dyes, http://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www.chemspider.com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/Chemical-Structure.23107060.html</a:t>
            </a:r>
          </a:p>
        </p:txBody>
      </p:sp>
      <p:pic>
        <p:nvPicPr>
          <p:cNvPr id="3080" name="Picture 8" descr="ChemSpider 2D Image | Alexa Fluor 488 para-isomer | C21H12Li2N2O11S2">
            <a:extLst>
              <a:ext uri="{FF2B5EF4-FFF2-40B4-BE49-F238E27FC236}">
                <a16:creationId xmlns:a16="http://schemas.microsoft.com/office/drawing/2014/main" id="{9D1A0CBF-BF1E-524D-AF09-4CC4B08E0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668" y="2011678"/>
            <a:ext cx="1959539" cy="195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RCSB PDB - 5N9O: EGFP(enhanced green fluorescent protein) mutant - L232H">
            <a:extLst>
              <a:ext uri="{FF2B5EF4-FFF2-40B4-BE49-F238E27FC236}">
                <a16:creationId xmlns:a16="http://schemas.microsoft.com/office/drawing/2014/main" id="{5F0EC05E-9D02-E645-AA13-8DDE4F1BF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399" y="1564640"/>
            <a:ext cx="2816152" cy="28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50618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LIBRI - EL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 w="12700">
          <a:noFill/>
        </a:ln>
      </a:spPr>
      <a:bodyPr vert="horz" lIns="91440" tIns="45720" rIns="91440" bIns="45720" rtlCol="0">
        <a:noAutofit/>
      </a:bodyPr>
      <a:lstStyle>
        <a:defPPr marL="342900" indent="-342900" fontAlgn="auto">
          <a:spcBef>
            <a:spcPts val="0"/>
          </a:spcBef>
          <a:spcAft>
            <a:spcPts val="600"/>
          </a:spcAft>
          <a:buClr>
            <a:srgbClr val="0070C0"/>
          </a:buClr>
          <a:buSzPct val="100000"/>
          <a:buFont typeface="Wingdings" pitchFamily="2" charset="2"/>
          <a:buChar char="§"/>
          <a:defRPr sz="2800" dirty="0">
            <a:solidFill>
              <a:prstClr val="black"/>
            </a:solidFill>
            <a:latin typeface="Calibri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52891</TotalTime>
  <Words>1307</Words>
  <Application>Microsoft Macintosh PowerPoint</Application>
  <PresentationFormat>On-screen Show (4:3)</PresentationFormat>
  <Paragraphs>135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Garamond</vt:lpstr>
      <vt:lpstr>Helvetica Neue</vt:lpstr>
      <vt:lpstr>Default Design</vt:lpstr>
      <vt:lpstr>Office Theme</vt:lpstr>
      <vt:lpstr>Fluorescent Labels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William S Noble</dc:creator>
  <cp:lastModifiedBy>Brian Beliveau           he.him</cp:lastModifiedBy>
  <cp:revision>894</cp:revision>
  <cp:lastPrinted>2022-04-07T23:03:33Z</cp:lastPrinted>
  <dcterms:created xsi:type="dcterms:W3CDTF">2008-01-08T19:18:25Z</dcterms:created>
  <dcterms:modified xsi:type="dcterms:W3CDTF">2022-04-25T19:23:52Z</dcterms:modified>
</cp:coreProperties>
</file>