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673" r:id="rId4"/>
    <p:sldId id="771" r:id="rId5"/>
    <p:sldId id="783" r:id="rId6"/>
    <p:sldId id="795" r:id="rId7"/>
    <p:sldId id="788" r:id="rId8"/>
    <p:sldId id="789" r:id="rId9"/>
    <p:sldId id="774" r:id="rId10"/>
    <p:sldId id="796" r:id="rId11"/>
    <p:sldId id="797" r:id="rId12"/>
    <p:sldId id="798" r:id="rId13"/>
    <p:sldId id="778" r:id="rId14"/>
    <p:sldId id="799" r:id="rId15"/>
    <p:sldId id="800" r:id="rId16"/>
    <p:sldId id="80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94"/>
    <a:srgbClr val="B00024"/>
    <a:srgbClr val="2AFDBC"/>
    <a:srgbClr val="00FDFF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58"/>
    <p:restoredTop sz="50000" autoAdjust="0"/>
  </p:normalViewPr>
  <p:slideViewPr>
    <p:cSldViewPr snapToGrid="0">
      <p:cViewPr varScale="1">
        <p:scale>
          <a:sx n="128" d="100"/>
          <a:sy n="128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Detection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Sensors: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sCMOS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www.princetoninstruments.com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/wp-content/uploads/2020/08/sCMOS-readout-architecture-1536x1000.png, 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7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/wp-content/uploads/2019/09/prime-bsi-shadow-750x696.png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D3DE-C3AB-C84D-90DF-8AF74600FC40}"/>
              </a:ext>
            </a:extLst>
          </p:cNvPr>
          <p:cNvSpPr txBox="1"/>
          <p:nvPr/>
        </p:nvSpPr>
        <p:spPr>
          <a:xfrm>
            <a:off x="171450" y="4046878"/>
            <a:ext cx="8515350" cy="2309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“scientific Complementary Metal Oxide Semiconductor”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Principle similar to CCD, but each pixel has its own ADC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for smaller pixels, lower energy consumption (phones!)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95% QE (when back-thinned), low read noise ~1–2 e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 (100+ Hz at full frame)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D1FB63-B62A-5A44-B1BF-459685D4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77" y="1181414"/>
            <a:ext cx="3941549" cy="256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rime BSI photo">
            <a:extLst>
              <a:ext uri="{FF2B5EF4-FFF2-40B4-BE49-F238E27FC236}">
                <a16:creationId xmlns:a16="http://schemas.microsoft.com/office/drawing/2014/main" id="{A9A4D76A-B3B5-854D-95B3-DC198D12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18" y="1075149"/>
            <a:ext cx="3519032" cy="3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Sensors: PMTs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micro.magnet.fsu.edu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digitalimaging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/concepts/images/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photomultiplier.jpg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www.sense-pro.org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lll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-sensors/pmt_working-devices_w350.jpg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D3DE-C3AB-C84D-90DF-8AF74600FC40}"/>
              </a:ext>
            </a:extLst>
          </p:cNvPr>
          <p:cNvSpPr txBox="1"/>
          <p:nvPr/>
        </p:nvSpPr>
        <p:spPr>
          <a:xfrm>
            <a:off x="171450" y="4046878"/>
            <a:ext cx="8515350" cy="2309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PMT = “Photomultiplier tube”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 amplified by “secondary emission” (similar to EMCCD)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spatial resolution (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is not a sensor array)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20–40% QE, not effective in IR. Low read noise, but other noise can be high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Extremely fast (1000+ Hz), huge dynamic range</a:t>
            </a:r>
          </a:p>
        </p:txBody>
      </p:sp>
      <p:pic>
        <p:nvPicPr>
          <p:cNvPr id="4098" name="Picture 2" descr="Photomultiplier Tubes (PMT)">
            <a:extLst>
              <a:ext uri="{FF2B5EF4-FFF2-40B4-BE49-F238E27FC236}">
                <a16:creationId xmlns:a16="http://schemas.microsoft.com/office/drawing/2014/main" id="{A6ECC46F-41B7-7948-9E72-AE9B0B79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48" y="1084224"/>
            <a:ext cx="2699578" cy="23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lecular Expressions Microscopy Primer: Digital Imaging in Optical  Microscopy - Concepts in Digital Imaging - Photomultiplier Tubes">
            <a:extLst>
              <a:ext uri="{FF2B5EF4-FFF2-40B4-BE49-F238E27FC236}">
                <a16:creationId xmlns:a16="http://schemas.microsoft.com/office/drawing/2014/main" id="{0768CB0A-7549-7941-9620-F6D432F7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1" y="1084224"/>
            <a:ext cx="4156674" cy="264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How does this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assets.fishersci.com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/TFS-Assets/CCG/product-images/F265788~p.eps-650.jpg,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/wp-content/uploads/2019/08/BLL-E4.png </a:t>
            </a:r>
          </a:p>
        </p:txBody>
      </p:sp>
      <p:pic>
        <p:nvPicPr>
          <p:cNvPr id="9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DD765C46-0838-644E-8DCC-EC52C5FC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034898"/>
            <a:ext cx="4622802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Beer Lambert Law | Transmittance &amp; Absorbance | Edinburgh Instruments">
            <a:extLst>
              <a:ext uri="{FF2B5EF4-FFF2-40B4-BE49-F238E27FC236}">
                <a16:creationId xmlns:a16="http://schemas.microsoft.com/office/drawing/2014/main" id="{39E8D61C-A176-6F45-B7E8-37FF72BE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4024966"/>
            <a:ext cx="5046158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3159CCB-C18C-2549-9F35-D0844CCD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9" y="968203"/>
            <a:ext cx="3602270" cy="32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How does this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10159" y="6502814"/>
            <a:ext cx="8686801" cy="365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assets.fishersci.com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/TFS-Assets/CCG/product-images/F265788~p.eps-650.jpg, https://1.bp.blogspot.com/-WKn7l1iLAbs/WlI2RLYjuXI/AAAAAAAACW4/jgkGAPRayEMlSelvQMJbOstHmG49GxUZQCLcBGAs/s1600/1.jpg,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/commons/thumb/d/d7/Czerny-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Turner_Monochromator.svg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/2560px-Czerny-Turner_Monochromator.svg.png,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cdn.britannica.com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/78/149178-050-F2421B64/light-prism-color-angle-colors-wavelength-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wavelengths.jpg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159CCB-C18C-2549-9F35-D0844CCD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9" y="1181414"/>
            <a:ext cx="3367391" cy="30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y Scientific Blog - Research and Articles: NANODROP">
            <a:extLst>
              <a:ext uri="{FF2B5EF4-FFF2-40B4-BE49-F238E27FC236}">
                <a16:creationId xmlns:a16="http://schemas.microsoft.com/office/drawing/2014/main" id="{BAE333DD-2C3A-0648-AF8C-A447F422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11" y="1607827"/>
            <a:ext cx="5943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51493D-EB77-534F-8FA2-88681E63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7" y="4089078"/>
            <a:ext cx="3612280" cy="22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ism | optics | Britannica">
            <a:extLst>
              <a:ext uri="{FF2B5EF4-FFF2-40B4-BE49-F238E27FC236}">
                <a16:creationId xmlns:a16="http://schemas.microsoft.com/office/drawing/2014/main" id="{4968CC5B-9996-0C40-B5AD-DEB726FD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85" y="3977671"/>
            <a:ext cx="3269974" cy="23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4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How does this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10159" y="6502814"/>
            <a:ext cx="8686801" cy="365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www.zeiss.com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/content/dam/Microscopy/Products/laser-scan/lsm-980/lsm-980-confocal-microscope.jpg,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www.thorlabs.com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GuideImages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/13948_P500W_SG.jpg,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webcdn.leica-microsystems.com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fileadmin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/academy/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user_upload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Intro_HyV_Pinhole_Effect.jpg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</p:txBody>
      </p:sp>
      <p:pic>
        <p:nvPicPr>
          <p:cNvPr id="7170" name="Picture 2" descr="LSM 980 with Airyscan 2 – Confocal Microscope with Multiplex and NIR Imaging">
            <a:extLst>
              <a:ext uri="{FF2B5EF4-FFF2-40B4-BE49-F238E27FC236}">
                <a16:creationId xmlns:a16="http://schemas.microsoft.com/office/drawing/2014/main" id="{1AAA01F6-7EBC-E149-8DA4-60089FAC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7" y="1181414"/>
            <a:ext cx="5261113" cy="29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inhole Effect in Confocal Microscopes | Science Lab | Leica Microsystems">
            <a:extLst>
              <a:ext uri="{FF2B5EF4-FFF2-40B4-BE49-F238E27FC236}">
                <a16:creationId xmlns:a16="http://schemas.microsoft.com/office/drawing/2014/main" id="{8555D748-5775-CA4C-8A82-34C2E560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66" y="2823882"/>
            <a:ext cx="3242604" cy="32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nholes, Tungsten Foils, Ø1in Housings">
            <a:extLst>
              <a:ext uri="{FF2B5EF4-FFF2-40B4-BE49-F238E27FC236}">
                <a16:creationId xmlns:a16="http://schemas.microsoft.com/office/drawing/2014/main" id="{866729CF-7E2F-244F-9C2D-96BD1D0B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05" y="38762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7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How does this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10159" y="6502814"/>
            <a:ext cx="8686801" cy="365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www.zeiss.com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/content/dam/Microscopy/Products/laser-scan/lsm-980/lsm-980-confocal-microscope.jpg, https://static3.olympus-lifescience.com/data/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/primer/techniques/confocal/images/scanningsystemsfigure3.jpg?rev=C040,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slideplayer.com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/slide/15394910/93/images/24/Zeiss+710+spectral+system+Images+from%3A.jpg</a:t>
            </a:r>
          </a:p>
        </p:txBody>
      </p:sp>
      <p:pic>
        <p:nvPicPr>
          <p:cNvPr id="7170" name="Picture 2" descr="LSM 980 with Airyscan 2 – Confocal Microscope with Multiplex and NIR Imaging">
            <a:extLst>
              <a:ext uri="{FF2B5EF4-FFF2-40B4-BE49-F238E27FC236}">
                <a16:creationId xmlns:a16="http://schemas.microsoft.com/office/drawing/2014/main" id="{1AAA01F6-7EBC-E149-8DA4-60089FAC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8" y="1181414"/>
            <a:ext cx="3268098" cy="183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MS “Introduction to Confocal Microscopy and Image Analysis” - ppt download">
            <a:extLst>
              <a:ext uri="{FF2B5EF4-FFF2-40B4-BE49-F238E27FC236}">
                <a16:creationId xmlns:a16="http://schemas.microsoft.com/office/drawing/2014/main" id="{128683C0-2F05-CB41-A2B2-EBD046845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1" t="16864" b="14711"/>
          <a:stretch/>
        </p:blipFill>
        <p:spPr bwMode="auto">
          <a:xfrm>
            <a:off x="4743768" y="1181414"/>
            <a:ext cx="3817855" cy="39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onfocal Microscopy - Confocal Microscope Scanning Systems | Olympus LS">
            <a:extLst>
              <a:ext uri="{FF2B5EF4-FFF2-40B4-BE49-F238E27FC236}">
                <a16:creationId xmlns:a16="http://schemas.microsoft.com/office/drawing/2014/main" id="{B4EC3C78-023C-2048-AAD7-E3186CD0D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84"/>
          <a:stretch/>
        </p:blipFill>
        <p:spPr bwMode="auto">
          <a:xfrm>
            <a:off x="137714" y="3572973"/>
            <a:ext cx="4355286" cy="153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A5A95A-7F85-5045-A5FD-017A9C3A6F3E}"/>
              </a:ext>
            </a:extLst>
          </p:cNvPr>
          <p:cNvSpPr txBox="1"/>
          <p:nvPr/>
        </p:nvSpPr>
        <p:spPr>
          <a:xfrm>
            <a:off x="314325" y="5331349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not use a monochromator and have a “channel” per wavelength?</a:t>
            </a:r>
          </a:p>
        </p:txBody>
      </p:sp>
    </p:spTree>
    <p:extLst>
      <p:ext uri="{BB962C8B-B14F-4D97-AF65-F5344CB8AC3E}">
        <p14:creationId xmlns:p14="http://schemas.microsoft.com/office/powerpoint/2010/main" val="15676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Commonly used fluorescent labels are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organic dyes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fluorescent proteins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quantum dots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factors affect label performance including brightness, stability, cost, and Ex/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spectra</a:t>
            </a: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 is a function of molar extinction coefficient (normalized molar absorbance) </a:t>
            </a:r>
            <a:r>
              <a:rPr lang="el-GR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l-GR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quantum yield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Stokes shift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800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</a:t>
            </a:r>
            <a:r>
              <a:rPr lang="en-US" sz="2800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is an important label property, especially for multiplexing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Detecting 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www.cientificos.pe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/wp-content/uploads/2018/10/pinzas3.jpg, 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/s/files/1/1135/7914/collections/image_all_cameras_holidays_thumbnail_1024x1024.jpg?v=1609772997,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www.sense-pro.org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lll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-sensors/pmt_working-devices_w350.jpg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0E5D0-7A77-B64F-81CB-2047EA951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6" y="1749778"/>
            <a:ext cx="2908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olaroid Instant Film Camera - Polaroid US">
            <a:extLst>
              <a:ext uri="{FF2B5EF4-FFF2-40B4-BE49-F238E27FC236}">
                <a16:creationId xmlns:a16="http://schemas.microsoft.com/office/drawing/2014/main" id="{8B1562EB-13F6-FA47-BB0D-01335B18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41" y="1258421"/>
            <a:ext cx="2694517" cy="27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multiplier Tubes (PMT)">
            <a:extLst>
              <a:ext uri="{FF2B5EF4-FFF2-40B4-BE49-F238E27FC236}">
                <a16:creationId xmlns:a16="http://schemas.microsoft.com/office/drawing/2014/main" id="{50582EA1-2C6C-7E49-A3AC-9A889509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89889"/>
            <a:ext cx="2310394" cy="200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“see” light?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270A1C2-E9B9-AC4B-BEBD-2D4AFB846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26"/>
          <a:stretch/>
        </p:blipFill>
        <p:spPr bwMode="auto">
          <a:xfrm>
            <a:off x="555272" y="1749778"/>
            <a:ext cx="2908300" cy="167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A0160A9-4A73-F741-AA97-869A5D01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8" y="3482622"/>
            <a:ext cx="6112272" cy="25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5B300A-5357-E845-AE75-0914EE80ADDD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www.cientificos.pe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/wp-content/uploads/2018/10/pinzas3.jpg,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/commons/d/de/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Phototransduction.png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7F1A8-BC5E-6D44-8950-375886838E32}"/>
              </a:ext>
            </a:extLst>
          </p:cNvPr>
          <p:cNvSpPr txBox="1"/>
          <p:nvPr/>
        </p:nvSpPr>
        <p:spPr>
          <a:xfrm>
            <a:off x="3702757" y="2112533"/>
            <a:ext cx="4784372" cy="4389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 in, electrical signal out</a:t>
            </a:r>
          </a:p>
        </p:txBody>
      </p:sp>
    </p:spTree>
    <p:extLst>
      <p:ext uri="{BB962C8B-B14F-4D97-AF65-F5344CB8AC3E}">
        <p14:creationId xmlns:p14="http://schemas.microsoft.com/office/powerpoint/2010/main" val="8378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capture light?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300A-5357-E845-AE75-0914EE80ADDD}"/>
              </a:ext>
            </a:extLst>
          </p:cNvPr>
          <p:cNvSpPr txBox="1"/>
          <p:nvPr/>
        </p:nvSpPr>
        <p:spPr>
          <a:xfrm>
            <a:off x="0" y="6447631"/>
            <a:ext cx="8534400" cy="41036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contentgrid.homedepot-static.com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hdus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en_US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/DTCCOMNEW/Articles/types-of-solar-panels-section-1.jpg,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www.howtogeek.com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/wp-content/uploads/2021/09/finishes_2_graphite__cu1a7xuepsq6_large_2x.jpg?width=1198&amp;trim=1,1&amp;bg-color=000&amp;pad=1,1, 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7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7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/commons/thumb/a/a6/Photoelectric_effect_in_a_solid_-_</a:t>
            </a:r>
            <a:r>
              <a:rPr lang="en-US" sz="7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diagram.svg</a:t>
            </a:r>
            <a:r>
              <a:rPr lang="en-US" sz="7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/1920px-Photoelectric_effect_in_a_solid_-_diagram.svg.png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4" name="Picture 2" descr="Types of Solar Panels">
            <a:extLst>
              <a:ext uri="{FF2B5EF4-FFF2-40B4-BE49-F238E27FC236}">
                <a16:creationId xmlns:a16="http://schemas.microsoft.com/office/drawing/2014/main" id="{5823013A-A0C7-E94A-B51D-3B92244D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0" y="1299241"/>
            <a:ext cx="4127131" cy="25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Use Optical Zoom on an iPhone Camera">
            <a:extLst>
              <a:ext uri="{FF2B5EF4-FFF2-40B4-BE49-F238E27FC236}">
                <a16:creationId xmlns:a16="http://schemas.microsoft.com/office/drawing/2014/main" id="{33D47BA2-4028-9248-BA61-A6168B89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0" y="3998206"/>
            <a:ext cx="3948842" cy="22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F63EADE-9C35-104D-B5D9-1BBE0F39ABFA}"/>
              </a:ext>
            </a:extLst>
          </p:cNvPr>
          <p:cNvGrpSpPr/>
          <p:nvPr/>
        </p:nvGrpSpPr>
        <p:grpSpPr>
          <a:xfrm>
            <a:off x="4797780" y="1311549"/>
            <a:ext cx="4155987" cy="5044801"/>
            <a:chOff x="4797780" y="1311549"/>
            <a:chExt cx="4155987" cy="504480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1772BBF-ED86-CB48-8108-57B848E04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780" y="2200363"/>
              <a:ext cx="4155987" cy="415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DE585-A2E2-E149-BE55-F237AC42DCE1}"/>
                </a:ext>
              </a:extLst>
            </p:cNvPr>
            <p:cNvSpPr txBox="1"/>
            <p:nvPr/>
          </p:nvSpPr>
          <p:spPr>
            <a:xfrm>
              <a:off x="5024396" y="1311549"/>
              <a:ext cx="3702754" cy="664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8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Photoelectric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light capture by a sensor ? (5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www.howtogeek.com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/wp-content/uploads/2021/09/finishes_2_graphite__cu1a7xuepsq6_large_2x.jpg?width=1198&amp;trim=1,1&amp;bg-color=000&amp;pad=1,1</a:t>
            </a:r>
          </a:p>
        </p:txBody>
      </p:sp>
      <p:pic>
        <p:nvPicPr>
          <p:cNvPr id="7" name="Picture 4" descr="How to Use Optical Zoom on an iPhone Camera">
            <a:extLst>
              <a:ext uri="{FF2B5EF4-FFF2-40B4-BE49-F238E27FC236}">
                <a16:creationId xmlns:a16="http://schemas.microsoft.com/office/drawing/2014/main" id="{FBD8B376-738F-2E45-A2AD-A36E27D0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2" y="1363976"/>
            <a:ext cx="7674175" cy="43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of detector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Detector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Noise (read, thermal, shot)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Quality of optics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Wavelength(s) of incident light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Readout mode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Readout speed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time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 depth / dynamic range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light capture by a sensor ? (5 mins)</a:t>
            </a:r>
          </a:p>
        </p:txBody>
      </p:sp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Sensors: CCDs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https://static4.olympus-lifescience.com/data/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digitalimaging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/concepts/images/emccdsfigure1.jpg?rev=878B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D3DE-C3AB-C84D-90DF-8AF74600FC40}"/>
              </a:ext>
            </a:extLst>
          </p:cNvPr>
          <p:cNvSpPr txBox="1"/>
          <p:nvPr/>
        </p:nvSpPr>
        <p:spPr>
          <a:xfrm>
            <a:off x="171450" y="4228982"/>
            <a:ext cx="8515350" cy="2309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CCD = “Charge Coupled Device”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Charge accumulates in potential well when incident light hits pixels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Charge transferred to “register” to be converted to signal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50–70% QE, high read noise (4–10 e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 (~3–20 Hz at full frame)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A6F64-1BB6-CC47-8513-85266E82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8" y="1221128"/>
            <a:ext cx="3359150" cy="28257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8C4E1-A0BD-5E41-BC74-25E09809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7" y="1363518"/>
            <a:ext cx="3857365" cy="24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5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Sensors: EMCCDs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https://static4.olympus-lifescience.com/data/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digitalimaging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/concepts/images/emccdsfigure1.jpg?rev=878B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D3DE-C3AB-C84D-90DF-8AF74600FC40}"/>
              </a:ext>
            </a:extLst>
          </p:cNvPr>
          <p:cNvSpPr txBox="1"/>
          <p:nvPr/>
        </p:nvSpPr>
        <p:spPr>
          <a:xfrm>
            <a:off x="171450" y="4046878"/>
            <a:ext cx="8515350" cy="2309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EMCCD = “Electron Multiplying Charge Coupled Device”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Design, principle of operation almost identical to CCD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 is amplified by e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bombardment prior to signal conversion (at the cost of dynamic range)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95% QE (when back-thinned), very low read noise &lt;1 e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 (~3–20 Hz at full frame)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A6F64-1BB6-CC47-8513-85266E82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8" y="1221128"/>
            <a:ext cx="3359150" cy="28257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8C4E1-A0BD-5E41-BC74-25E09809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7" y="1363518"/>
            <a:ext cx="3857365" cy="24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376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53035</TotalTime>
  <Words>1182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Helvetica Neue</vt:lpstr>
      <vt:lpstr>Default Design</vt:lpstr>
      <vt:lpstr>Office Theme</vt:lpstr>
      <vt:lpstr>Optical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934</cp:revision>
  <cp:lastPrinted>2022-04-07T23:03:33Z</cp:lastPrinted>
  <dcterms:created xsi:type="dcterms:W3CDTF">2008-01-08T19:18:25Z</dcterms:created>
  <dcterms:modified xsi:type="dcterms:W3CDTF">2022-04-27T17:20:10Z</dcterms:modified>
</cp:coreProperties>
</file>