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673" r:id="rId4"/>
    <p:sldId id="771" r:id="rId5"/>
    <p:sldId id="783" r:id="rId6"/>
    <p:sldId id="674" r:id="rId7"/>
    <p:sldId id="784" r:id="rId8"/>
    <p:sldId id="785" r:id="rId9"/>
    <p:sldId id="786" r:id="rId10"/>
    <p:sldId id="788" r:id="rId11"/>
    <p:sldId id="789" r:id="rId12"/>
    <p:sldId id="774" r:id="rId13"/>
    <p:sldId id="790" r:id="rId14"/>
    <p:sldId id="791" r:id="rId15"/>
    <p:sldId id="792" r:id="rId16"/>
    <p:sldId id="775" r:id="rId17"/>
    <p:sldId id="793" r:id="rId18"/>
    <p:sldId id="795" r:id="rId19"/>
    <p:sldId id="79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94"/>
    <a:srgbClr val="B00024"/>
    <a:srgbClr val="2AFDBC"/>
    <a:srgbClr val="00FDFF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10"/>
    <p:restoredTop sz="50000" autoAdjust="0"/>
  </p:normalViewPr>
  <p:slideViewPr>
    <p:cSldViewPr snapToGrid="0">
      <p:cViewPr varScale="1">
        <p:scale>
          <a:sx n="126" d="100"/>
          <a:sy n="126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09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1922 24575,'2'-6'0,"2"-6"0,0-9 0,0-11 0,0-12 0,-2-8 0,-2-10 0,0-12 0,1-16 0,0 38 0,0-2 0,1-4 0,-1-1 0,0-3 0,-1 0 0,-2 3 0,0 3 0,-2-39 0,-1 24 0,2 20 0,2 12 0,-2 3 0,0 5 0,0 4 0,2 2 0,3-3 0,0-9 0,1-12 0,0-13 0,-2-1 0,-1 2 0,-3 9 0,0 11 0,-1 7 0,3 5 0,0-1 0,-1-2 0,-1 0 0,0 6 0,0 9 0,2 6 0,1-1 0,1 3 0,2-6 0,-1 6 0,2-4 0,-1 2 0,-1 3 0,0 2 0,-1 3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18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5 710 24575,'0'-8'0,"0"1"0,1-3 0,1-6 0,-1-5 0,0-5 0,-2 0 0,-1 3 0,0 3 0,1 2 0,0 3 0,1 2 0,0 0 0,-1-1 0,1-2 0,-1 0 0,1 2 0,0 3 0,0 2 0,0 3 0,0 2 0,1 1 0,-1 0 0,0-2 0,1-3 0,-2-8 0,1-2 0,-1-1 0,1 4 0,0 8 0,0 4 0,0 0 0,1 1 0,-1-1 0,1-1 0,-1-1 0,0 0 0,1 0 0,-1-1 0,0-1 0,1-1 0,-1-1 0,0-7 0,0-6 0,1-6 0,1-1 0,1 4 0,0 5 0,0 4 0,-1 4 0,-1 4 0,-1 1 0,0 0 0,0-5 0,0-9 0,0 8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36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2209 24575,'0'-8'0,"1"-3"0,1-4 0,-1-2 0,1-2 0,-1 3 0,0 3 0,-1 5 0,0 4 0,0 1 0,0-1 0,1 0 0,0-1 0,0 1 0,0-1 0,0-2 0,0-5 0,0-6 0,-1-3 0,0-1 0,-1 1 0,1 1 0,-1 2 0,1 1 0,-1 1 0,-1-3 0,-1-1 0,1-3 0,1 2 0,2 1 0,-1 3 0,1 6 0,0 4 0,-1 3 0,0 3 0,1-1 0,0 0 0,0 0 0,1-4 0,1-2 0,1-4 0,-1 4 0,1-3 0,0 5 0,1-2 0,1 1 0,-1 0 0,-1 1 0,0 0 0,0-1 0,0 1 0,0 1 0,0 0 0,-2 0 0,0 1 0,-1 0 0,0-1 0,1 0 0,0 0 0,-1-2 0,1-2 0,-1-2 0,-1-3 0,0 0 0,-1-5 0,-2 3 0,-2-5 0,-3 0 0,1 0 0,0 2 0,1 5 0,4 3 0,0 2 0,1-4 0,-1-3 0,-1-3 0,0 2 0,1 3 0,1 3 0,1 3 0,0 2 0,0 1 0,0 1 0,0 2 0,0 1 0,0-1 0,1 0 0,-1 0 0,1-2 0,0-1 0,-1-1 0,1-1 0,0-1 0,1 2 0,-1-1 0,0 0 0,0-1 0,1 1 0,1-1 0,-2 1 0,0-2 0,0-2 0,0-4 0,-1 0 0,-1-1 0,1 2 0,0 4 0,0 2 0,1 1 0,0 0 0,0-1 0,0-2 0,-1 0 0,0 1 0,0 1 0,1 2 0,0 1 0,0 2 0,-1 0 0,1 1 0,-1 0 0,0 0 0,0-1 0,0-2 0,1-11 0,1-6 0,3-33 0,5-24 0,-3 24 0,0-4 0,2-7 0,1-1 0,0-4 0,1 2 0,0 4 0,0 2 0,1 10 0,-1 4 0,9-19 0,-6 32 0,-4 22 0,-1 9 0,1 3 0,4 1 0,2-1 0,0 1 0,-3 1 0,0 0 0,7 0 0,14-1 0,6 0 0,-5-1 0,-13 0 0,-11-1 0,-3-2 0,10-5 0,11-3 0,13 0 0,6 1 0,8 4 0,5 3 0,-1 2 0,-9 2 0,-20 1 0,-16 1 0,-7 0 0,5 2 0,11 1 0,10 2 0,4 0 0,4-2 0,6-2 0,15-1 0,34 0 0,-34 0 0,26-1 0,-49 0 0,5 0 0,-12 0 0,-15 0 0,-7 0 0,1 0 0,8-1 0,14 1 0,16 0 0,16 0 0,19 0 0,7-2 0,-5 0 0,-19-1 0,-25 2 0,-21 1 0,-11 0 0,3-1 0,19-1 0,26-3 0,24 0 0,-26 2 0,4 0 0,7 1 0,1 0 0,3 0 0,-2 1 0,-8 0 0,-4 0 0,19 2 0,-31 0 0,-15 2 0,8 1 0,3 0 0,4-1 0,4-2 0,12-1 0,18-1 0,-1 1 0,-9 0 0,-23 0 0,-24 0 0,-7 0 0,2-1 0,8-1 0,11 0 0,3-1 0,7 0 0,6 1 0,0-1 0,-2 1 0,-14 0 0,-11 0 0,2-1 0,24 1 0,44 0 0,-29 2 0,4 0 0,7 1 0,0 0 0,-7 0 0,-5 0 0,29 0 0,-40-2 0,-24-1 0,-9 0 0,2 1 0,2 1 0,-1 0 0,-6 0 0,-8 0 0,-2 0 0,4 0 0,1 0 0,-1 0 0,-6 0 0,-4 0 0,1 0 0,2 0 0,1 0 0,2 0 0,2 0 0,3 0 0,-1-1 0,-2 1 0,-1-1 0,-1 1 0,22 1 0,28 0 0,19 2 0,6 0 0,-22-1 0,-25-1 0,-21 0 0,-10-1 0,-6 0 0,0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49.8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24575,'5'-2'0,"5"0"0,-3 0 0,6-2 0,-5 2 0,-1-1 0,-3 2 0,-3 0 0,0 1 0,0 0 0,1 0 0,0 0 0,0 0 0,0 0 0,2 0 0,2 0 0,-1 0 0,0 0 0,-3 0 0,0 0 0,-1 0 0,0 0 0,3 0 0,0 0 0,1 0 0,-1 0 0,1 0 0,-1 0 0,-1 0 0,0 0 0,0 0 0,2 0 0,1 0 0,-1 0 0,-1 0 0,-1 0 0,-1 0 0,-1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1:21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2037 51 24575,'-2'9'0,"0"-2"0,1-2 0,1-3 0,0 0 0,0 0 0,0 0 0,0 0 0,0-1 0,-1 1 0,0-1 0,0 0 0,0 0 0,-1 0 0,1 0 0,0 0 0,-1 0 0,1-1 0,-2 0 0,0 0 0,-4 1 0,-6-1 0,-3 0 0,2 0 0,5 0 0,4 0 0,1 1 0,-3-1 0,-5 0 0,-3 0 0,1 0 0,3-1 0,6 1 0,0 0 0,-5 0 0,-6 1 0,-5-1 0,1 1 0,6-1 0,7 0 0,3 0 0,-2 0 0,-3 0 0,-5-1 0,-4 0 0,-2 1 0,2-1 0,3 0 0,5 1 0,2 0 0,2-1 0,0 1 0,1-1 0,-6 1 0,-7-1 0,-7 1 0,-3-1 0,6 0 0,9 0 0,3 1 0,-2 0 0,-12 0 0,-9-1 0,0 0 0,5 0 0,9 0 0,2 0 0,-3 1 0,-5-1 0,-6 0 0,-3 1 0,2-1 0,3 1 0,5-1 0,0 1 0,1-2 0,2 0 0,9 0 0,4 0 0,0-1 0,-21-4 0,-19-4 0,-14-3 0,7 3 0,21 4 0,18 4 0,13 1 0,3 1 0,0-1 0,0 0 0,0 1 0,-4 0 0,-6 0 0,-7 0 0,-2 1 0,3 0 0,7 0 0,0 0 0,-5 1 0,-4 0 0,-2 0 0,5 1 0,6-2 0,4 0 0,2 0 0,-1 0 0,-5 1 0,-4-1 0,-1 0 0,3 0 0,3-1 0,4 1 0,-2 1 0,-3-1 0,-1 1 0,1 0 0,4 0 0,1-1 0,-1 1 0,-1-1 0,-1 0 0,2 1 0,1-1 0,1 1 0,-5 0 0,-7 1 0,-2-1 0,2 0 0,7-1 0,5 1 0,-3-1 0,-6 1 0,-4 0 0,-3 0 0,4-1 0,5 1 0,2 0 0,0 0 0,-2 1 0,1-1 0,1 0 0,2 0 0,-1 0 0,-4 0 0,-4-1 0,-3 1 0,3 0 0,6-1 0,6 1 0,0-1 0,-2 2 0,-3-1 0,-3 1 0,3 0 0,2-1 0,5-1 0,-1 1 0,-1 0 0,-2 0 0,-3 0 0,-1 0 0,2 0 0,1 0 0,4-1 0,0 1 0,-1-1 0,-3 1 0,-2 0 0,0-1 0,2 1 0,2-1 0,-3 1 0,-3 1 0,0 1 0,-2 1 0,4 0 0,-4 3 0,0-1 0,0 0 0,3-2 0,6-2 0,1-1 0,0 1 0,0-1 0,0 1 0,1-1 0,-1-1 0,0 1 0,0 0 0,0 0 0,0 0 0,-1-1 0,0-1 0,1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customXml" Target="../ink/ink2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Fluorescent Labels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Duty cycle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Bio-orthogonality / inertness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Chemical stability (pH)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Monovalency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/ availability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Thermal 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Stokes 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/Ex wavelengths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Solubility</a:t>
            </a:r>
          </a:p>
        </p:txBody>
      </p:sp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evaluate labels?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2FF19-EEFD-0A46-8350-75347EA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181414"/>
            <a:ext cx="6674334" cy="47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molar absorbance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coeffcient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(</a:t>
            </a:r>
            <a:r>
              <a:rPr lang="el-G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resources.perkinelmer.com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/lab-solutions/resources/docs/APP_Determination_of_Relative_FluorescenceQuantum_Yields_using_FL6500_Fluorescence_Spect.pdf,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/wp-content/uploads/2019/08/BLL-E4.png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FF4C5-3013-2844-9FB2-67BE88E9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55756"/>
            <a:ext cx="3963266" cy="2569210"/>
          </a:xfrm>
          <a:prstGeom prst="rect">
            <a:avLst/>
          </a:prstGeom>
        </p:spPr>
      </p:pic>
      <p:pic>
        <p:nvPicPr>
          <p:cNvPr id="7172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55087CB3-8684-2947-9379-96105BDF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034898"/>
            <a:ext cx="4622802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eer Lambert Law | Transmittance &amp; Absorbance | Edinburgh Instruments">
            <a:extLst>
              <a:ext uri="{FF2B5EF4-FFF2-40B4-BE49-F238E27FC236}">
                <a16:creationId xmlns:a16="http://schemas.microsoft.com/office/drawing/2014/main" id="{924AB7C5-1232-7F48-8245-46EB6A25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4024966"/>
            <a:ext cx="5046158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Quantum Yield (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 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www.researchgate.net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/profile/Henri-Pierre-Lassalle/publication/30513452/figure/fig1/AS:913119526273024@1594716068206/Jablonski-diagram-where-IC-stands-for-internal-conversion-ICS-for-intersystem.png</a:t>
            </a:r>
          </a:p>
        </p:txBody>
      </p:sp>
      <p:pic>
        <p:nvPicPr>
          <p:cNvPr id="8196" name="Picture 4" descr="1 : Jablonski diagram, where IC stands for internal conversion, ICS for intersystem crossing and VR, for vibrational relaxation.">
            <a:extLst>
              <a:ext uri="{FF2B5EF4-FFF2-40B4-BE49-F238E27FC236}">
                <a16:creationId xmlns:a16="http://schemas.microsoft.com/office/drawing/2014/main" id="{213614CD-320B-FD43-AE81-3491E479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1405731"/>
            <a:ext cx="5675203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A69D3-3356-234E-9956-5D489D709563}"/>
              </a:ext>
            </a:extLst>
          </p:cNvPr>
          <p:cNvSpPr txBox="1"/>
          <p:nvPr/>
        </p:nvSpPr>
        <p:spPr>
          <a:xfrm>
            <a:off x="2346960" y="510841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12DFA-EFF4-8148-965F-0472BA2084B4}"/>
              </a:ext>
            </a:extLst>
          </p:cNvPr>
          <p:cNvSpPr txBox="1"/>
          <p:nvPr/>
        </p:nvSpPr>
        <p:spPr>
          <a:xfrm>
            <a:off x="2346960" y="311705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0C38B-46F8-9E45-95F3-2B4C782CBC8F}"/>
              </a:ext>
            </a:extLst>
          </p:cNvPr>
          <p:cNvSpPr txBox="1"/>
          <p:nvPr/>
        </p:nvSpPr>
        <p:spPr>
          <a:xfrm>
            <a:off x="2346960" y="1509155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4B7CE5ED-CC37-D64F-A0D6-59A9F7E5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" y="2648903"/>
            <a:ext cx="2144380" cy="9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360680" y="5926769"/>
            <a:ext cx="6304280" cy="425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emitted photons / absorbed photons </a:t>
            </a: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990600" y="1187439"/>
            <a:ext cx="6304280" cy="60072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 = </a:t>
            </a:r>
            <a:r>
              <a:rPr lang="el-GR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 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endParaRPr lang="en-US" sz="3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667331-7167-8948-BE51-6DE6F62E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969836"/>
            <a:ext cx="5892800" cy="42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organic dyes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8166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Hydrocarbon-based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~1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the best bang for buck in terms of brightness/stability, sample compatibility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DED2B-7FE6-A744-8FEB-4D5C2A5F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25746"/>
            <a:ext cx="2420241" cy="3031352"/>
          </a:xfrm>
          <a:prstGeom prst="rect">
            <a:avLst/>
          </a:prstGeom>
        </p:spPr>
      </p:pic>
      <p:pic>
        <p:nvPicPr>
          <p:cNvPr id="13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AC553A4C-7875-C543-8A3A-17D2572B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8" y="1861652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Fluorescent proteins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en.m.wikipedia.org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/wiki/File:Steel_Jellyfish_%28GFP%29.jpg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F10ED-B742-0040-CD6F-51E8ECAA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67751"/>
            <a:ext cx="8128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Fluorescent proteins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/articles/probes/images/anthozoafpintrofigure1.jpg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Genetically encoded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~5–10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dimmer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multimeric (aggregation artifacts)</a:t>
            </a:r>
          </a:p>
        </p:txBody>
      </p:sp>
      <p:pic>
        <p:nvPicPr>
          <p:cNvPr id="8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FB8AFE42-043B-AB4F-BE53-14DC5EF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1" y="1672889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ZEISS Microscopy Online Campus | Anthozoa Fluorescent Proteins">
            <a:extLst>
              <a:ext uri="{FF2B5EF4-FFF2-40B4-BE49-F238E27FC236}">
                <a16:creationId xmlns:a16="http://schemas.microsoft.com/office/drawing/2014/main" id="{4B3B345F-28B0-8745-92BE-6FB582DE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58992"/>
            <a:ext cx="4842697" cy="29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6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Quantum Dots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www.displayninja.com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/wp-content/uploads/2019/06/what-is-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qled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technology.jpg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complex structure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~20–50 nm in size after coatings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brighter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Difficult to use in cellular systems*</a:t>
            </a:r>
          </a:p>
        </p:txBody>
      </p:sp>
      <p:pic>
        <p:nvPicPr>
          <p:cNvPr id="12290" name="Picture 2" descr="What Is A Quantum Dot Display? [Simple Guide] - DisplayNinja">
            <a:extLst>
              <a:ext uri="{FF2B5EF4-FFF2-40B4-BE49-F238E27FC236}">
                <a16:creationId xmlns:a16="http://schemas.microsoft.com/office/drawing/2014/main" id="{78E5FD36-A37D-0244-B9D2-81CCECE6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2" y="1175844"/>
            <a:ext cx="5246855" cy="33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systems typically have a defined number of channels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number of channels is bounded by several factors including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availability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transmission/detection efficiencies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Filters and dichroic mirrors are typically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short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or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 pass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more channels -&gt; reduced information you can get from any single channel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 filters…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7CFF-D4D5-7644-8469-9E9477D09CD2}"/>
              </a:ext>
            </a:extLst>
          </p:cNvPr>
          <p:cNvSpPr txBox="1"/>
          <p:nvPr/>
        </p:nvSpPr>
        <p:spPr>
          <a:xfrm>
            <a:off x="171450" y="5301660"/>
            <a:ext cx="834390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 complicated!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walk through some real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1BF65-0BB1-D149-9CAC-3179C21F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1" y="1483086"/>
            <a:ext cx="8529037" cy="113982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60BB73C-0F08-3644-BA4B-6AD49791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10" y="3051944"/>
            <a:ext cx="2679177" cy="16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Beliveau Lab microscopes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451285"/>
            <a:ext cx="8308961" cy="3651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accu-scope.com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/media/catalog/product/cache/1/thumbnail/1200x/17f82f742ffe127f42dca9de82fb58b1/6/0/600-3232.jpg,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small.png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8C67AE59-8ED5-6D45-B76A-084A9A3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48" y="1571762"/>
            <a:ext cx="4847381" cy="36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-Position Filter Cube Turret">
            <a:extLst>
              <a:ext uri="{FF2B5EF4-FFF2-40B4-BE49-F238E27FC236}">
                <a16:creationId xmlns:a16="http://schemas.microsoft.com/office/drawing/2014/main" id="{FE2BBEC2-7320-924C-BC18-F571851C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1352187"/>
            <a:ext cx="2295939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WO 7-Position Electronic Filter Wheel - 36mm">
            <a:extLst>
              <a:ext uri="{FF2B5EF4-FFF2-40B4-BE49-F238E27FC236}">
                <a16:creationId xmlns:a16="http://schemas.microsoft.com/office/drawing/2014/main" id="{C030BC01-916B-304B-9616-F32A2C1A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3818900"/>
            <a:ext cx="2027583" cy="20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E781FA61-1E7B-3840-8526-6EA02CAE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6" y="4482440"/>
            <a:ext cx="1270000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264A3DF3-B45C-064D-B49A-0ED5DC80F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210183" y="1967677"/>
            <a:ext cx="961903" cy="11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53EF3-7436-9F4D-AEAA-8BBE0B89B393}"/>
              </a:ext>
            </a:extLst>
          </p:cNvPr>
          <p:cNvSpPr txBox="1"/>
          <p:nvPr/>
        </p:nvSpPr>
        <p:spPr>
          <a:xfrm>
            <a:off x="567673" y="1276349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filter cubes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D7015-4905-3449-970C-558DABFEB913}"/>
              </a:ext>
            </a:extLst>
          </p:cNvPr>
          <p:cNvSpPr txBox="1"/>
          <p:nvPr/>
        </p:nvSpPr>
        <p:spPr>
          <a:xfrm>
            <a:off x="567672" y="3629118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individual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filters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56FB2-3957-D845-8A1A-567DAF088F4C}"/>
              </a:ext>
            </a:extLst>
          </p:cNvPr>
          <p:cNvCxnSpPr>
            <a:cxnSpLocks/>
          </p:cNvCxnSpPr>
          <p:nvPr/>
        </p:nvCxnSpPr>
        <p:spPr>
          <a:xfrm>
            <a:off x="3130351" y="3080860"/>
            <a:ext cx="1749762" cy="548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CC85-5CD6-9247-AC37-2A6DFD2F80A1}"/>
              </a:ext>
            </a:extLst>
          </p:cNvPr>
          <p:cNvCxnSpPr>
            <a:cxnSpLocks/>
          </p:cNvCxnSpPr>
          <p:nvPr/>
        </p:nvCxnSpPr>
        <p:spPr>
          <a:xfrm flipV="1">
            <a:off x="3130351" y="4137711"/>
            <a:ext cx="2057875" cy="4533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/file/asset/30/SPECTRA_X_Light_Engine.pdf?_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=1*h2z2ow*_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*OTc4OTE4MzE0LjE2NDk5NjUxNDk.*_ga_364GJZVK77*MTY1MDY2MjAzOS4xLjAuMTY1MDY2MjA1MS40OA..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CBE12-F60F-A249-808E-590DF8284B9C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7 -line LED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B19E-61A8-404A-82CA-AC8E2D8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8" y="2328242"/>
            <a:ext cx="7939372" cy="3975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1F7F8-DAE9-B24B-9442-D4F67D2DC8D1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C6B91D-617D-A147-AF52-F98AC3FBB069}"/>
              </a:ext>
            </a:extLst>
          </p:cNvPr>
          <p:cNvGrpSpPr/>
          <p:nvPr/>
        </p:nvGrpSpPr>
        <p:grpSpPr>
          <a:xfrm>
            <a:off x="-139607" y="2920300"/>
            <a:ext cx="8239997" cy="3154280"/>
            <a:chOff x="-139607" y="2920300"/>
            <a:chExt cx="8239997" cy="3154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6AEE08-75D7-E746-BE6B-BB3986AAB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07" y="2920300"/>
              <a:ext cx="7513983" cy="3154280"/>
            </a:xfrm>
            <a:prstGeom prst="rect">
              <a:avLst/>
            </a:prstGeom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1F12C43A-420A-8343-BB66-F1083BBC3B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27" r="64097" b="7807"/>
            <a:stretch/>
          </p:blipFill>
          <p:spPr bwMode="auto">
            <a:xfrm>
              <a:off x="80974" y="4497440"/>
              <a:ext cx="635309" cy="73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hroma Technology | Optical Filters, Custom &amp; OEM Filter Design, Imaging  Systems &amp; Products">
              <a:extLst>
                <a:ext uri="{FF2B5EF4-FFF2-40B4-BE49-F238E27FC236}">
                  <a16:creationId xmlns:a16="http://schemas.microsoft.com/office/drawing/2014/main" id="{20A3FEF6-2969-7F4E-97D4-A9721BAD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607" y="5514435"/>
              <a:ext cx="991407" cy="560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BBF55E-D624-7842-A067-78C840DE4163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1BEAA-F944-7842-B848-173462056AAD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80974" y="4497440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07" y="5514435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9121B-C592-A749-8190-991350A3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07" y="2912376"/>
            <a:ext cx="7332386" cy="3180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AE24CD-EABE-D142-B89C-2CFB410DFAD8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64B02-42E1-6E40-AA5C-0184D4846807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2: Super Resolution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spectra-viewer?parts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=25787%2C25416%2C25506#tabs-spectra_viewer_plot-left-3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618291" y="1519936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62" y="1848472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80F4DE7-2B2D-694D-BE47-A141BAFE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54" y="1299410"/>
            <a:ext cx="1731248" cy="12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AF1AE8-8B7E-8640-A8B1-AECC6CED4F98}"/>
              </a:ext>
            </a:extLst>
          </p:cNvPr>
          <p:cNvSpPr txBox="1"/>
          <p:nvPr/>
        </p:nvSpPr>
        <p:spPr>
          <a:xfrm>
            <a:off x="492773" y="1074060"/>
            <a:ext cx="88634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6CB09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532 nm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97124-1888-5E43-A0D1-D43D2477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65701"/>
            <a:ext cx="9144000" cy="363415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EFECE-E1C7-FA4C-90CE-1BA95BDD57FF}"/>
              </a:ext>
            </a:extLst>
          </p:cNvPr>
          <p:cNvGrpSpPr/>
          <p:nvPr/>
        </p:nvGrpSpPr>
        <p:grpSpPr>
          <a:xfrm>
            <a:off x="3706608" y="1494660"/>
            <a:ext cx="4741753" cy="3885482"/>
            <a:chOff x="3706608" y="1494660"/>
            <a:chExt cx="4741753" cy="3885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B95EF1-1C2E-A342-9FFD-5306F53F4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6608" y="1494660"/>
              <a:ext cx="4741753" cy="104703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CC3883-9D99-7A49-A674-7639F27DD091}"/>
                </a:ext>
              </a:extLst>
            </p:cNvPr>
            <p:cNvGrpSpPr/>
            <p:nvPr/>
          </p:nvGrpSpPr>
          <p:grpSpPr>
            <a:xfrm>
              <a:off x="5078637" y="3599450"/>
              <a:ext cx="2726556" cy="1780692"/>
              <a:chOff x="5078637" y="3599450"/>
              <a:chExt cx="2726556" cy="178069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14:cNvPr>
                  <p14:cNvContentPartPr/>
                  <p14:nvPr/>
                </p14:nvContentPartPr>
                <p14:xfrm>
                  <a:off x="5807671" y="4665829"/>
                  <a:ext cx="14760" cy="692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99031" y="4657189"/>
                    <a:ext cx="32400" cy="70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14:cNvPr>
                  <p14:cNvContentPartPr/>
                  <p14:nvPr/>
                </p14:nvContentPartPr>
                <p14:xfrm>
                  <a:off x="5816311" y="4400149"/>
                  <a:ext cx="7560" cy="255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07671" y="4391149"/>
                    <a:ext cx="2520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14:cNvPr>
                  <p14:cNvContentPartPr/>
                  <p14:nvPr/>
                </p14:nvContentPartPr>
                <p14:xfrm>
                  <a:off x="5829271" y="3602305"/>
                  <a:ext cx="1940760" cy="7952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820631" y="3593305"/>
                    <a:ext cx="1958400" cy="81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14:cNvPr>
                  <p14:cNvContentPartPr/>
                  <p14:nvPr/>
                </p14:nvContentPartPr>
                <p14:xfrm>
                  <a:off x="7749393" y="3599450"/>
                  <a:ext cx="55800" cy="64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0753" y="3590810"/>
                    <a:ext cx="734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14:cNvPr>
                  <p14:cNvContentPartPr/>
                  <p14:nvPr/>
                </p14:nvContentPartPr>
                <p14:xfrm>
                  <a:off x="5078637" y="5342702"/>
                  <a:ext cx="733320" cy="37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069997" y="5334062"/>
                    <a:ext cx="75096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2E696B-DCB4-D542-82C2-AD265EBAB0B9}"/>
              </a:ext>
            </a:extLst>
          </p:cNvPr>
          <p:cNvSpPr txBox="1"/>
          <p:nvPr/>
        </p:nvSpPr>
        <p:spPr>
          <a:xfrm>
            <a:off x="6288199" y="941154"/>
            <a:ext cx="273388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Photons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 (5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pic>
        <p:nvPicPr>
          <p:cNvPr id="3080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9D1A0CBF-BF1E-524D-AF09-4CC4B08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68" y="2011678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5F0EC05E-9D02-E645-AA13-8DDE4F1B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564640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6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52983</TotalTime>
  <Words>1208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Helvetica Neue</vt:lpstr>
      <vt:lpstr>Default Design</vt:lpstr>
      <vt:lpstr>Office Theme</vt:lpstr>
      <vt:lpstr>Fluorescent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900</cp:revision>
  <cp:lastPrinted>2022-04-07T23:03:33Z</cp:lastPrinted>
  <dcterms:created xsi:type="dcterms:W3CDTF">2008-01-08T19:18:25Z</dcterms:created>
  <dcterms:modified xsi:type="dcterms:W3CDTF">2024-05-13T16:59:04Z</dcterms:modified>
</cp:coreProperties>
</file>