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7" r:id="rId3"/>
    <p:sldId id="673" r:id="rId4"/>
    <p:sldId id="771" r:id="rId5"/>
    <p:sldId id="674" r:id="rId6"/>
    <p:sldId id="774" r:id="rId7"/>
    <p:sldId id="775" r:id="rId8"/>
    <p:sldId id="776" r:id="rId9"/>
    <p:sldId id="777" r:id="rId10"/>
    <p:sldId id="702" r:id="rId11"/>
    <p:sldId id="779" r:id="rId12"/>
    <p:sldId id="780" r:id="rId13"/>
    <p:sldId id="778" r:id="rId14"/>
    <p:sldId id="781" r:id="rId15"/>
    <p:sldId id="78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DEAD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71"/>
    <p:restoredTop sz="50000" autoAdjust="0"/>
  </p:normalViewPr>
  <p:slideViewPr>
    <p:cSldViewPr snapToGrid="0">
      <p:cViewPr>
        <p:scale>
          <a:sx n="146" d="100"/>
          <a:sy n="146" d="100"/>
        </p:scale>
        <p:origin x="69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pbase.org/spectra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305800" cy="1470025"/>
          </a:xfrm>
        </p:spPr>
        <p:txBody>
          <a:bodyPr/>
          <a:lstStyle/>
          <a:p>
            <a:r>
              <a:rPr lang="en-US" sz="6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Multispectral Imaging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Genome 575: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Fundamentals of Biomedical Instrumentation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Brian Beliveau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4DBCF-C3E4-BF43-A253-160DB645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62A5-4FA4-442D-BB5E-7B3E544FD5D0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</a:t>
            </a:fld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 anatomy of a filter cube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685BC-27A3-8E48-9CA7-29B1A3A8467C}"/>
              </a:ext>
            </a:extLst>
          </p:cNvPr>
          <p:cNvSpPr txBox="1"/>
          <p:nvPr/>
        </p:nvSpPr>
        <p:spPr>
          <a:xfrm>
            <a:off x="400050" y="4821476"/>
            <a:ext cx="8343900" cy="15348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Ingredients: Ex filter (bandpass), DM (long-pass),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fiter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(bandpass)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Flip orientation 180º for inverted microscopes</a:t>
            </a:r>
            <a:endParaRPr lang="en-US" sz="2400" b="1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A7AE9C-BBB7-1C4E-936F-0AE099A98AF8}"/>
              </a:ext>
            </a:extLst>
          </p:cNvPr>
          <p:cNvSpPr txBox="1"/>
          <p:nvPr/>
        </p:nvSpPr>
        <p:spPr>
          <a:xfrm>
            <a:off x="8708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i.ytimg.com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/vi/y4dJOFUVk30/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maxresdefault.jpg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https://d33b8x22mym97j.cloudfront.net/production/imager/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/827/filter-cubes-main_ec7d1033075031a0254a7350f4e87eb4.jpg</a:t>
            </a:r>
          </a:p>
        </p:txBody>
      </p:sp>
      <p:pic>
        <p:nvPicPr>
          <p:cNvPr id="8194" name="Picture 2" descr="Microscope Filter Cubes">
            <a:extLst>
              <a:ext uri="{FF2B5EF4-FFF2-40B4-BE49-F238E27FC236}">
                <a16:creationId xmlns:a16="http://schemas.microsoft.com/office/drawing/2014/main" id="{67F269F5-579A-8046-98F8-F81DA9B6A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954" y="1103948"/>
            <a:ext cx="6026331" cy="338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DB32AE6-E6FE-1D4A-AC3A-91F5D0D8B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40" y="1951819"/>
            <a:ext cx="2679177" cy="161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667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An example filter cube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A7AE9C-BBB7-1C4E-936F-0AE099A98AF8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/827/filter-cubes-main_ec7d1033075031a0254a7350f4e87eb4.jpg,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www.chroma.com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/products/sets/49002-et-egfp-fitc-cy2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686341-7145-3E49-87B8-0288B4304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023" y="1184105"/>
            <a:ext cx="6458380" cy="3272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0B79AA-3A11-F043-8F25-636814096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6" y="4214949"/>
            <a:ext cx="4498078" cy="2232682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9481B766-34F0-954B-80D2-08F981BCE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7" y="2249986"/>
            <a:ext cx="1889212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32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Class activity 1: design a filter set (15 mins)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1CA03-7315-FC4B-AAE7-7ACB5C0F0B1E}"/>
              </a:ext>
            </a:extLst>
          </p:cNvPr>
          <p:cNvSpPr/>
          <p:nvPr/>
        </p:nvSpPr>
        <p:spPr>
          <a:xfrm>
            <a:off x="6092488" y="2823882"/>
            <a:ext cx="2104760" cy="210476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77E65-977D-1E4F-81AE-23CE03B03DA6}"/>
              </a:ext>
            </a:extLst>
          </p:cNvPr>
          <p:cNvSpPr txBox="1"/>
          <p:nvPr/>
        </p:nvSpPr>
        <p:spPr>
          <a:xfrm>
            <a:off x="198224" y="1228576"/>
            <a:ext cx="8488576" cy="5127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Assume you have the following laser lines: [405 nm, 488 nm, 532 nm, 561 nm, 594 nm, 640 nm]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/>
              </a:rPr>
              <a:t>https://www.fpbase.org/spectra/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Select the dye “Cy3B” under the ‘Fluorophores’ tab and your choice(s) of laser in the ‘Light Sources’ tab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Design an “ideal” custom filter set (Ex, DM,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in the ‘Filters’ tab. You can substitute a long-pass “LP” filter for the DM (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ie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only consider the transmission band)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Report your ‘Efficiency’ for Cy3B detection. You can set T% to 100 for all filters. Allow no excitation light to come through.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9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Class activity 2: design a filter set pair (15 mins)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1CA03-7315-FC4B-AAE7-7ACB5C0F0B1E}"/>
              </a:ext>
            </a:extLst>
          </p:cNvPr>
          <p:cNvSpPr/>
          <p:nvPr/>
        </p:nvSpPr>
        <p:spPr>
          <a:xfrm>
            <a:off x="6092488" y="2823882"/>
            <a:ext cx="2104760" cy="210476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77E65-977D-1E4F-81AE-23CE03B03DA6}"/>
              </a:ext>
            </a:extLst>
          </p:cNvPr>
          <p:cNvSpPr txBox="1"/>
          <p:nvPr/>
        </p:nvSpPr>
        <p:spPr>
          <a:xfrm>
            <a:off x="198224" y="1228576"/>
            <a:ext cx="8488576" cy="5127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Assume you have the following laser lines: [405 nm, 488 nm, 532 nm, 561 nm, 594 nm, 640 nm]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the dye “Alexa Fluor 647” to the mix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Design an ideal filter set for Alexa 647 and if needed redesign your Cy3B filter set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Report your ‘Efficiency’ for Cy3B and Alexa Fluor 647 detection. You can set T% to 100 for all filters.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50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Class activity 3: design a filter set trio (15 mins)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1CA03-7315-FC4B-AAE7-7ACB5C0F0B1E}"/>
              </a:ext>
            </a:extLst>
          </p:cNvPr>
          <p:cNvSpPr/>
          <p:nvPr/>
        </p:nvSpPr>
        <p:spPr>
          <a:xfrm>
            <a:off x="6092488" y="2823882"/>
            <a:ext cx="2104760" cy="210476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77E65-977D-1E4F-81AE-23CE03B03DA6}"/>
              </a:ext>
            </a:extLst>
          </p:cNvPr>
          <p:cNvSpPr txBox="1"/>
          <p:nvPr/>
        </p:nvSpPr>
        <p:spPr>
          <a:xfrm>
            <a:off x="198224" y="1228576"/>
            <a:ext cx="8488576" cy="5127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Assume you have the following laser lines: [405 nm, 488 nm, 532 nm, 561 nm, 594 nm, 640 nm]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the dye “Alexa Fluor 488” to the mix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Design an ideal filter set for Alexa 488 and if needed redesign your Cy3B and Alexa Fluor 647 filter sets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Report your ‘Efficiency’ for Cy3B, Alexa Fluor 647, and Alexa Fluor 488 detection. You can set T% to 100 for all filters.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7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Recap from last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248452" y="1282145"/>
            <a:ext cx="8628419" cy="51952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Light in optical systems primarily comes from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incandescence</a:t>
            </a:r>
            <a:r>
              <a:rPr lang="en-US" sz="28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fluorescence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Fluorescence relies on the excitation and decay of fundamental particles (usually e</a:t>
            </a:r>
            <a:r>
              <a:rPr lang="en-US" sz="28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propagation of light can be altered by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reflection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</a:t>
            </a:r>
            <a:r>
              <a:rPr lang="en-US" sz="28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refraction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and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absorption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Fluorescent microscopes have distinct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excitation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emission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paths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29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Picking your imaging bundle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media.newyorker.com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/photos/59096d2b6552fa0be682fed7/master/pass/Wu-Dreaded-Bundle-Comes-to-Internet-TV1.jpg,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m.media-amazon.com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/images/I/51ZSG3TqyAS._AC_SL1500_.jpg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47CFF-D4D5-7644-8469-9E9477D09CD2}"/>
              </a:ext>
            </a:extLst>
          </p:cNvPr>
          <p:cNvSpPr txBox="1"/>
          <p:nvPr/>
        </p:nvSpPr>
        <p:spPr>
          <a:xfrm>
            <a:off x="171450" y="5301660"/>
            <a:ext cx="8343900" cy="96023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many channels are in a typical microscope?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bounds this number?</a:t>
            </a:r>
          </a:p>
        </p:txBody>
      </p:sp>
      <p:pic>
        <p:nvPicPr>
          <p:cNvPr id="2050" name="Picture 2" descr="The Dreaded Bundle Comes to Internet TV | The New Yorker">
            <a:extLst>
              <a:ext uri="{FF2B5EF4-FFF2-40B4-BE49-F238E27FC236}">
                <a16:creationId xmlns:a16="http://schemas.microsoft.com/office/drawing/2014/main" id="{2D00FBC4-EDE6-F949-88B1-4EBFFE6F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81414"/>
            <a:ext cx="5421827" cy="382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249A812-66B8-0B49-8A3A-9CA1AC75A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480" y="1763486"/>
            <a:ext cx="864968" cy="313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44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Multiplexing challenges: light sources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en.wikipedia.org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/wiki/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File:Lasers.JPG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zeiss-campus.magnet.fsu.edu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/articles/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lightsources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/images/metalhalidelampsfigure1.jpg,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hubner-photonics.com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/products/lasers/multi-line-lasers/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9C39E-2597-7A44-B48B-CA5D11F77408}"/>
              </a:ext>
            </a:extLst>
          </p:cNvPr>
          <p:cNvSpPr txBox="1"/>
          <p:nvPr/>
        </p:nvSpPr>
        <p:spPr>
          <a:xfrm>
            <a:off x="171450" y="5301660"/>
            <a:ext cx="8515350" cy="96023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Most effective light sources bounded in UV-A, vis, near-IR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UV challenging to use with biological samples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EBF3-1452-FA4B-84CC-C5D714DAF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399" y="1313458"/>
            <a:ext cx="4700983" cy="2273371"/>
          </a:xfrm>
          <a:prstGeom prst="rect">
            <a:avLst/>
          </a:prstGeom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427E1197-FC8D-3E40-84AB-4582BD301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47" y="1324978"/>
            <a:ext cx="4207479" cy="287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648CBAD-D503-A448-AD27-7462FB5E7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15" y="3586829"/>
            <a:ext cx="2090085" cy="156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3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Multiplexing challenges: labels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www.idtdna.com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/site/Catalog/Modifications/Dyes, http://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www.chemspider.com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/Chemical-Structure.23107060.html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9C39E-2597-7A44-B48B-CA5D11F77408}"/>
              </a:ext>
            </a:extLst>
          </p:cNvPr>
          <p:cNvSpPr txBox="1"/>
          <p:nvPr/>
        </p:nvSpPr>
        <p:spPr>
          <a:xfrm>
            <a:off x="171450" y="5301660"/>
            <a:ext cx="8515350" cy="96023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Most effective dyes/labels concentrated in vis/near-IR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Rational design of organic dyes / FPs challenging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A0BB1-EFC1-6641-9E81-D67BF75EC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86" y="1052261"/>
            <a:ext cx="4158118" cy="4158118"/>
          </a:xfrm>
          <a:prstGeom prst="rect">
            <a:avLst/>
          </a:prstGeom>
        </p:spPr>
      </p:pic>
      <p:pic>
        <p:nvPicPr>
          <p:cNvPr id="3080" name="Picture 8" descr="ChemSpider 2D Image | Alexa Fluor 488 para-isomer | C21H12Li2N2O11S2">
            <a:extLst>
              <a:ext uri="{FF2B5EF4-FFF2-40B4-BE49-F238E27FC236}">
                <a16:creationId xmlns:a16="http://schemas.microsoft.com/office/drawing/2014/main" id="{9D1A0CBF-BF1E-524D-AF09-4CC4B08E0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828" y="1939503"/>
            <a:ext cx="2512786" cy="251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C07C61-E120-F349-9F42-D14620FCEA71}"/>
              </a:ext>
            </a:extLst>
          </p:cNvPr>
          <p:cNvSpPr txBox="1"/>
          <p:nvPr/>
        </p:nvSpPr>
        <p:spPr>
          <a:xfrm>
            <a:off x="5960835" y="4383970"/>
            <a:ext cx="1926772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AlexaFluor</a:t>
            </a: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488</a:t>
            </a:r>
          </a:p>
        </p:txBody>
      </p:sp>
    </p:spTree>
    <p:extLst>
      <p:ext uri="{BB962C8B-B14F-4D97-AF65-F5344CB8AC3E}">
        <p14:creationId xmlns:p14="http://schemas.microsoft.com/office/powerpoint/2010/main" val="220725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Multiplexing challenges: optics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www.thorlabs.com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/images/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TabImages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/MAP_A_Reflectance-780.gif,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www.thorlabs.com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/Images/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GuideImages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/1716_MatchedDoublet_6.jpg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9C39E-2597-7A44-B48B-CA5D11F77408}"/>
              </a:ext>
            </a:extLst>
          </p:cNvPr>
          <p:cNvSpPr txBox="1"/>
          <p:nvPr/>
        </p:nvSpPr>
        <p:spPr>
          <a:xfrm>
            <a:off x="171450" y="5301660"/>
            <a:ext cx="8515350" cy="96023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Most optics can only transmit over defined ranges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𝝀-dependent differences lead to </a:t>
            </a:r>
            <a:r>
              <a:rPr lang="en-US" sz="24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chromatic aberration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07C61-E120-F349-9F42-D14620FCEA71}"/>
              </a:ext>
            </a:extLst>
          </p:cNvPr>
          <p:cNvSpPr txBox="1"/>
          <p:nvPr/>
        </p:nvSpPr>
        <p:spPr>
          <a:xfrm>
            <a:off x="5775777" y="4134180"/>
            <a:ext cx="2562679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“Achromatic doublet”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76C0E80-C515-7F45-874C-FB4099FC6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93599"/>
            <a:ext cx="5236566" cy="343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B174BF9-A1F9-A646-81AD-E8D91805FF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" t="40020" r="58929" b="1924"/>
          <a:stretch/>
        </p:blipFill>
        <p:spPr bwMode="auto">
          <a:xfrm>
            <a:off x="5541366" y="2054182"/>
            <a:ext cx="3374571" cy="214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5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Multiplexing challenges: detectors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www.photometrics.com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/wp-content/uploads/2019/09/QE-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curve.png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www.photometrics.com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/wp-content/uploads/2019/09/prime-bsi-shadow-750x696.png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9C39E-2597-7A44-B48B-CA5D11F77408}"/>
              </a:ext>
            </a:extLst>
          </p:cNvPr>
          <p:cNvSpPr txBox="1"/>
          <p:nvPr/>
        </p:nvSpPr>
        <p:spPr>
          <a:xfrm>
            <a:off x="171450" y="5301660"/>
            <a:ext cx="8515350" cy="96023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CCD/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sCMOS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sensors most effective in vis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PMTs (laser scanning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confocals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/FACS) </a:t>
            </a:r>
            <a:r>
              <a:rPr lang="en-US" sz="24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drop off a cliff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IR</a:t>
            </a:r>
          </a:p>
        </p:txBody>
      </p:sp>
      <p:pic>
        <p:nvPicPr>
          <p:cNvPr id="5122" name="Picture 2" descr="QE Curve">
            <a:extLst>
              <a:ext uri="{FF2B5EF4-FFF2-40B4-BE49-F238E27FC236}">
                <a16:creationId xmlns:a16="http://schemas.microsoft.com/office/drawing/2014/main" id="{18BF1586-9B1D-5149-A1D2-9E1994AA3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491943"/>
            <a:ext cx="5405458" cy="36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Prime BSI photo">
            <a:extLst>
              <a:ext uri="{FF2B5EF4-FFF2-40B4-BE49-F238E27FC236}">
                <a16:creationId xmlns:a16="http://schemas.microsoft.com/office/drawing/2014/main" id="{2CE418F2-EE73-ED49-A7C6-4576BB256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978" y="1593396"/>
            <a:ext cx="4197245" cy="367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68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Multiplexing challenges: Stokes shifts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journals.plos.org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plosone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/article/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file?id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=10.1371/journal.pone.0122848.g001&amp;type=large,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/commons/3/3f/Stokes_shift-_Rh6G.png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9C39E-2597-7A44-B48B-CA5D11F77408}"/>
              </a:ext>
            </a:extLst>
          </p:cNvPr>
          <p:cNvSpPr txBox="1"/>
          <p:nvPr/>
        </p:nvSpPr>
        <p:spPr>
          <a:xfrm>
            <a:off x="171450" y="5301660"/>
            <a:ext cx="8815796" cy="96023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Stokes shift: max(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– max (Ex)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Width, spacing of Ex/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peaks a huge factor in multiplexing</a:t>
            </a:r>
          </a:p>
        </p:txBody>
      </p:sp>
      <p:pic>
        <p:nvPicPr>
          <p:cNvPr id="6146" name="Picture 2" descr="Fig 1">
            <a:extLst>
              <a:ext uri="{FF2B5EF4-FFF2-40B4-BE49-F238E27FC236}">
                <a16:creationId xmlns:a16="http://schemas.microsoft.com/office/drawing/2014/main" id="{FD284999-58BE-4442-92DE-3E255AD74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40"/>
          <a:stretch/>
        </p:blipFill>
        <p:spPr bwMode="auto">
          <a:xfrm>
            <a:off x="294096" y="1987834"/>
            <a:ext cx="5371664" cy="288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tokes shift - Wikipedia">
            <a:extLst>
              <a:ext uri="{FF2B5EF4-FFF2-40B4-BE49-F238E27FC236}">
                <a16:creationId xmlns:a16="http://schemas.microsoft.com/office/drawing/2014/main" id="{AA32C851-F86E-5F42-997A-0B3AEBE8A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963" y="2182926"/>
            <a:ext cx="2849941" cy="272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15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Defining an imaging channel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34294" y="6233349"/>
            <a:ext cx="6518906" cy="54817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https://encrypted-tbn0.gstatic.com/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images?q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=tbn:ANd9GcQGjmZByoM2TiwIz-P2benxkUGzlX3QJBgl2X7lUi5taLUpQLx0SmSb66f9A6v6PA0ui30&amp;usqp=CAU,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www.nikon.com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/news/2016/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/pic_161109_01.jpg, https://d33b8x22mym97j.cloudfront.net/production/imager/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/827/filter-cubes-main_ec7d1033075031a0254a7350f4e87eb4.jpg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685BC-27A3-8E48-9CA7-29B1A3A8467C}"/>
              </a:ext>
            </a:extLst>
          </p:cNvPr>
          <p:cNvSpPr txBox="1"/>
          <p:nvPr/>
        </p:nvSpPr>
        <p:spPr>
          <a:xfrm>
            <a:off x="400050" y="4821476"/>
            <a:ext cx="8343900" cy="15348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is the microscope sub-setting the EM spectrum around a defined “channel”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Light source (?), </a:t>
            </a:r>
            <a:r>
              <a:rPr lang="en-US" sz="24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cube</a:t>
            </a:r>
          </a:p>
        </p:txBody>
      </p:sp>
      <p:pic>
        <p:nvPicPr>
          <p:cNvPr id="7172" name="Picture 4" descr="Nikon A1R Confocal &amp; SIM E system">
            <a:extLst>
              <a:ext uri="{FF2B5EF4-FFF2-40B4-BE49-F238E27FC236}">
                <a16:creationId xmlns:a16="http://schemas.microsoft.com/office/drawing/2014/main" id="{95EB5C37-440A-CE4C-8191-A51BF643C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43" y="1720277"/>
            <a:ext cx="29845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Nikon | News | New Inverted Research Microscope ECLIPSE Ti2">
            <a:extLst>
              <a:ext uri="{FF2B5EF4-FFF2-40B4-BE49-F238E27FC236}">
                <a16:creationId xmlns:a16="http://schemas.microsoft.com/office/drawing/2014/main" id="{ED5D0C3F-CA28-3C43-BD74-0E24FC660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252" y="1363976"/>
            <a:ext cx="4170705" cy="316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DB32AE6-E6FE-1D4A-AC3A-91F5D0D8B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45" y="5330235"/>
            <a:ext cx="1766410" cy="106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4AB4E3A-67C2-6C4A-AF91-1F598E7F0E60}"/>
              </a:ext>
            </a:extLst>
          </p:cNvPr>
          <p:cNvGrpSpPr/>
          <p:nvPr/>
        </p:nvGrpSpPr>
        <p:grpSpPr>
          <a:xfrm>
            <a:off x="329700" y="5330235"/>
            <a:ext cx="8225041" cy="1081329"/>
            <a:chOff x="329700" y="5330235"/>
            <a:chExt cx="8225041" cy="10813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A41C3A-9387-584B-8A85-A915FA1B965A}"/>
                </a:ext>
              </a:extLst>
            </p:cNvPr>
            <p:cNvSpPr/>
            <p:nvPr/>
          </p:nvSpPr>
          <p:spPr>
            <a:xfrm>
              <a:off x="329700" y="5588913"/>
              <a:ext cx="7290300" cy="660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449F81-F79F-D44D-969A-D8C540442DA0}"/>
                </a:ext>
              </a:extLst>
            </p:cNvPr>
            <p:cNvSpPr/>
            <p:nvPr/>
          </p:nvSpPr>
          <p:spPr>
            <a:xfrm>
              <a:off x="5663495" y="5330235"/>
              <a:ext cx="2891246" cy="1081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73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12700">
          <a:noFill/>
        </a:ln>
      </a:spPr>
      <a:bodyPr vert="horz" lIns="91440" tIns="45720" rIns="91440" bIns="45720" rtlCol="0">
        <a:noAutofit/>
      </a:bodyPr>
      <a:lstStyle>
        <a:defPPr marL="342900" indent="-342900" fontAlgn="auto">
          <a:spcBef>
            <a:spcPts val="0"/>
          </a:spcBef>
          <a:spcAft>
            <a:spcPts val="600"/>
          </a:spcAft>
          <a:buClr>
            <a:srgbClr val="0070C0"/>
          </a:buClr>
          <a:buSzPct val="100000"/>
          <a:buFont typeface="Wingdings" pitchFamily="2" charset="2"/>
          <a:buChar char="§"/>
          <a:defRPr sz="2800" dirty="0">
            <a:solidFill>
              <a:prstClr val="black"/>
            </a:solidFill>
            <a:latin typeface="Calibri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47429</TotalTime>
  <Words>996</Words>
  <Application>Microsoft Macintosh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Garamond</vt:lpstr>
      <vt:lpstr>Helvetica Neue</vt:lpstr>
      <vt:lpstr>Default Design</vt:lpstr>
      <vt:lpstr>Office Theme</vt:lpstr>
      <vt:lpstr>Multispectral Imaging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Brian Beliveau           he.him</cp:lastModifiedBy>
  <cp:revision>851</cp:revision>
  <cp:lastPrinted>2022-04-07T23:03:33Z</cp:lastPrinted>
  <dcterms:created xsi:type="dcterms:W3CDTF">2008-01-08T19:18:25Z</dcterms:created>
  <dcterms:modified xsi:type="dcterms:W3CDTF">2022-04-20T22:47:12Z</dcterms:modified>
</cp:coreProperties>
</file>