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handoutMasterIdLst>
    <p:handoutMasterId r:id="rId26"/>
  </p:handoutMasterIdLst>
  <p:sldIdLst>
    <p:sldId id="257" r:id="rId3"/>
    <p:sldId id="673" r:id="rId4"/>
    <p:sldId id="674" r:id="rId5"/>
    <p:sldId id="771" r:id="rId6"/>
    <p:sldId id="702" r:id="rId7"/>
    <p:sldId id="759" r:id="rId8"/>
    <p:sldId id="767" r:id="rId9"/>
    <p:sldId id="676" r:id="rId10"/>
    <p:sldId id="760" r:id="rId11"/>
    <p:sldId id="761" r:id="rId12"/>
    <p:sldId id="768" r:id="rId13"/>
    <p:sldId id="762" r:id="rId14"/>
    <p:sldId id="763" r:id="rId15"/>
    <p:sldId id="770" r:id="rId16"/>
    <p:sldId id="749" r:id="rId17"/>
    <p:sldId id="772" r:id="rId18"/>
    <p:sldId id="773" r:id="rId19"/>
    <p:sldId id="697" r:id="rId20"/>
    <p:sldId id="774" r:id="rId21"/>
    <p:sldId id="775" r:id="rId22"/>
    <p:sldId id="776" r:id="rId23"/>
    <p:sldId id="766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DEAD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20"/>
    <p:restoredTop sz="50000" autoAdjust="0"/>
  </p:normalViewPr>
  <p:slideViewPr>
    <p:cSldViewPr snapToGrid="0">
      <p:cViewPr>
        <p:scale>
          <a:sx n="95" d="100"/>
          <a:sy n="95" d="100"/>
        </p:scale>
        <p:origin x="1088" y="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E85494-8BC1-4B17-BC51-E2B17CAEA1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04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A0D558-D351-4D83-94B2-1D2521AF4F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99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C62A5-4FA4-442D-BB5E-7B3E544FD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015E7-051B-46DE-8779-5C2EF7A777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35149-118F-4663-9665-73129F221E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1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40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7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68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64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65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38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0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9B122-A396-4E06-BB30-38311339E6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85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65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6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3599C-13AE-435C-BDF9-40EA4C8D9F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2D8C7-29C9-407F-BFA7-9BA4355A95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D79E1-07C7-45C7-A602-A8694C5EED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CC5B3-4489-47AE-B462-D8125315F9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581FD-2FB3-41AA-837B-07150FB01F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6EE62-F0FC-469C-B3CF-7623F46AB9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136F6-3BE8-4215-9DA3-81B06DBDB1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A9467D2-C0F1-495B-992D-DFC2A46747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305800" cy="1470025"/>
          </a:xfrm>
        </p:spPr>
        <p:txBody>
          <a:bodyPr/>
          <a:lstStyle/>
          <a:p>
            <a:r>
              <a:rPr lang="en-US" sz="6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Light Sources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657600"/>
            <a:ext cx="7467600" cy="1752600"/>
          </a:xfrm>
        </p:spPr>
        <p:txBody>
          <a:bodyPr/>
          <a:lstStyle/>
          <a:p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Genome 575: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Fundamentals of Biomedical Instrumentation</a:t>
            </a: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Brian Beliveau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E4DBCF-C3E4-BF43-A253-160DB645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62A5-4FA4-442D-BB5E-7B3E544FD5D0}" type="slidenum">
              <a:rPr lang="en-US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</a:t>
            </a:fld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HBO “Burner” lamps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47831-3093-9A46-8FF4-880E5D53A49B}"/>
              </a:ext>
            </a:extLst>
          </p:cNvPr>
          <p:cNvSpPr txBox="1"/>
          <p:nvPr/>
        </p:nvSpPr>
        <p:spPr>
          <a:xfrm>
            <a:off x="171450" y="6448425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zeiss-campus.magnet.fsu.edu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/articles/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lightsources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/images/mercurylampsfigure2.jpg,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zeiss-campus.magnet.fsu.edu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/articles/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lightsources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/images/mercurylampsfigure1.jpg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4E3459-3316-1941-BF2B-7AD1D5AE7BB7}"/>
              </a:ext>
            </a:extLst>
          </p:cNvPr>
          <p:cNvSpPr txBox="1"/>
          <p:nvPr/>
        </p:nvSpPr>
        <p:spPr>
          <a:xfrm>
            <a:off x="171450" y="4761588"/>
            <a:ext cx="8343900" cy="15348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Specialized version of fluorescent lights using Hg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Useful bands of intensity for common fluorescent labels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 not last super long; break easily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4301D6F-5D08-BA49-B330-19BB32E49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744" y="1472089"/>
            <a:ext cx="4673156" cy="319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22F21DF5-A570-3342-A8C0-896A2FEAA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298282"/>
            <a:ext cx="2983742" cy="153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062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Metal halide lamps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47831-3093-9A46-8FF4-880E5D53A49B}"/>
              </a:ext>
            </a:extLst>
          </p:cNvPr>
          <p:cNvSpPr txBox="1"/>
          <p:nvPr/>
        </p:nvSpPr>
        <p:spPr>
          <a:xfrm>
            <a:off x="171450" y="6356350"/>
            <a:ext cx="8343900" cy="4111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zeiss-campus.magnet.fsu.edu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/articles/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lightsources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/images/metalhalidelampsfigure1.jpg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4E3459-3316-1941-BF2B-7AD1D5AE7BB7}"/>
              </a:ext>
            </a:extLst>
          </p:cNvPr>
          <p:cNvSpPr txBox="1"/>
          <p:nvPr/>
        </p:nvSpPr>
        <p:spPr>
          <a:xfrm>
            <a:off x="171450" y="4761588"/>
            <a:ext cx="8343900" cy="15348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Similar to HBO in mechanism of action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Better coverage of “dip” in blue/green part of spectrum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Longer lasting than HBO (have largely replaced)</a:t>
            </a:r>
          </a:p>
        </p:txBody>
      </p:sp>
      <p:pic>
        <p:nvPicPr>
          <p:cNvPr id="9226" name="Picture 10">
            <a:extLst>
              <a:ext uri="{FF2B5EF4-FFF2-40B4-BE49-F238E27FC236}">
                <a16:creationId xmlns:a16="http://schemas.microsoft.com/office/drawing/2014/main" id="{1E667508-9CF6-1A46-A84D-AE7EE1007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360" y="1190961"/>
            <a:ext cx="5208080" cy="356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217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LEDs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47831-3093-9A46-8FF4-880E5D53A49B}"/>
              </a:ext>
            </a:extLst>
          </p:cNvPr>
          <p:cNvSpPr txBox="1"/>
          <p:nvPr/>
        </p:nvSpPr>
        <p:spPr>
          <a:xfrm>
            <a:off x="81280" y="6558283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zeiss-campus.magnet.fsu.edu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/articles/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lightsources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/images/ledsfigure4.jpg,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zeiss-campus.magnet.fsu.edu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/articles/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lightsources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/images/ledsfigure2.jpg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4E3459-3316-1941-BF2B-7AD1D5AE7BB7}"/>
              </a:ext>
            </a:extLst>
          </p:cNvPr>
          <p:cNvSpPr txBox="1"/>
          <p:nvPr/>
        </p:nvSpPr>
        <p:spPr>
          <a:xfrm>
            <a:off x="151766" y="4161556"/>
            <a:ext cx="8343900" cy="23205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Semi-conductor driven excitation/relaxation of e</a:t>
            </a:r>
            <a:r>
              <a:rPr lang="en-US" sz="24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over defined ‘band gaps’</a:t>
            </a:r>
            <a:endParaRPr lang="en-US" sz="24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Possible to precisely tune 𝝀, generate high power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Single wavelength and white light options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Extremely durable. </a:t>
            </a:r>
            <a:r>
              <a:rPr lang="en-US" sz="2400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new standard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39940851-C5C4-784F-A6F7-45D3694F8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3" y="1665528"/>
            <a:ext cx="4208541" cy="190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03899E81-5233-3043-A1CD-FBB7EEA8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736" y="1281787"/>
            <a:ext cx="3844064" cy="276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590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Lasers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47831-3093-9A46-8FF4-880E5D53A49B}"/>
              </a:ext>
            </a:extLst>
          </p:cNvPr>
          <p:cNvSpPr txBox="1"/>
          <p:nvPr/>
        </p:nvSpPr>
        <p:spPr>
          <a:xfrm>
            <a:off x="81280" y="6538912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en.wikipedia.org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/wiki/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File:Lasers.JPG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en.wikipedia.org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/wiki/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File:Laser.svg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4E3459-3316-1941-BF2B-7AD1D5AE7BB7}"/>
              </a:ext>
            </a:extLst>
          </p:cNvPr>
          <p:cNvSpPr txBox="1"/>
          <p:nvPr/>
        </p:nvSpPr>
        <p:spPr>
          <a:xfrm>
            <a:off x="171450" y="4071837"/>
            <a:ext cx="8343900" cy="233055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LASER = “Light Amplification by Stimulated Emission of Radiation”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More accurately: LOSER / “Light Oscillation by Stimulated Emission of Radiation”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 name suggests, works via </a:t>
            </a:r>
            <a:r>
              <a:rPr lang="en-US" sz="24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stimulated emission 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70B4FF8-3D78-C446-928F-BBFEC4ED7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37" y="1317940"/>
            <a:ext cx="27940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5A1A6F90-1861-5048-8DE9-ED5DBEB51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60" y="947926"/>
            <a:ext cx="4401820" cy="311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B24A669-9C73-7A4F-8669-0F494E2055FB}"/>
              </a:ext>
            </a:extLst>
          </p:cNvPr>
          <p:cNvSpPr/>
          <p:nvPr/>
        </p:nvSpPr>
        <p:spPr>
          <a:xfrm>
            <a:off x="0" y="3935312"/>
            <a:ext cx="8848491" cy="9840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5FD5DC-0871-3548-910E-47B6C4266EBA}"/>
              </a:ext>
            </a:extLst>
          </p:cNvPr>
          <p:cNvSpPr/>
          <p:nvPr/>
        </p:nvSpPr>
        <p:spPr>
          <a:xfrm>
            <a:off x="81280" y="4853690"/>
            <a:ext cx="8848491" cy="1502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8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Stimulated Emission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47831-3093-9A46-8FF4-880E5D53A49B}"/>
              </a:ext>
            </a:extLst>
          </p:cNvPr>
          <p:cNvSpPr txBox="1"/>
          <p:nvPr/>
        </p:nvSpPr>
        <p:spPr>
          <a:xfrm>
            <a:off x="81280" y="6538912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en.wikipedia.org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/wiki/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File:Stimulated_Emission.svg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/commons/thumb/9/92/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Lasercons.svg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/466px-Lasercons.svg.png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4E3459-3316-1941-BF2B-7AD1D5AE7BB7}"/>
              </a:ext>
            </a:extLst>
          </p:cNvPr>
          <p:cNvSpPr txBox="1"/>
          <p:nvPr/>
        </p:nvSpPr>
        <p:spPr>
          <a:xfrm>
            <a:off x="191769" y="4022927"/>
            <a:ext cx="8683651" cy="25159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Initial excitation events driven by </a:t>
            </a:r>
            <a:r>
              <a:rPr lang="en-US" sz="24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spontaneous emission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Collisions between incident photons and excited gain medium lead to </a:t>
            </a:r>
            <a:r>
              <a:rPr lang="en-US" sz="24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stimulated emission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events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Stimulated emission -&gt; monochromatic, </a:t>
            </a:r>
            <a:r>
              <a:rPr lang="en-US" sz="24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coherent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light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Very high powers, “clean” point sources can be generated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7DA77D38-51FD-9F4A-B110-76FF77359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79" y="1610833"/>
            <a:ext cx="4338320" cy="22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D16EA91D-2541-C24F-A1AB-9B5829A8B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80" y="1612425"/>
            <a:ext cx="3906041" cy="186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536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Properties of light: Reflection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47831-3093-9A46-8FF4-880E5D53A49B}"/>
              </a:ext>
            </a:extLst>
          </p:cNvPr>
          <p:cNvSpPr txBox="1"/>
          <p:nvPr/>
        </p:nvSpPr>
        <p:spPr>
          <a:xfrm>
            <a:off x="0" y="6538912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/commons/e/e3/F%C3%A9nyvisszaver%C5%91d%C3%A9s.jpg,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www.thorlabs.com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/images/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TabImages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/Variable_Centering_Plate_A1-150.jpg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A89B6F3A-05E7-EF47-95A3-F96512B5D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68" y="1366520"/>
            <a:ext cx="5161929" cy="412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4161D0F0-6B69-8343-89F2-D45A23F6F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560" y="2804160"/>
            <a:ext cx="2936240" cy="293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458DC8-D0CB-CD4D-88C0-BD9F5FA1B070}"/>
              </a:ext>
            </a:extLst>
          </p:cNvPr>
          <p:cNvSpPr txBox="1"/>
          <p:nvPr/>
        </p:nvSpPr>
        <p:spPr>
          <a:xfrm>
            <a:off x="6246978" y="5728494"/>
            <a:ext cx="2197403" cy="4572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Mirror</a:t>
            </a:r>
          </a:p>
        </p:txBody>
      </p:sp>
    </p:spTree>
    <p:extLst>
      <p:ext uri="{BB962C8B-B14F-4D97-AF65-F5344CB8AC3E}">
        <p14:creationId xmlns:p14="http://schemas.microsoft.com/office/powerpoint/2010/main" val="3562031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Properties of light: Refraction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47831-3093-9A46-8FF4-880E5D53A49B}"/>
              </a:ext>
            </a:extLst>
          </p:cNvPr>
          <p:cNvSpPr txBox="1"/>
          <p:nvPr/>
        </p:nvSpPr>
        <p:spPr>
          <a:xfrm>
            <a:off x="0" y="6652896"/>
            <a:ext cx="5363274" cy="20510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/commons/8/85/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Refraction_photo.png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58DC8-D0CB-CD4D-88C0-BD9F5FA1B070}"/>
              </a:ext>
            </a:extLst>
          </p:cNvPr>
          <p:cNvSpPr txBox="1"/>
          <p:nvPr/>
        </p:nvSpPr>
        <p:spPr>
          <a:xfrm>
            <a:off x="5606898" y="5648167"/>
            <a:ext cx="2197403" cy="4572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Lenses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BEAAE13-EFBE-914A-8593-D0A2888D5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58" y="1348461"/>
            <a:ext cx="4514135" cy="300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23913142-F0A4-E14F-8B7E-9B07506D3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026" y="3962796"/>
            <a:ext cx="3941416" cy="159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859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Properties of light: Absorption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47831-3093-9A46-8FF4-880E5D53A49B}"/>
              </a:ext>
            </a:extLst>
          </p:cNvPr>
          <p:cNvSpPr txBox="1"/>
          <p:nvPr/>
        </p:nvSpPr>
        <p:spPr>
          <a:xfrm>
            <a:off x="0" y="6652896"/>
            <a:ext cx="6786880" cy="4572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www.edinst.com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/wp-content/uploads/2019/08/BLL-2.jpg,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www.thorlabs.com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/images/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TabImages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/Variable_ND_Filter_A5-780.jpg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58DC8-D0CB-CD4D-88C0-BD9F5FA1B070}"/>
              </a:ext>
            </a:extLst>
          </p:cNvPr>
          <p:cNvSpPr txBox="1"/>
          <p:nvPr/>
        </p:nvSpPr>
        <p:spPr>
          <a:xfrm>
            <a:off x="6231738" y="5617687"/>
            <a:ext cx="2197403" cy="4572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Filters</a:t>
            </a:r>
          </a:p>
        </p:txBody>
      </p:sp>
      <p:pic>
        <p:nvPicPr>
          <p:cNvPr id="17410" name="Picture 2" descr="Beer Lambert Law | Transmittance &amp; Absorbance | Edinburgh Instruments">
            <a:extLst>
              <a:ext uri="{FF2B5EF4-FFF2-40B4-BE49-F238E27FC236}">
                <a16:creationId xmlns:a16="http://schemas.microsoft.com/office/drawing/2014/main" id="{A348B107-AF11-FB4D-8AC0-62AFF993A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7921"/>
            <a:ext cx="5988795" cy="280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Round Continuously Variable Metallic Neutral Density Filters">
            <a:extLst>
              <a:ext uri="{FF2B5EF4-FFF2-40B4-BE49-F238E27FC236}">
                <a16:creationId xmlns:a16="http://schemas.microsoft.com/office/drawing/2014/main" id="{C1613AB4-F8CF-9E4F-A56D-FF0B8605C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760" y="3023316"/>
            <a:ext cx="2499360" cy="249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302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Challenge 1: Be the microscope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1F3E11-7241-F347-AB33-31328AFAF7D0}"/>
              </a:ext>
            </a:extLst>
          </p:cNvPr>
          <p:cNvSpPr txBox="1"/>
          <p:nvPr/>
        </p:nvSpPr>
        <p:spPr>
          <a:xfrm>
            <a:off x="142804" y="6403513"/>
            <a:ext cx="8147802" cy="4128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i.kym-cdn.com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/entries/icons/original/000/001/707/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thecakeisalie.jpg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dnm.nflximg.net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api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/v6/2DuQlx0fM4wd1nzqm5BFBi6ILa8/AAAAQYwP3BYZ2Ri_-P-sY4_vtR9_fv6KPptWKKniY2_VxxOzqurvjAbe7bi4XPq2NbcH4vw99f1gFDyU_TZe7bkeHOBKNYccZkoFBoRsCHFtqWFtHPYk16RT26YMxUs8PffGpvROrvismA_Kt8PHRAuviZLp.jpg?r=b5e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7A2621-6545-7C4B-BB34-7E4C4B886EEE}"/>
              </a:ext>
            </a:extLst>
          </p:cNvPr>
          <p:cNvSpPr txBox="1"/>
          <p:nvPr/>
        </p:nvSpPr>
        <p:spPr>
          <a:xfrm>
            <a:off x="223520" y="4218156"/>
            <a:ext cx="8585200" cy="213819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Two teams. Phones/computers away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Each person given one of seven cards. Assemble in the order prompted.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208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Challenge 1: Be the microscope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1F3E11-7241-F347-AB33-31328AFAF7D0}"/>
              </a:ext>
            </a:extLst>
          </p:cNvPr>
          <p:cNvSpPr txBox="1"/>
          <p:nvPr/>
        </p:nvSpPr>
        <p:spPr>
          <a:xfrm>
            <a:off x="142804" y="6403513"/>
            <a:ext cx="8147802" cy="4128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www.nikon.com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/news/2016/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/pic_161109_01.jpg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7A2621-6545-7C4B-BB34-7E4C4B886EEE}"/>
              </a:ext>
            </a:extLst>
          </p:cNvPr>
          <p:cNvSpPr txBox="1"/>
          <p:nvPr/>
        </p:nvSpPr>
        <p:spPr>
          <a:xfrm>
            <a:off x="223521" y="2021840"/>
            <a:ext cx="4693920" cy="433450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Two teams. Phones/computers away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Each person given one of seven cards.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Assemble in the order prompted.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8434" name="Picture 2" descr="Nikon | News | New Inverted Research Microscope ECLIPSE Ti2">
            <a:extLst>
              <a:ext uri="{FF2B5EF4-FFF2-40B4-BE49-F238E27FC236}">
                <a16:creationId xmlns:a16="http://schemas.microsoft.com/office/drawing/2014/main" id="{F3A15BB7-6A6A-9B43-958D-DF4A615D4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441" y="1926905"/>
            <a:ext cx="4170705" cy="316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18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Recap from last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248452" y="1282145"/>
            <a:ext cx="8628419" cy="51952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There are many questions to ask about data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Continuous information can be evaluated or </a:t>
            </a:r>
            <a:r>
              <a:rPr lang="en-US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thresholded</a:t>
            </a: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Discrete information can be binarized around threshold values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performance of a given threshold choice can be evaluated with ROC curves</a:t>
            </a:r>
            <a:endParaRPr lang="en-US" sz="32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296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Challenge 1: Be the microscope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1F3E11-7241-F347-AB33-31328AFAF7D0}"/>
              </a:ext>
            </a:extLst>
          </p:cNvPr>
          <p:cNvSpPr txBox="1"/>
          <p:nvPr/>
        </p:nvSpPr>
        <p:spPr>
          <a:xfrm>
            <a:off x="142804" y="6403513"/>
            <a:ext cx="8147802" cy="4128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/thumb/b/bd/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ThePlaneteers.JPG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/220px-ThePlaneteers.JPG,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www.nikon.com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/news/2016/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/pic_161109_01.jpg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7A2621-6545-7C4B-BB34-7E4C4B886EEE}"/>
              </a:ext>
            </a:extLst>
          </p:cNvPr>
          <p:cNvSpPr txBox="1"/>
          <p:nvPr/>
        </p:nvSpPr>
        <p:spPr>
          <a:xfrm>
            <a:off x="223521" y="2021840"/>
            <a:ext cx="4693920" cy="433450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Assemble into the </a:t>
            </a:r>
            <a:r>
              <a:rPr lang="en-US" sz="28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Excitation Path</a:t>
            </a: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8434" name="Picture 2" descr="Nikon | News | New Inverted Research Microscope ECLIPSE Ti2">
            <a:extLst>
              <a:ext uri="{FF2B5EF4-FFF2-40B4-BE49-F238E27FC236}">
                <a16:creationId xmlns:a16="http://schemas.microsoft.com/office/drawing/2014/main" id="{F3A15BB7-6A6A-9B43-958D-DF4A615D4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441" y="1926905"/>
            <a:ext cx="4170705" cy="316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Captain Planet and the Planeteers - Wikipedia">
            <a:extLst>
              <a:ext uri="{FF2B5EF4-FFF2-40B4-BE49-F238E27FC236}">
                <a16:creationId xmlns:a16="http://schemas.microsoft.com/office/drawing/2014/main" id="{ABF61C75-5E3E-8B44-9449-C8936E656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" y="3653800"/>
            <a:ext cx="27940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006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Challenge 1: Be the microscope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1F3E11-7241-F347-AB33-31328AFAF7D0}"/>
              </a:ext>
            </a:extLst>
          </p:cNvPr>
          <p:cNvSpPr txBox="1"/>
          <p:nvPr/>
        </p:nvSpPr>
        <p:spPr>
          <a:xfrm>
            <a:off x="142804" y="6403513"/>
            <a:ext cx="8147802" cy="4128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/thumb/b/bd/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ThePlaneteers.JPG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/220px-ThePlaneteers.JPG,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www.nikon.com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/news/2016/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/pic_161109_01.jpg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7A2621-6545-7C4B-BB34-7E4C4B886EEE}"/>
              </a:ext>
            </a:extLst>
          </p:cNvPr>
          <p:cNvSpPr txBox="1"/>
          <p:nvPr/>
        </p:nvSpPr>
        <p:spPr>
          <a:xfrm>
            <a:off x="223521" y="2021840"/>
            <a:ext cx="4693920" cy="433450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Assemble into the </a:t>
            </a:r>
            <a:r>
              <a:rPr lang="en-US" sz="28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Emission Path</a:t>
            </a: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8434" name="Picture 2" descr="Nikon | News | New Inverted Research Microscope ECLIPSE Ti2">
            <a:extLst>
              <a:ext uri="{FF2B5EF4-FFF2-40B4-BE49-F238E27FC236}">
                <a16:creationId xmlns:a16="http://schemas.microsoft.com/office/drawing/2014/main" id="{F3A15BB7-6A6A-9B43-958D-DF4A615D4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441" y="1926905"/>
            <a:ext cx="4170705" cy="316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Captain Planet and the Planeteers - Wikipedia">
            <a:extLst>
              <a:ext uri="{FF2B5EF4-FFF2-40B4-BE49-F238E27FC236}">
                <a16:creationId xmlns:a16="http://schemas.microsoft.com/office/drawing/2014/main" id="{ABF61C75-5E3E-8B44-9449-C8936E656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" y="3653800"/>
            <a:ext cx="27940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232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Challenge 2: Power density “consultants”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1F3E11-7241-F347-AB33-31328AFAF7D0}"/>
              </a:ext>
            </a:extLst>
          </p:cNvPr>
          <p:cNvSpPr txBox="1"/>
          <p:nvPr/>
        </p:nvSpPr>
        <p:spPr>
          <a:xfrm>
            <a:off x="142804" y="6403513"/>
            <a:ext cx="8147802" cy="4128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hubner-photonics.com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/wp-content/uploads/2020/05/Performance-data-beam-profile-04-01-Series.png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153C08C9-725F-C14A-85F8-E741152571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7" t="9392" r="32961" b="32808"/>
          <a:stretch/>
        </p:blipFill>
        <p:spPr bwMode="auto">
          <a:xfrm>
            <a:off x="5460501" y="1329331"/>
            <a:ext cx="3421773" cy="396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AE1CA03-7315-FC4B-AAE7-7ACB5C0F0B1E}"/>
              </a:ext>
            </a:extLst>
          </p:cNvPr>
          <p:cNvSpPr/>
          <p:nvPr/>
        </p:nvSpPr>
        <p:spPr>
          <a:xfrm>
            <a:off x="6092488" y="2823882"/>
            <a:ext cx="2104760" cy="210476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E684F5-D15D-3E43-928B-C15A1EA5F9DA}"/>
              </a:ext>
            </a:extLst>
          </p:cNvPr>
          <p:cNvSpPr/>
          <p:nvPr/>
        </p:nvSpPr>
        <p:spPr>
          <a:xfrm>
            <a:off x="6674269" y="3455893"/>
            <a:ext cx="914304" cy="914304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77E65-977D-1E4F-81AE-23CE03B03DA6}"/>
              </a:ext>
            </a:extLst>
          </p:cNvPr>
          <p:cNvSpPr txBox="1"/>
          <p:nvPr/>
        </p:nvSpPr>
        <p:spPr>
          <a:xfrm>
            <a:off x="198224" y="1228576"/>
            <a:ext cx="5209238" cy="512777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Your camera chip (white) and Gaussian laser beam profile are shown -&gt;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 this set-up ideal for quantitative imaging? Why or why not?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Given the assumptions below, calculate the power density of the cyan box in kW/cm^2. How does this compare to the intensity of the sun?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 central white + purple area is roughly uniform in intensity at 100 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mW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cyan box is 1024 x 1024 100 nm pixels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Devise an engineering solution to make the illumination intensity uniform over the white box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3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Discussion point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A10F4-6FEA-BC47-843F-9733F5A57BB7}"/>
              </a:ext>
            </a:extLst>
          </p:cNvPr>
          <p:cNvSpPr txBox="1"/>
          <p:nvPr/>
        </p:nvSpPr>
        <p:spPr>
          <a:xfrm>
            <a:off x="400050" y="1708308"/>
            <a:ext cx="8343900" cy="27112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4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the most surprising thing you’ve learned in the class so far?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0" y="6538912"/>
            <a:ext cx="559919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images.emojiterra.com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/google/android-11/512px/1f914.png</a:t>
            </a:r>
          </a:p>
        </p:txBody>
      </p:sp>
      <p:pic>
        <p:nvPicPr>
          <p:cNvPr id="12" name="Picture 2" descr="🤔 Thinking Face Emoji | Thinking Emoji">
            <a:extLst>
              <a:ext uri="{FF2B5EF4-FFF2-40B4-BE49-F238E27FC236}">
                <a16:creationId xmlns:a16="http://schemas.microsoft.com/office/drawing/2014/main" id="{4F398155-6918-F045-A07E-406ED13B9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009" y="3403719"/>
            <a:ext cx="2952631" cy="295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23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Let’s talk about (visible)light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0BD88-28AA-AE42-8723-365D87B22AF2}"/>
              </a:ext>
            </a:extLst>
          </p:cNvPr>
          <p:cNvSpPr txBox="1"/>
          <p:nvPr/>
        </p:nvSpPr>
        <p:spPr>
          <a:xfrm>
            <a:off x="0" y="6538912"/>
            <a:ext cx="559919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www.thoughtco.com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thmb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/jEWJTLUBQRRgWgmKng6JPuX5E0M=/2180x1400/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filters:fill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(auto,1)/90191671-56a1322a3df78cf772684fbf.jpg</a:t>
            </a:r>
          </a:p>
        </p:txBody>
      </p:sp>
      <p:pic>
        <p:nvPicPr>
          <p:cNvPr id="1026" name="Picture 2" descr="How Flame Test Colors Are Produced">
            <a:extLst>
              <a:ext uri="{FF2B5EF4-FFF2-40B4-BE49-F238E27FC236}">
                <a16:creationId xmlns:a16="http://schemas.microsoft.com/office/drawing/2014/main" id="{A472B4C7-A2E0-F64F-9344-83747E75D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22" y="1329180"/>
            <a:ext cx="5424755" cy="34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BA10F4-6FEA-BC47-843F-9733F5A57BB7}"/>
              </a:ext>
            </a:extLst>
          </p:cNvPr>
          <p:cNvSpPr txBox="1"/>
          <p:nvPr/>
        </p:nvSpPr>
        <p:spPr>
          <a:xfrm>
            <a:off x="171450" y="5122068"/>
            <a:ext cx="8343900" cy="15348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light?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Where does it come from?</a:t>
            </a:r>
          </a:p>
        </p:txBody>
      </p:sp>
    </p:spTree>
    <p:extLst>
      <p:ext uri="{BB962C8B-B14F-4D97-AF65-F5344CB8AC3E}">
        <p14:creationId xmlns:p14="http://schemas.microsoft.com/office/powerpoint/2010/main" val="311244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Sunlight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0BD88-28AA-AE42-8723-365D87B22AF2}"/>
              </a:ext>
            </a:extLst>
          </p:cNvPr>
          <p:cNvSpPr txBox="1"/>
          <p:nvPr/>
        </p:nvSpPr>
        <p:spPr>
          <a:xfrm>
            <a:off x="0" y="6538912"/>
            <a:ext cx="559919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media.npr.org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/assets/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/2020/04/17/gettyimages-102853378_custom-322a77f3aa92129f4a84f4d2dd98ac2ca1a078b8-s1100-c50.jpg</a:t>
            </a:r>
          </a:p>
        </p:txBody>
      </p:sp>
      <p:pic>
        <p:nvPicPr>
          <p:cNvPr id="2050" name="Picture 2" descr="Coronavirus FAQs: Sunlight's Impact, Elevator Risks, Protocol For Plumbers  : Goats and Soda : NPR">
            <a:extLst>
              <a:ext uri="{FF2B5EF4-FFF2-40B4-BE49-F238E27FC236}">
                <a16:creationId xmlns:a16="http://schemas.microsoft.com/office/drawing/2014/main" id="{F23E094E-D54E-BC44-B487-F83E63970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655" y="1263722"/>
            <a:ext cx="5014690" cy="333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4685BC-27A3-8E48-9CA7-29B1A3A8467C}"/>
              </a:ext>
            </a:extLst>
          </p:cNvPr>
          <p:cNvSpPr txBox="1"/>
          <p:nvPr/>
        </p:nvSpPr>
        <p:spPr>
          <a:xfrm>
            <a:off x="171450" y="5122068"/>
            <a:ext cx="8343900" cy="15348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the source of visible sunlight?</a:t>
            </a:r>
          </a:p>
        </p:txBody>
      </p:sp>
    </p:spTree>
    <p:extLst>
      <p:ext uri="{BB962C8B-B14F-4D97-AF65-F5344CB8AC3E}">
        <p14:creationId xmlns:p14="http://schemas.microsoft.com/office/powerpoint/2010/main" val="193773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Black body radiation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0BD88-28AA-AE42-8723-365D87B22AF2}"/>
              </a:ext>
            </a:extLst>
          </p:cNvPr>
          <p:cNvSpPr txBox="1"/>
          <p:nvPr/>
        </p:nvSpPr>
        <p:spPr>
          <a:xfrm>
            <a:off x="0" y="6353978"/>
            <a:ext cx="8972550" cy="45891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/commons/thumb/d/d8/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Black_body_realization.svg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/1920px-Black_body_realization.svg.png,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/commons/thumb/e/e9/Color_temperature_black_body_800-12200K.svg/1024px-Color_temperature_black_body_800-12200K.svg.png,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/commons/thumb/1/19/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Black_body.svg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/606px-Black_body.svg.png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4685BC-27A3-8E48-9CA7-29B1A3A8467C}"/>
              </a:ext>
            </a:extLst>
          </p:cNvPr>
          <p:cNvSpPr txBox="1"/>
          <p:nvPr/>
        </p:nvSpPr>
        <p:spPr>
          <a:xfrm>
            <a:off x="203264" y="4346640"/>
            <a:ext cx="8343900" cy="189593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Radiation emitted by all matter above 0 K due to thermal motion of elementary particles (e</a:t>
            </a:r>
            <a:r>
              <a:rPr lang="en-US" sz="20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p</a:t>
            </a:r>
            <a:r>
              <a:rPr lang="en-US" sz="20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“Black body”: isolated system in thermal equilibrium 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 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hf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(Planck’s constant originated by quantizing changes in black body radiation as a function of 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9AEEBB8-99A5-6841-B697-7CACAC54B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236" y="1280078"/>
            <a:ext cx="3987928" cy="318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A9A101F-EC3F-7B45-90AF-320411024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39" y="3183313"/>
            <a:ext cx="3723811" cy="95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FC7E005-6CB5-D849-BE9D-6C53A3172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55" y="1363976"/>
            <a:ext cx="1884999" cy="164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91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Black body radiation and the sun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0BD88-28AA-AE42-8723-365D87B22AF2}"/>
              </a:ext>
            </a:extLst>
          </p:cNvPr>
          <p:cNvSpPr txBox="1"/>
          <p:nvPr/>
        </p:nvSpPr>
        <p:spPr>
          <a:xfrm>
            <a:off x="0" y="6353978"/>
            <a:ext cx="8972550" cy="45891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/commons/thumb/7/76/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Sun_diagram.svg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/500px-Sun_diagram.svg.png 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media.npr.org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/assets/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/2020/04/17/gettyimages-102853378_custom-322a77f3aa92129f4a84f4d2dd98ac2ca1a078b8-s1100-c50.jpg, 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svg.png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/commons/thumb/e/e9/Color_temperature_black_body_800-12200K.svg/1024px-Color_temperature_black_body_800-12200K.svg.png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4685BC-27A3-8E48-9CA7-29B1A3A8467C}"/>
              </a:ext>
            </a:extLst>
          </p:cNvPr>
          <p:cNvSpPr txBox="1"/>
          <p:nvPr/>
        </p:nvSpPr>
        <p:spPr>
          <a:xfrm>
            <a:off x="173819" y="4458255"/>
            <a:ext cx="8343900" cy="162758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 radiation from the sun matches closes to black body radiation with T = ~5800K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 radiation from sun is emitted from the photosphere (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diagram above), which has a T of ~5800k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A9A101F-EC3F-7B45-90AF-320411024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37" y="3307470"/>
            <a:ext cx="3723811" cy="95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oronavirus FAQs: Sunlight's Impact, Elevator Risks, Protocol For Plumbers  : Goats and Soda : NPR">
            <a:extLst>
              <a:ext uri="{FF2B5EF4-FFF2-40B4-BE49-F238E27FC236}">
                <a16:creationId xmlns:a16="http://schemas.microsoft.com/office/drawing/2014/main" id="{A2DC3481-C29D-6448-8EE0-1B0E76443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226" y="1459823"/>
            <a:ext cx="3823567" cy="254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2FB4F84D-B564-B54D-AC79-52AAE4624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597" y="1272578"/>
            <a:ext cx="1928413" cy="192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2DA6C-212A-3B4F-BBD3-F65269E48C06}"/>
              </a:ext>
            </a:extLst>
          </p:cNvPr>
          <p:cNvCxnSpPr/>
          <p:nvPr/>
        </p:nvCxnSpPr>
        <p:spPr>
          <a:xfrm flipV="1">
            <a:off x="2032000" y="3251200"/>
            <a:ext cx="0" cy="10293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438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Incandescent lights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47831-3093-9A46-8FF4-880E5D53A49B}"/>
              </a:ext>
            </a:extLst>
          </p:cNvPr>
          <p:cNvSpPr txBox="1"/>
          <p:nvPr/>
        </p:nvSpPr>
        <p:spPr>
          <a:xfrm>
            <a:off x="-1" y="6356350"/>
            <a:ext cx="8937171" cy="50165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/commons/thumb/b/b4/Gluehlampe_01_KMJ.png/340px-Gluehlampe_01_KMJ.png,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/commons/1/17/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Tungsten_filament.JPG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/commons/b/be/Spectral_power_distribution_of_a_25_W_incandescent_light_bulb.png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4E3459-3316-1941-BF2B-7AD1D5AE7BB7}"/>
              </a:ext>
            </a:extLst>
          </p:cNvPr>
          <p:cNvSpPr txBox="1"/>
          <p:nvPr/>
        </p:nvSpPr>
        <p:spPr>
          <a:xfrm>
            <a:off x="282234" y="4596208"/>
            <a:ext cx="8654936" cy="15348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Electric current used to heat a filament -&gt; thermal radiation</a:t>
            </a:r>
            <a:endParaRPr lang="en-US" sz="24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Inefficient: most energy lost as heat (5% goes to visible light)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CB2D34F-E9F8-BB45-B2B1-B4E6CA61B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265" y="1303164"/>
            <a:ext cx="4145869" cy="311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8706729-E0FD-564D-A969-CE60E4A8E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941" y="1953651"/>
            <a:ext cx="2758891" cy="193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6CBFA5F-BD78-884A-8BF2-89C996260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848" y="1748532"/>
            <a:ext cx="1374804" cy="228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481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Fluorescent lights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47831-3093-9A46-8FF4-880E5D53A49B}"/>
              </a:ext>
            </a:extLst>
          </p:cNvPr>
          <p:cNvSpPr txBox="1"/>
          <p:nvPr/>
        </p:nvSpPr>
        <p:spPr>
          <a:xfrm>
            <a:off x="79916" y="6356350"/>
            <a:ext cx="8343900" cy="51573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/commons/thumb/5/5b/Leuchtstofflampen-chtaube050409.jpg/1920px-Leuchtstofflampen-chtaube050409.jpg,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/commons/8/8e/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Germicidal_UV_discharge_tube_glow.jpg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/commons/thumb/5/53/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Jablonski_Diagram_of_Fluorescence_Only-en.svg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/1024px-Jablonski_Diagram_of_Fluorescence_Only-en.svg.png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4E3459-3316-1941-BF2B-7AD1D5AE7BB7}"/>
              </a:ext>
            </a:extLst>
          </p:cNvPr>
          <p:cNvSpPr txBox="1"/>
          <p:nvPr/>
        </p:nvSpPr>
        <p:spPr>
          <a:xfrm>
            <a:off x="171450" y="5000148"/>
            <a:ext cx="8892634" cy="15348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 ionized (</a:t>
            </a:r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ie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plasma) mix of Hg and inert gas sealed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Electrical discharge sent through bulb, electrons collide with Hg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Collisions -&gt; UV photons -&gt; collision with surface coating -&gt; vis photons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9387D95-3044-534C-97C6-B22F7DF5C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106" y="1059176"/>
            <a:ext cx="2487294" cy="332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4A67BC-F02F-CC4F-8205-3B7B53B2D34E}"/>
              </a:ext>
            </a:extLst>
          </p:cNvPr>
          <p:cNvSpPr txBox="1"/>
          <p:nvPr/>
        </p:nvSpPr>
        <p:spPr>
          <a:xfrm>
            <a:off x="5161280" y="4411933"/>
            <a:ext cx="2103120" cy="3730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Jablonski diagram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8D618F7D-97F3-9B46-9B39-6FC09D3CD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6" y="1059177"/>
            <a:ext cx="3410379" cy="2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BA60F32A-52B2-1E48-B9A7-777CD4666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31619" y="3225888"/>
            <a:ext cx="1072494" cy="210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37425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 - EL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12700">
          <a:noFill/>
        </a:ln>
      </a:spPr>
      <a:bodyPr vert="horz" lIns="91440" tIns="45720" rIns="91440" bIns="45720" rtlCol="0">
        <a:noAutofit/>
      </a:bodyPr>
      <a:lstStyle>
        <a:defPPr marL="342900" indent="-342900" fontAlgn="auto">
          <a:spcBef>
            <a:spcPts val="0"/>
          </a:spcBef>
          <a:spcAft>
            <a:spcPts val="600"/>
          </a:spcAft>
          <a:buClr>
            <a:srgbClr val="0070C0"/>
          </a:buClr>
          <a:buSzPct val="100000"/>
          <a:buFont typeface="Wingdings" pitchFamily="2" charset="2"/>
          <a:buChar char="§"/>
          <a:defRPr sz="2800" dirty="0">
            <a:solidFill>
              <a:prstClr val="black"/>
            </a:solidFill>
            <a:latin typeface="Calibri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46080</TotalTime>
  <Words>1557</Words>
  <Application>Microsoft Macintosh PowerPoint</Application>
  <PresentationFormat>On-screen Show (4:3)</PresentationFormat>
  <Paragraphs>130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Garamond</vt:lpstr>
      <vt:lpstr>Helvetica Neue</vt:lpstr>
      <vt:lpstr>Default Design</vt:lpstr>
      <vt:lpstr>Office Theme</vt:lpstr>
      <vt:lpstr>Light 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 S Noble</dc:creator>
  <cp:lastModifiedBy>Brian Beliveau           he.him</cp:lastModifiedBy>
  <cp:revision>813</cp:revision>
  <cp:lastPrinted>2022-04-07T23:03:33Z</cp:lastPrinted>
  <dcterms:created xsi:type="dcterms:W3CDTF">2008-01-08T19:18:25Z</dcterms:created>
  <dcterms:modified xsi:type="dcterms:W3CDTF">2022-04-18T17:17:02Z</dcterms:modified>
</cp:coreProperties>
</file>