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69" r:id="rId16"/>
    <p:sldId id="273" r:id="rId17"/>
    <p:sldId id="275" r:id="rId18"/>
    <p:sldId id="281" r:id="rId19"/>
    <p:sldId id="277" r:id="rId20"/>
    <p:sldId id="282" r:id="rId21"/>
    <p:sldId id="276" r:id="rId22"/>
    <p:sldId id="279" r:id="rId23"/>
    <p:sldId id="280" r:id="rId24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6283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0122A-6709-4835-A74B-4930E283FCA5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6E4B4-2048-4FB2-93B9-0FC77EFCF5D0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3538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idea surgió de mi inquietud personal al ver de cerca las consecuencias de las enfermedades cardiovasculares en mi entorno familiar y en la sociedad. Quería contribuir al conocimiento que permita intervenir de manera temprana y eficaz</a:t>
            </a:r>
          </a:p>
          <a:p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6E4B4-2048-4FB2-93B9-0FC77EFCF5D0}" type="slidenum">
              <a:rPr lang="es-PA" smtClean="0"/>
              <a:t>2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8327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Esta búsqueda fue desafiante pero enriquecedora: se evaluaron varias fuentes y se eligió “Heart </a:t>
            </a:r>
            <a:r>
              <a:rPr lang="es-MX" dirty="0" err="1"/>
              <a:t>Attack</a:t>
            </a:r>
            <a:r>
              <a:rPr lang="es-MX" dirty="0"/>
              <a:t> </a:t>
            </a:r>
            <a:r>
              <a:rPr lang="es-MX" dirty="0" err="1"/>
              <a:t>Prediction</a:t>
            </a:r>
            <a:r>
              <a:rPr lang="es-MX" dirty="0"/>
              <a:t> Indonesia” por su alta </a:t>
            </a:r>
            <a:r>
              <a:rPr lang="es-MX" dirty="0" err="1"/>
              <a:t>alidad</a:t>
            </a:r>
            <a:r>
              <a:rPr lang="es-MX" dirty="0"/>
              <a:t> (sin datos faltantes y diversidad de variables).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dirty="0"/>
          </a:p>
          <a:p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6E4B4-2048-4FB2-93B9-0FC77EFCF5D0}" type="slidenum">
              <a:rPr lang="es-PA" smtClean="0"/>
              <a:t>3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68945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17AF6-EBBC-D766-4312-AD09176CA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A3448E-C6A5-FE41-7834-FF19DB8582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BD0C40-9C10-2EFD-C4FA-D332382BB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La búsqueda fue desafiante pero enriquecedora: se evaluaron varias fuentes y se eligió “Heart </a:t>
            </a:r>
            <a:r>
              <a:rPr lang="es-MX" dirty="0" err="1"/>
              <a:t>Attack</a:t>
            </a:r>
            <a:r>
              <a:rPr lang="es-MX" dirty="0"/>
              <a:t> </a:t>
            </a:r>
            <a:r>
              <a:rPr lang="es-MX" dirty="0" err="1"/>
              <a:t>Prediction</a:t>
            </a:r>
            <a:r>
              <a:rPr lang="es-MX" dirty="0"/>
              <a:t> Indonesia” por su alta representatividad y calidad (sin datos faltantes y diversidad de variables).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"Tras revisar varias fuentes, elegí la base de datos 'Heart </a:t>
            </a:r>
            <a:r>
              <a:rPr lang="es-MX" dirty="0" err="1"/>
              <a:t>Attack</a:t>
            </a:r>
            <a:r>
              <a:rPr lang="es-MX" dirty="0"/>
              <a:t> </a:t>
            </a:r>
            <a:r>
              <a:rPr lang="es-MX" dirty="0" err="1"/>
              <a:t>Prediction</a:t>
            </a:r>
            <a:r>
              <a:rPr lang="es-MX" dirty="0"/>
              <a:t> Indonesia', que cuenta con más de 158,000 registros y 28 variables, abarcando datos demográficos, clínicos y de estilo de vida. Esta riqueza de información fue clave para desarrollar un análisis robusto</a:t>
            </a:r>
          </a:p>
          <a:p>
            <a:endParaRPr lang="es-P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5C05B-50C7-5DEA-C592-ADEE775DF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6E4B4-2048-4FB2-93B9-0FC77EFCF5D0}" type="slidenum">
              <a:rPr lang="es-PA" smtClean="0"/>
              <a:t>4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35225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MX" dirty="0"/>
              <a:t>Se convierten todas las variables de tipo </a:t>
            </a:r>
            <a:r>
              <a:rPr lang="es-MX" i="1" dirty="0" err="1"/>
              <a:t>character</a:t>
            </a:r>
            <a:r>
              <a:rPr lang="es-MX" dirty="0"/>
              <a:t> a </a:t>
            </a:r>
            <a:r>
              <a:rPr lang="es-MX" i="1" dirty="0"/>
              <a:t>factor</a:t>
            </a:r>
            <a:r>
              <a:rPr lang="es-MX" dirty="0"/>
              <a:t>, lo que es especialmente útil en el análisis exploratorio y en la modelización, ya que muchas funciones manejan mejor las variables categóricas.</a:t>
            </a:r>
          </a:p>
          <a:p>
            <a:r>
              <a:rPr lang="es-MX" dirty="0"/>
              <a:t>Además, se convierten a factor aquellas variables numéricas que tienen pocos niveles (definidos con un umbral de 10); este paso resulta útil cuando los números representan categorías y no valores continuos.</a:t>
            </a:r>
          </a:p>
          <a:p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6E4B4-2048-4FB2-93B9-0FC77EFCF5D0}" type="slidenum">
              <a:rPr lang="es-PA" smtClean="0"/>
              <a:t>6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40507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MX" dirty="0"/>
              <a:t>Se extrae la medida de importancia de cada variable (basada en </a:t>
            </a:r>
            <a:r>
              <a:rPr lang="es-MX" dirty="0" err="1"/>
              <a:t>MeanDecreaseGini</a:t>
            </a:r>
            <a:r>
              <a:rPr lang="es-MX" dirty="0"/>
              <a:t>) y se organiza en un </a:t>
            </a:r>
            <a:r>
              <a:rPr lang="es-MX" dirty="0" err="1"/>
              <a:t>data.frame</a:t>
            </a:r>
            <a:r>
              <a:rPr lang="es-MX" dirty="0"/>
              <a:t>.</a:t>
            </a:r>
          </a:p>
          <a:p>
            <a:r>
              <a:rPr lang="es-MX" dirty="0"/>
              <a:t>Se seleccionan las 15 variables con mayor importancia.</a:t>
            </a:r>
          </a:p>
          <a:p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6E4B4-2048-4FB2-93B9-0FC77EFCF5D0}" type="slidenum">
              <a:rPr lang="es-PA" smtClean="0"/>
              <a:t>13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2191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MX" b="1" dirty="0"/>
              <a:t>Evaluación: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Se obtienen las probabilidades de predicción para el conjunto de prueba y se transforman en clases ("Yes" o "No") utilizando un umbral de 0.5.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Se calcula la matriz de confusión y se evalúa la curva ROC junto con el AUC, proporcionando una medida adicional del rendimiento del modelo.</a:t>
            </a:r>
          </a:p>
          <a:p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6E4B4-2048-4FB2-93B9-0FC77EFCF5D0}" type="slidenum">
              <a:rPr lang="es-PA" smtClean="0"/>
              <a:t>19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38590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98129-A5EB-C303-4BB3-BBFA078D5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C98F3A-9A49-256E-6635-EB3D710CB1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AB5B80-3C82-A56E-5E35-AEEB6083E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MX" b="1" dirty="0"/>
              <a:t>Evaluación: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Se obtienen las probabilidades de predicción para el conjunto de prueba y se transforman en clases ("Yes" o "No") utilizando un umbral de 0.5.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Se calcula la matriz de confusión y se evalúa la curva ROC junto con el AUC, proporcionando una medida adicional del rendimiento del modelo.</a:t>
            </a:r>
          </a:p>
          <a:p>
            <a:endParaRPr lang="es-P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5F735-9B02-B788-8286-AC3199DFB3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6E4B4-2048-4FB2-93B9-0FC77EFCF5D0}" type="slidenum">
              <a:rPr lang="es-PA" smtClean="0"/>
              <a:t>20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2502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profundiza en la relación entre cada variable numérica y la ocurrencia de infarto, visualizándolo en un gráfico para identificar potenciales factores predictivos.</a:t>
            </a:r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6E4B4-2048-4FB2-93B9-0FC77EFCF5D0}" type="slidenum">
              <a:rPr lang="es-PA" smtClean="0"/>
              <a:t>23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7145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7F7F-8016-7B7C-656E-60C3173B6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62389-0D74-1458-16AF-68BF84194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14A74-FD97-F87E-9B29-43964884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C3EC-731F-4A45-AA72-2A2AA22CE152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178E1-49B9-1402-FEFD-59838ED7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5B8BB-3414-436B-D1BE-9035B17F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020C-6988-433C-A432-348F0B7C1498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1370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061D-C647-A307-5F19-ABF96C04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B2084-62E4-802D-2EBA-322F4CCFF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8EB0-9615-B655-13C5-26EB5978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C3EC-731F-4A45-AA72-2A2AA22CE152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73959-0DA2-D4FA-79EC-1BEA3DFA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4B038-6C10-2CD0-7F34-06E108FF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020C-6988-433C-A432-348F0B7C1498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1486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6A81C-8DB9-7CE4-BD7E-05515E4BA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9666B-0021-4D01-B089-ED04B7BED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16629-8A9D-9863-7DB0-05E3809F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C3EC-731F-4A45-AA72-2A2AA22CE152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8FAED-462B-8B5E-CC37-7C5BB1DC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8FCC-F25D-2788-BC48-ABBEBF1D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020C-6988-433C-A432-348F0B7C1498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45713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C3EC-731F-4A45-AA72-2A2AA22CE152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020C-6988-433C-A432-348F0B7C1498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8507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C064-9203-3970-EEF6-6A2658E1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62003-BBC4-5F4B-2F0E-1614415A6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C3B5F-5F81-5DB3-178E-DD6C22B3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C3EC-731F-4A45-AA72-2A2AA22CE152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DDABA-1C7C-26CF-2365-176EC3E6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F84A4-46C5-CB8A-5BE5-2DECA7420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020C-6988-433C-A432-348F0B7C1498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6541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66AF-6FF9-7524-4F12-7E674633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2D78-7270-3BE5-FF05-CA12BCB98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B8A3D-AA22-3FEB-2CA9-33D9E493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C3EC-731F-4A45-AA72-2A2AA22CE152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B4AB2-AF1A-0639-6306-DCB25D11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62B1-C150-1894-35D8-7C08FC11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020C-6988-433C-A432-348F0B7C1498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97990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DD6B-5358-7F62-5FA2-534A9159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98CD-4449-5336-9C1B-CD0B517BB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6C17C-8543-1FA8-3CA7-1F9692DD3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C09EE-9994-610C-3AF0-12113C7B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C3EC-731F-4A45-AA72-2A2AA22CE152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4099B-7EFC-5858-A03A-8DDC11C0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1A911-F042-9096-3FE8-7CE59AC4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020C-6988-433C-A432-348F0B7C1498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5195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E1E5-6306-5DB5-64BA-1C34A6B2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6595A-7A7B-541A-E81B-4ED3C044A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0A659-106D-931F-7F52-27FD1C8C5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E6080-9A63-E643-A94D-7622D0755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3FADF-BDAE-8872-1558-233F7EDC7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C82DF-14FA-6938-B0DF-AB960774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C3EC-731F-4A45-AA72-2A2AA22CE152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9C9D8-D9B7-C5E8-C46A-91CCCB41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D1B50-53FC-F046-1F9E-161AAD8B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020C-6988-433C-A432-348F0B7C1498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7008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2627-9536-E15E-F238-BE1FD830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5A064-171D-C77B-1DBA-054C78E8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C3EC-731F-4A45-AA72-2A2AA22CE152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4F674-F427-624C-E38D-03E2876C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F63FC-3C17-BB66-1C26-7E937402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020C-6988-433C-A432-348F0B7C1498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8697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63462-15B4-04ED-FDF8-5BBE6A7E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C3EC-731F-4A45-AA72-2A2AA22CE152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18D3E9-6514-9F24-8797-4069D0AF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4B203-C800-B71A-4965-785458D7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020C-6988-433C-A432-348F0B7C1498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94403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6F6D-B42A-F6A7-66BC-CAA093E7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7913-8AF7-2CED-1A78-F987ADBB4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52E12-F290-8B34-8421-97835FB56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B1C4A-7AC8-DAB7-6F0B-6E52A1AE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C3EC-731F-4A45-AA72-2A2AA22CE152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CB700-9897-563B-511D-DF453C95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E2031-5B1F-56F3-3837-19A99282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020C-6988-433C-A432-348F0B7C1498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0595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B305-72D4-0474-9D46-5137ABB6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E62C9-A8B9-CE55-E0F7-6E8F59060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1E808-D4A4-A7D8-BFFB-8E4369273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730D7-29D7-49F9-EBC7-AA9A3B08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C3EC-731F-4A45-AA72-2A2AA22CE152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501E0-66CA-5C75-3171-C82EC2D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88345-7C00-4F4A-A07D-CD9F3172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8020C-6988-433C-A432-348F0B7C1498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7068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A0B74-D4F2-A091-4051-F808CABC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F5EFF-3947-CDAE-3FE8-913401319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30DB4-F907-7CB3-C68B-8484B2B98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74C3EC-731F-4A45-AA72-2A2AA22CE152}" type="datetimeFigureOut">
              <a:rPr lang="es-PA" smtClean="0"/>
              <a:t>04/09/2025</a:t>
            </a:fld>
            <a:endParaRPr lang="es-P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722EB-AC95-3207-F5A9-DA882C2C4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5D2F9-8400-C234-AB53-BB9831F2B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08020C-6988-433C-A432-348F0B7C1498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0130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3B81-E07C-D518-EF4B-DA0EEDABC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896" y="1183082"/>
            <a:ext cx="10046208" cy="2387600"/>
          </a:xfrm>
        </p:spPr>
        <p:txBody>
          <a:bodyPr>
            <a:normAutofit fontScale="90000"/>
          </a:bodyPr>
          <a:lstStyle/>
          <a:p>
            <a:r>
              <a:rPr lang="es-MX" dirty="0"/>
              <a:t>Predicción de Infartos en Indonesia: Un Enfoque Estadístico y Preventivo</a:t>
            </a:r>
            <a:endParaRPr lang="es-P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6002C-83CE-81CC-8EC4-C7D29F830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Beliz Elizondo</a:t>
            </a:r>
          </a:p>
          <a:p>
            <a:r>
              <a:rPr lang="es-MX" dirty="0"/>
              <a:t>8-932-1357</a:t>
            </a:r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563987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33DA0-4207-F30C-D35A-290D7F1CC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C292E-4DAB-5F2A-902F-7DE81B466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229053"/>
            <a:ext cx="10515600" cy="4351338"/>
          </a:xfrm>
        </p:spPr>
        <p:txBody>
          <a:bodyPr/>
          <a:lstStyle/>
          <a:p>
            <a:r>
              <a:rPr lang="es-MX" dirty="0"/>
              <a:t>4. Comparación variables numéricas vs Variable objetivo:</a:t>
            </a:r>
            <a:endParaRPr lang="es-P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1E8A8-DA71-9E12-FFF4-F8C68646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952500"/>
            <a:ext cx="946785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3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E8E1520-32E9-543C-1AC8-D77DAF9C2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3A0B-D49C-BF00-D3D2-741CDE46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9" y="18255"/>
            <a:ext cx="10515600" cy="1325563"/>
          </a:xfrm>
        </p:spPr>
        <p:txBody>
          <a:bodyPr/>
          <a:lstStyle/>
          <a:p>
            <a:r>
              <a:rPr lang="es-MX" dirty="0"/>
              <a:t>Preparación Análisis Predictivo</a:t>
            </a:r>
            <a:endParaRPr lang="es-P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5D4CB-39E6-0D16-928E-3CEE44F05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9" y="1253331"/>
            <a:ext cx="10515600" cy="4351338"/>
          </a:xfrm>
        </p:spPr>
        <p:txBody>
          <a:bodyPr/>
          <a:lstStyle/>
          <a:p>
            <a:r>
              <a:rPr lang="es-MX" dirty="0"/>
              <a:t>1. Calculo de correlaciones</a:t>
            </a:r>
          </a:p>
          <a:p>
            <a:r>
              <a:rPr lang="es-MX" dirty="0"/>
              <a:t>2. Selección de variables con mayor correlación</a:t>
            </a:r>
          </a:p>
          <a:p>
            <a:r>
              <a:rPr lang="es-MX" dirty="0"/>
              <a:t> 3. Creación de nuevo </a:t>
            </a:r>
            <a:r>
              <a:rPr lang="es-MX" dirty="0" err="1"/>
              <a:t>dataset</a:t>
            </a:r>
            <a:r>
              <a:rPr lang="es-MX" dirty="0"/>
              <a:t> para modelado</a:t>
            </a:r>
          </a:p>
          <a:p>
            <a:endParaRPr lang="es-MX" dirty="0"/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85555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4F28B-7107-34C9-3CA3-C7A1D9D69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085B-B838-82F2-DBA1-A5A27498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Predictivo – Random Forest</a:t>
            </a:r>
            <a:endParaRPr lang="es-P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2E4C8-16BF-2DFF-D802-E4998918F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1. Entrenamiento del modelo.</a:t>
            </a:r>
          </a:p>
          <a:p>
            <a:pPr lvl="1"/>
            <a:r>
              <a:rPr lang="es-MX" dirty="0"/>
              <a:t>Arboles = 100</a:t>
            </a:r>
            <a:endParaRPr lang="es-PA" dirty="0"/>
          </a:p>
          <a:p>
            <a:r>
              <a:rPr lang="es-PA" dirty="0"/>
              <a:t>2. Evaluación del modelo</a:t>
            </a:r>
          </a:p>
          <a:p>
            <a:r>
              <a:rPr lang="es-PA" dirty="0"/>
              <a:t>4. Curva ROC &amp; Calculo de AUC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685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96706-03EA-C38B-724F-FA7D501C4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AA24-1F7D-ACCF-852C-73553E869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Predictivo – Random Forest</a:t>
            </a:r>
            <a:endParaRPr lang="es-P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0E3FEA-BB02-D8BE-3AD8-B6FE5B6DC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761"/>
          <a:stretch/>
        </p:blipFill>
        <p:spPr>
          <a:xfrm>
            <a:off x="2583543" y="1553029"/>
            <a:ext cx="6589269" cy="4623934"/>
          </a:xfrm>
        </p:spPr>
      </p:pic>
    </p:spTree>
    <p:extLst>
      <p:ext uri="{BB962C8B-B14F-4D97-AF65-F5344CB8AC3E}">
        <p14:creationId xmlns:p14="http://schemas.microsoft.com/office/powerpoint/2010/main" val="770545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BCE8B52-2996-B5D0-92CC-6F3C46C78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A905E4-9F60-9579-2E82-CACFC322A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481012"/>
            <a:ext cx="8067675" cy="5895975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31B4E7D5-DFD5-967B-5207-A627ACAF3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12192000" cy="457200"/>
          </a:xfrm>
          <a:prstGeom prst="rect">
            <a:avLst/>
          </a:prstGeom>
          <a:solidFill>
            <a:srgbClr val="0F0F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A" altLang="es-PA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Area</a:t>
            </a:r>
            <a:r>
              <a:rPr kumimoji="0" lang="es-PA" altLang="es-PA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PA" altLang="es-PA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under</a:t>
            </a:r>
            <a:r>
              <a:rPr kumimoji="0" lang="es-PA" altLang="es-PA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PA" altLang="es-PA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the</a:t>
            </a:r>
            <a:r>
              <a:rPr kumimoji="0" lang="es-PA" altLang="es-PA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curve: 0.6079</a:t>
            </a:r>
            <a:r>
              <a:rPr kumimoji="0" lang="es-PA" altLang="es-P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A" altLang="es-P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98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F49C-C7C8-F853-ABBF-FCA51105C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BBBD-3B4D-3DCB-3018-ABFBBAD3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Predictivo – XGBOOST</a:t>
            </a:r>
            <a:endParaRPr lang="es-P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5D02-9879-C798-C794-AA0D7C32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1. Preparación de los datos para XGBoost</a:t>
            </a:r>
          </a:p>
          <a:p>
            <a:r>
              <a:rPr lang="es-MX" dirty="0"/>
              <a:t>2. Creación de </a:t>
            </a:r>
            <a:r>
              <a:rPr lang="es-MX" dirty="0" err="1"/>
              <a:t>Dmatrix</a:t>
            </a:r>
            <a:r>
              <a:rPr lang="es-MX" dirty="0"/>
              <a:t> por eficiencia</a:t>
            </a:r>
          </a:p>
          <a:p>
            <a:r>
              <a:rPr lang="es-MX" dirty="0"/>
              <a:t>3. Entrenamiento de </a:t>
            </a:r>
            <a:r>
              <a:rPr lang="es-MX" dirty="0" err="1"/>
              <a:t>model</a:t>
            </a:r>
            <a:r>
              <a:rPr lang="es-MX" dirty="0"/>
              <a:t> XGBoost ( 100 rondas).</a:t>
            </a:r>
          </a:p>
          <a:p>
            <a:r>
              <a:rPr lang="es-MX" dirty="0"/>
              <a:t>4. Predicción y evaluación (</a:t>
            </a:r>
            <a:r>
              <a:rPr lang="es-PA" dirty="0"/>
              <a:t>Umbral de 0.5)</a:t>
            </a:r>
          </a:p>
          <a:p>
            <a:r>
              <a:rPr lang="es-PA" dirty="0"/>
              <a:t>5. Matriz de Confusión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1575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8A509B-4748-0225-7161-B049AC0E9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EA3BD0-6371-79D5-D6FC-D0EF62B34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95300"/>
            <a:ext cx="7924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89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EA553B7-6F12-0CA8-E343-0F810B1F7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AF0601-6181-E29C-4B41-8C5653A8C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58" y="500062"/>
            <a:ext cx="7896225" cy="5857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80C3B1-F8E9-F754-997B-63525374534C}"/>
              </a:ext>
            </a:extLst>
          </p:cNvPr>
          <p:cNvSpPr txBox="1"/>
          <p:nvPr/>
        </p:nvSpPr>
        <p:spPr>
          <a:xfrm>
            <a:off x="8665029" y="5862804"/>
            <a:ext cx="3396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AUC Random Forest: 0.6079088</a:t>
            </a:r>
          </a:p>
          <a:p>
            <a:endParaRPr lang="es-MX" dirty="0"/>
          </a:p>
          <a:p>
            <a:r>
              <a:rPr lang="es-MX" dirty="0"/>
              <a:t>AUC XGBoost: 0.6178301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817888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5BE88C4-6A77-8484-02F4-6D4026DC3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788B-75B2-E799-1935-A9AE762E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Predictivo – XGBOOST</a:t>
            </a:r>
            <a:endParaRPr lang="es-P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5C872-EF9C-B69F-CA31-33AE92E32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936" y="1530577"/>
            <a:ext cx="36195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81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0D26FA9-2EC4-C93B-C589-60C3202C5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4406-2385-40B3-0817-626CB765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Predictivo – Regresión </a:t>
            </a:r>
            <a:r>
              <a:rPr lang="es-MX" dirty="0" err="1"/>
              <a:t>Logistica</a:t>
            </a:r>
            <a:endParaRPr lang="es-P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53302-1DC8-E4B0-184B-ED04BB288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1. Entrenamiento de modelo</a:t>
            </a:r>
          </a:p>
          <a:p>
            <a:r>
              <a:rPr lang="es-MX" dirty="0"/>
              <a:t>2. Evaluación (Matriz de </a:t>
            </a:r>
            <a:r>
              <a:rPr lang="es-MX" dirty="0" err="1"/>
              <a:t>Confusion</a:t>
            </a:r>
            <a:r>
              <a:rPr lang="es-MX" dirty="0"/>
              <a:t>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3E056-AFFF-850E-038E-8FB180D1B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187" y="1635903"/>
            <a:ext cx="4011613" cy="473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5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155E-DCD5-0208-8AF5-5F1F142D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Motivación Personal</a:t>
            </a:r>
            <a:endParaRPr lang="es-PA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96FE10-070A-EB2D-854C-48DC50EFE8A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196681" y="795337"/>
            <a:ext cx="5962650" cy="4810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C40FE-8274-81EB-FBDC-B7AADEE76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Comprender y prevenir enfermedades cardiovasculares que afectan mi entorno familiar.</a:t>
            </a:r>
          </a:p>
          <a:p>
            <a:endParaRPr lang="es-MX" dirty="0"/>
          </a:p>
          <a:p>
            <a:r>
              <a:rPr lang="es-MX" dirty="0"/>
              <a:t>Deseo de aplicar herramientas analíticas para generar conocimientos útiles en salud pública.</a:t>
            </a:r>
            <a:endParaRPr lang="es-PA" dirty="0"/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819361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84CAA-B22A-69B5-35E8-CE4F5C07A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713C-F439-CD14-4CDE-15D7A73C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Predictivo – Regresión </a:t>
            </a:r>
            <a:r>
              <a:rPr lang="es-MX" dirty="0" err="1"/>
              <a:t>Logistica</a:t>
            </a:r>
            <a:endParaRPr lang="es-P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6FEC-ED7A-F8C4-10E9-BC4EFF1F6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1. Entrenamiento de modelo</a:t>
            </a:r>
          </a:p>
          <a:p>
            <a:r>
              <a:rPr lang="es-MX" dirty="0"/>
              <a:t>2. Evaluación (Matriz de </a:t>
            </a:r>
            <a:r>
              <a:rPr lang="es-MX" dirty="0" err="1"/>
              <a:t>Confusion</a:t>
            </a:r>
            <a:r>
              <a:rPr lang="es-MX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9714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B663BE4-F0EF-BB72-5397-95CFD372F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379EFC-EE7B-C368-EF38-2F86C949B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500062"/>
            <a:ext cx="81915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22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DBC213-49C7-DA24-99BF-7E69661B8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0D5702-C285-98D5-E840-7A93534EA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70" y="146302"/>
            <a:ext cx="9245601" cy="659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97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5FCAD-7EB7-19AC-2504-4DF2493E1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CD528489-72C3-1C70-BC24-E2012EE80C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13086-EC54-68CD-22DE-190179817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452437"/>
            <a:ext cx="83439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1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FD2F-1C5B-301B-305A-A4D0B038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182" y="310097"/>
            <a:ext cx="9823635" cy="2023252"/>
          </a:xfrm>
        </p:spPr>
        <p:txBody>
          <a:bodyPr>
            <a:normAutofit/>
          </a:bodyPr>
          <a:lstStyle/>
          <a:p>
            <a:br>
              <a:rPr lang="es-MX" dirty="0"/>
            </a:br>
            <a:endParaRPr lang="es-P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9BDE1-8672-5E6E-B1F2-D867D8198ABA}"/>
              </a:ext>
            </a:extLst>
          </p:cNvPr>
          <p:cNvSpPr txBox="1"/>
          <p:nvPr/>
        </p:nvSpPr>
        <p:spPr>
          <a:xfrm>
            <a:off x="913775" y="6111089"/>
            <a:ext cx="1036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</a:rPr>
              <a:t>https://www.kaggle.com/datasets/ankushpanday2/heart-attack-prediction-in-indonesia?resource=download</a:t>
            </a:r>
          </a:p>
          <a:p>
            <a:endParaRPr lang="es-P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37B29-A9D7-84F4-4D69-AB5DD75DD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501" y="655097"/>
            <a:ext cx="6590995" cy="1333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91368B-401B-39D9-2DBA-D57939533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884" y="2411281"/>
            <a:ext cx="4593391" cy="34694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70C137-8186-857F-6D99-594132A54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326" y="2409549"/>
            <a:ext cx="35623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0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14928-5A5A-AC1A-AE37-17391D1D7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7C82-CDAA-A98A-4507-05E2B880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182" y="310097"/>
            <a:ext cx="9823635" cy="2023252"/>
          </a:xfrm>
        </p:spPr>
        <p:txBody>
          <a:bodyPr>
            <a:normAutofit/>
          </a:bodyPr>
          <a:lstStyle/>
          <a:p>
            <a:br>
              <a:rPr lang="es-MX" dirty="0"/>
            </a:br>
            <a:endParaRPr lang="es-P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F01FA-C573-6C15-43E4-D1DDF1B96A66}"/>
              </a:ext>
            </a:extLst>
          </p:cNvPr>
          <p:cNvSpPr txBox="1"/>
          <p:nvPr/>
        </p:nvSpPr>
        <p:spPr>
          <a:xfrm>
            <a:off x="913775" y="6111089"/>
            <a:ext cx="1036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>
                <a:solidFill>
                  <a:schemeClr val="bg1"/>
                </a:solidFill>
              </a:rPr>
              <a:t>https://www.kaggle.com/datasets/ankushpanday2/heart-attack-prediction-in-indonesia?resource=download</a:t>
            </a:r>
          </a:p>
          <a:p>
            <a:endParaRPr lang="es-P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A19B9-04F1-2C90-9C97-3B3423AC8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501" y="655097"/>
            <a:ext cx="6590995" cy="1333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199F32-E12D-E244-0107-E4EE7398D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48" y="2763614"/>
            <a:ext cx="5505450" cy="2752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753B3A-3021-E10E-E56B-4E560090C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675" y="2668364"/>
            <a:ext cx="29146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6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608052-FBE7-E695-B9CD-7A30C025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506"/>
            <a:ext cx="12192000" cy="39109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DEC81C-A791-A80A-C99D-21DA4BC4C67B}"/>
              </a:ext>
            </a:extLst>
          </p:cNvPr>
          <p:cNvSpPr txBox="1"/>
          <p:nvPr/>
        </p:nvSpPr>
        <p:spPr>
          <a:xfrm>
            <a:off x="4209142" y="348343"/>
            <a:ext cx="4426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Filas: 158355</a:t>
            </a:r>
          </a:p>
          <a:p>
            <a:r>
              <a:rPr lang="es-MX" dirty="0"/>
              <a:t>Columnas: 28</a:t>
            </a:r>
          </a:p>
          <a:p>
            <a:r>
              <a:rPr lang="es-MX" dirty="0"/>
              <a:t>Tipo de Columna: Texto 10 &amp; Numérica 14</a:t>
            </a:r>
          </a:p>
        </p:txBody>
      </p:sp>
    </p:spTree>
    <p:extLst>
      <p:ext uri="{BB962C8B-B14F-4D97-AF65-F5344CB8AC3E}">
        <p14:creationId xmlns:p14="http://schemas.microsoft.com/office/powerpoint/2010/main" val="390124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1930-5104-51CE-DCD1-6BCABE97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Preparación de Datos</a:t>
            </a:r>
            <a:endParaRPr lang="es-P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95C78-B256-FE15-5F6D-A128591CE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3. Exploración preliminar del DataSet (Glimpse &amp; skim)</a:t>
            </a:r>
          </a:p>
          <a:p>
            <a:r>
              <a:rPr lang="es-MX" dirty="0"/>
              <a:t>4. Identificar Valores Faltantes por columna</a:t>
            </a:r>
          </a:p>
          <a:p>
            <a:r>
              <a:rPr lang="es-MX" dirty="0"/>
              <a:t>5. Convertir variables de tipo cadena a factor</a:t>
            </a:r>
          </a:p>
          <a:p>
            <a:r>
              <a:rPr lang="es-MX" dirty="0"/>
              <a:t>6. Convertir variables de tipo numérico con pocos niveles a factor.</a:t>
            </a:r>
          </a:p>
          <a:p>
            <a:r>
              <a:rPr lang="es-MX" dirty="0"/>
              <a:t>7. Convertir variable Objetivo “Heart_Attack” en factor.</a:t>
            </a:r>
          </a:p>
          <a:p>
            <a:r>
              <a:rPr lang="es-MX" dirty="0"/>
              <a:t> 8. Verificación de tipos de Variables</a:t>
            </a:r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00531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5F57-46F6-F1FB-79E5-EAF7D0A3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Exploratorio de Datos (EDA)</a:t>
            </a:r>
            <a:endParaRPr lang="es-P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E520-F6A7-864E-CD5D-045E70B8B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1. Histograma de variables Numéricas:</a:t>
            </a:r>
            <a:endParaRPr lang="es-P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D8E69B-B938-16D9-74B9-786FED452D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r="864"/>
          <a:stretch/>
        </p:blipFill>
        <p:spPr>
          <a:xfrm>
            <a:off x="2859315" y="2447562"/>
            <a:ext cx="6821714" cy="409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9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BA142-9672-D4E6-089C-006BBC846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82A3-D958-5407-A399-72FF7E3A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Exploratorio de Datos (EDA)</a:t>
            </a:r>
            <a:endParaRPr lang="es-P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9403-F0B1-CB21-DFFC-C80324A6D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2. Gráficos de Barras para variables Categóricas:</a:t>
            </a:r>
            <a:endParaRPr lang="es-P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15238C-9068-7958-64FB-F1F72D9AB3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17"/>
          <a:stretch/>
        </p:blipFill>
        <p:spPr>
          <a:xfrm>
            <a:off x="2357485" y="2310379"/>
            <a:ext cx="74770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2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92ED-6D0A-FE0F-3EE0-DFF9A959C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9CF-1C20-F142-0EB4-B53B55F6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Exploratorio de Datos (EDA)</a:t>
            </a:r>
            <a:endParaRPr lang="es-P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9CFD-D0F0-4B23-1A59-C7261FE25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3. </a:t>
            </a:r>
            <a:r>
              <a:rPr lang="es-MX" dirty="0" err="1"/>
              <a:t>Boxplots</a:t>
            </a:r>
            <a:r>
              <a:rPr lang="es-MX" dirty="0"/>
              <a:t> para detectar </a:t>
            </a:r>
            <a:r>
              <a:rPr lang="es-MX" dirty="0" err="1"/>
              <a:t>outliers</a:t>
            </a:r>
            <a:r>
              <a:rPr lang="es-MX" dirty="0"/>
              <a:t>:</a:t>
            </a:r>
            <a:endParaRPr lang="es-P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17BF2E-A0D7-DD8C-529A-CF3BD255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175" y="2274434"/>
            <a:ext cx="72890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5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2850</TotalTime>
  <Words>768</Words>
  <Application>Microsoft Office PowerPoint</Application>
  <PresentationFormat>Widescreen</PresentationFormat>
  <Paragraphs>80</Paragraphs>
  <Slides>23</Slides>
  <Notes>8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ADLaM Display</vt:lpstr>
      <vt:lpstr>Aptos</vt:lpstr>
      <vt:lpstr>Aptos Display</vt:lpstr>
      <vt:lpstr>Arial</vt:lpstr>
      <vt:lpstr>Lucida Console</vt:lpstr>
      <vt:lpstr>Office Theme</vt:lpstr>
      <vt:lpstr>Predicción de Infartos en Indonesia: Un Enfoque Estadístico y Preventivo</vt:lpstr>
      <vt:lpstr>Motivación Personal</vt:lpstr>
      <vt:lpstr> </vt:lpstr>
      <vt:lpstr> </vt:lpstr>
      <vt:lpstr>PowerPoint Presentation</vt:lpstr>
      <vt:lpstr>Preparación de Datos</vt:lpstr>
      <vt:lpstr>Análisis Exploratorio de Datos (EDA)</vt:lpstr>
      <vt:lpstr>Análisis Exploratorio de Datos (EDA)</vt:lpstr>
      <vt:lpstr>Análisis Exploratorio de Datos (EDA)</vt:lpstr>
      <vt:lpstr>PowerPoint Presentation</vt:lpstr>
      <vt:lpstr>Preparación Análisis Predictivo</vt:lpstr>
      <vt:lpstr>Modelo Predictivo – Random Forest</vt:lpstr>
      <vt:lpstr>Modelo Predictivo – Random Forest</vt:lpstr>
      <vt:lpstr>PowerPoint Presentation</vt:lpstr>
      <vt:lpstr>Modelo Predictivo – XGBOOST</vt:lpstr>
      <vt:lpstr>PowerPoint Presentation</vt:lpstr>
      <vt:lpstr>PowerPoint Presentation</vt:lpstr>
      <vt:lpstr>Modelo Predictivo – XGBOOST</vt:lpstr>
      <vt:lpstr>Modelo Predictivo – Regresión Logistica</vt:lpstr>
      <vt:lpstr>Modelo Predictivo – Regresión Logistica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BELIZ ELIZONDO</dc:creator>
  <cp:lastModifiedBy>BELIZ ELIZONDO</cp:lastModifiedBy>
  <cp:revision>7</cp:revision>
  <dcterms:created xsi:type="dcterms:W3CDTF">2025-04-08T01:57:47Z</dcterms:created>
  <dcterms:modified xsi:type="dcterms:W3CDTF">2025-04-10T01:55:44Z</dcterms:modified>
</cp:coreProperties>
</file>