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5" r:id="rId4"/>
    <p:sldId id="258" r:id="rId5"/>
    <p:sldId id="260" r:id="rId6"/>
    <p:sldId id="261" r:id="rId7"/>
    <p:sldId id="257" r:id="rId8"/>
    <p:sldId id="262" r:id="rId9"/>
    <p:sldId id="259"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4660"/>
  </p:normalViewPr>
  <p:slideViewPr>
    <p:cSldViewPr snapToGrid="0">
      <p:cViewPr varScale="1">
        <p:scale>
          <a:sx n="88" d="100"/>
          <a:sy n="88" d="100"/>
        </p:scale>
        <p:origin x="2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2FD53-3D4D-4453-8F6B-3DB367E7995F}" type="datetimeFigureOut">
              <a:rPr lang="en-GB" smtClean="0"/>
              <a:t>20/10/2016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48B70-988C-4662-BFCE-C9127BDC9103}" type="slidenum">
              <a:rPr lang="en-GB" smtClean="0"/>
              <a:t>‹#›</a:t>
            </a:fld>
            <a:endParaRPr lang="en-GB"/>
          </a:p>
        </p:txBody>
      </p:sp>
    </p:spTree>
    <p:extLst>
      <p:ext uri="{BB962C8B-B14F-4D97-AF65-F5344CB8AC3E}">
        <p14:creationId xmlns:p14="http://schemas.microsoft.com/office/powerpoint/2010/main" val="162473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D233E23-36CB-427A-BC98-6D8933524656}" type="datetime1">
              <a:rPr lang="en-GB" smtClean="0"/>
              <a:t>20/10/2016</a:t>
            </a:fld>
            <a:endParaRPr lang="en-GB"/>
          </a:p>
        </p:txBody>
      </p:sp>
      <p:sp>
        <p:nvSpPr>
          <p:cNvPr id="5" name="Footer Placeholder 4"/>
          <p:cNvSpPr>
            <a:spLocks noGrp="1"/>
          </p:cNvSpPr>
          <p:nvPr>
            <p:ph type="ftr" sz="quarter" idx="11"/>
          </p:nvPr>
        </p:nvSpPr>
        <p:spPr/>
        <p:txBody>
          <a:bodyPr/>
          <a:lstStyle/>
          <a:p>
            <a:r>
              <a:rPr lang="en-GB" smtClean="0"/>
              <a:t>https://github.com/belkassaby/nobugs_dde</a:t>
            </a:r>
            <a:endParaRPr lang="en-GB"/>
          </a:p>
        </p:txBody>
      </p:sp>
      <p:sp>
        <p:nvSpPr>
          <p:cNvPr id="6" name="Slide Number Placeholder 5"/>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110138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BB649A-9E05-4C03-9B26-88F172FD11CF}" type="datetime1">
              <a:rPr lang="en-GB" smtClean="0"/>
              <a:t>20/10/2016</a:t>
            </a:fld>
            <a:endParaRPr lang="en-GB"/>
          </a:p>
        </p:txBody>
      </p:sp>
      <p:sp>
        <p:nvSpPr>
          <p:cNvPr id="5" name="Footer Placeholder 4"/>
          <p:cNvSpPr>
            <a:spLocks noGrp="1"/>
          </p:cNvSpPr>
          <p:nvPr>
            <p:ph type="ftr" sz="quarter" idx="11"/>
          </p:nvPr>
        </p:nvSpPr>
        <p:spPr/>
        <p:txBody>
          <a:bodyPr/>
          <a:lstStyle/>
          <a:p>
            <a:r>
              <a:rPr lang="en-GB" smtClean="0"/>
              <a:t>https://github.com/belkassaby/nobugs_dde</a:t>
            </a:r>
            <a:endParaRPr lang="en-GB"/>
          </a:p>
        </p:txBody>
      </p:sp>
      <p:sp>
        <p:nvSpPr>
          <p:cNvPr id="6" name="Slide Number Placeholder 5"/>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393473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CB3DEF-4966-404E-90E2-518EAE4137A9}" type="datetime1">
              <a:rPr lang="en-GB" smtClean="0"/>
              <a:t>20/10/2016</a:t>
            </a:fld>
            <a:endParaRPr lang="en-GB"/>
          </a:p>
        </p:txBody>
      </p:sp>
      <p:sp>
        <p:nvSpPr>
          <p:cNvPr id="5" name="Footer Placeholder 4"/>
          <p:cNvSpPr>
            <a:spLocks noGrp="1"/>
          </p:cNvSpPr>
          <p:nvPr>
            <p:ph type="ftr" sz="quarter" idx="11"/>
          </p:nvPr>
        </p:nvSpPr>
        <p:spPr/>
        <p:txBody>
          <a:bodyPr/>
          <a:lstStyle/>
          <a:p>
            <a:r>
              <a:rPr lang="en-GB" smtClean="0"/>
              <a:t>https://github.com/belkassaby/nobugs_dde</a:t>
            </a:r>
            <a:endParaRPr lang="en-GB"/>
          </a:p>
        </p:txBody>
      </p:sp>
      <p:sp>
        <p:nvSpPr>
          <p:cNvPr id="6" name="Slide Number Placeholder 5"/>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40522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A458D82-88B6-49BF-ABA4-52B4E2575F50}" type="datetime1">
              <a:rPr lang="en-GB" smtClean="0"/>
              <a:t>20/10/2016</a:t>
            </a:fld>
            <a:endParaRPr lang="en-GB"/>
          </a:p>
        </p:txBody>
      </p:sp>
      <p:sp>
        <p:nvSpPr>
          <p:cNvPr id="5" name="Footer Placeholder 4"/>
          <p:cNvSpPr>
            <a:spLocks noGrp="1"/>
          </p:cNvSpPr>
          <p:nvPr>
            <p:ph type="ftr" sz="quarter" idx="11"/>
          </p:nvPr>
        </p:nvSpPr>
        <p:spPr/>
        <p:txBody>
          <a:bodyPr/>
          <a:lstStyle/>
          <a:p>
            <a:r>
              <a:rPr lang="en-GB" smtClean="0"/>
              <a:t>https://github.com/belkassaby/nobugs_dde</a:t>
            </a:r>
            <a:endParaRPr lang="en-GB"/>
          </a:p>
        </p:txBody>
      </p:sp>
      <p:sp>
        <p:nvSpPr>
          <p:cNvPr id="6" name="Slide Number Placeholder 5"/>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238314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B5A2E-1109-4FD9-8329-DF8537033F4B}" type="datetime1">
              <a:rPr lang="en-GB" smtClean="0"/>
              <a:t>20/10/2016</a:t>
            </a:fld>
            <a:endParaRPr lang="en-GB"/>
          </a:p>
        </p:txBody>
      </p:sp>
      <p:sp>
        <p:nvSpPr>
          <p:cNvPr id="5" name="Footer Placeholder 4"/>
          <p:cNvSpPr>
            <a:spLocks noGrp="1"/>
          </p:cNvSpPr>
          <p:nvPr>
            <p:ph type="ftr" sz="quarter" idx="11"/>
          </p:nvPr>
        </p:nvSpPr>
        <p:spPr/>
        <p:txBody>
          <a:bodyPr/>
          <a:lstStyle/>
          <a:p>
            <a:r>
              <a:rPr lang="en-GB" smtClean="0"/>
              <a:t>https://github.com/belkassaby/nobugs_dde</a:t>
            </a:r>
            <a:endParaRPr lang="en-GB"/>
          </a:p>
        </p:txBody>
      </p:sp>
      <p:sp>
        <p:nvSpPr>
          <p:cNvPr id="6" name="Slide Number Placeholder 5"/>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203238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DA13A72-8B05-418E-96A7-5F378C25888C}" type="datetime1">
              <a:rPr lang="en-GB" smtClean="0"/>
              <a:t>20/10/2016</a:t>
            </a:fld>
            <a:endParaRPr lang="en-GB"/>
          </a:p>
        </p:txBody>
      </p:sp>
      <p:sp>
        <p:nvSpPr>
          <p:cNvPr id="6" name="Footer Placeholder 5"/>
          <p:cNvSpPr>
            <a:spLocks noGrp="1"/>
          </p:cNvSpPr>
          <p:nvPr>
            <p:ph type="ftr" sz="quarter" idx="11"/>
          </p:nvPr>
        </p:nvSpPr>
        <p:spPr/>
        <p:txBody>
          <a:bodyPr/>
          <a:lstStyle/>
          <a:p>
            <a:r>
              <a:rPr lang="en-GB" smtClean="0"/>
              <a:t>https://github.com/belkassaby/nobugs_dde</a:t>
            </a:r>
            <a:endParaRPr lang="en-GB"/>
          </a:p>
        </p:txBody>
      </p:sp>
      <p:sp>
        <p:nvSpPr>
          <p:cNvPr id="7" name="Slide Number Placeholder 6"/>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264276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7C564A-3403-4AA5-B04B-607383F72496}" type="datetime1">
              <a:rPr lang="en-GB" smtClean="0"/>
              <a:t>20/10/2016</a:t>
            </a:fld>
            <a:endParaRPr lang="en-GB"/>
          </a:p>
        </p:txBody>
      </p:sp>
      <p:sp>
        <p:nvSpPr>
          <p:cNvPr id="8" name="Footer Placeholder 7"/>
          <p:cNvSpPr>
            <a:spLocks noGrp="1"/>
          </p:cNvSpPr>
          <p:nvPr>
            <p:ph type="ftr" sz="quarter" idx="11"/>
          </p:nvPr>
        </p:nvSpPr>
        <p:spPr/>
        <p:txBody>
          <a:bodyPr/>
          <a:lstStyle/>
          <a:p>
            <a:r>
              <a:rPr lang="en-GB" smtClean="0"/>
              <a:t>https://github.com/belkassaby/nobugs_dde</a:t>
            </a:r>
            <a:endParaRPr lang="en-GB"/>
          </a:p>
        </p:txBody>
      </p:sp>
      <p:sp>
        <p:nvSpPr>
          <p:cNvPr id="9" name="Slide Number Placeholder 8"/>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39446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7ACA4D8-01A1-4FA2-B827-D45F983CC84D}" type="datetime1">
              <a:rPr lang="en-GB" smtClean="0"/>
              <a:t>20/10/2016</a:t>
            </a:fld>
            <a:endParaRPr lang="en-GB"/>
          </a:p>
        </p:txBody>
      </p:sp>
      <p:sp>
        <p:nvSpPr>
          <p:cNvPr id="4" name="Footer Placeholder 3"/>
          <p:cNvSpPr>
            <a:spLocks noGrp="1"/>
          </p:cNvSpPr>
          <p:nvPr>
            <p:ph type="ftr" sz="quarter" idx="11"/>
          </p:nvPr>
        </p:nvSpPr>
        <p:spPr/>
        <p:txBody>
          <a:bodyPr/>
          <a:lstStyle/>
          <a:p>
            <a:r>
              <a:rPr lang="en-GB" smtClean="0"/>
              <a:t>https://github.com/belkassaby/nobugs_dde</a:t>
            </a:r>
            <a:endParaRPr lang="en-GB"/>
          </a:p>
        </p:txBody>
      </p:sp>
      <p:sp>
        <p:nvSpPr>
          <p:cNvPr id="5" name="Slide Number Placeholder 4"/>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2769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77439-FD9C-4EF9-882B-7B127DBBDF11}" type="datetime1">
              <a:rPr lang="en-GB" smtClean="0"/>
              <a:t>20/10/2016</a:t>
            </a:fld>
            <a:endParaRPr lang="en-GB"/>
          </a:p>
        </p:txBody>
      </p:sp>
      <p:sp>
        <p:nvSpPr>
          <p:cNvPr id="3" name="Footer Placeholder 2"/>
          <p:cNvSpPr>
            <a:spLocks noGrp="1"/>
          </p:cNvSpPr>
          <p:nvPr>
            <p:ph type="ftr" sz="quarter" idx="11"/>
          </p:nvPr>
        </p:nvSpPr>
        <p:spPr/>
        <p:txBody>
          <a:bodyPr/>
          <a:lstStyle/>
          <a:p>
            <a:r>
              <a:rPr lang="en-GB" smtClean="0"/>
              <a:t>https://github.com/belkassaby/nobugs_dde</a:t>
            </a:r>
            <a:endParaRPr lang="en-GB"/>
          </a:p>
        </p:txBody>
      </p:sp>
      <p:sp>
        <p:nvSpPr>
          <p:cNvPr id="4" name="Slide Number Placeholder 3"/>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8236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767D2E-698F-4DC1-82B2-1DD045C683E0}" type="datetime1">
              <a:rPr lang="en-GB" smtClean="0"/>
              <a:t>20/10/2016</a:t>
            </a:fld>
            <a:endParaRPr lang="en-GB"/>
          </a:p>
        </p:txBody>
      </p:sp>
      <p:sp>
        <p:nvSpPr>
          <p:cNvPr id="6" name="Footer Placeholder 5"/>
          <p:cNvSpPr>
            <a:spLocks noGrp="1"/>
          </p:cNvSpPr>
          <p:nvPr>
            <p:ph type="ftr" sz="quarter" idx="11"/>
          </p:nvPr>
        </p:nvSpPr>
        <p:spPr/>
        <p:txBody>
          <a:bodyPr/>
          <a:lstStyle/>
          <a:p>
            <a:r>
              <a:rPr lang="en-GB" smtClean="0"/>
              <a:t>https://github.com/belkassaby/nobugs_dde</a:t>
            </a:r>
            <a:endParaRPr lang="en-GB"/>
          </a:p>
        </p:txBody>
      </p:sp>
      <p:sp>
        <p:nvSpPr>
          <p:cNvPr id="7" name="Slide Number Placeholder 6"/>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374143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B82DE0-4760-4838-9FDB-2768834C2315}" type="datetime1">
              <a:rPr lang="en-GB" smtClean="0"/>
              <a:t>20/10/2016</a:t>
            </a:fld>
            <a:endParaRPr lang="en-GB"/>
          </a:p>
        </p:txBody>
      </p:sp>
      <p:sp>
        <p:nvSpPr>
          <p:cNvPr id="6" name="Footer Placeholder 5"/>
          <p:cNvSpPr>
            <a:spLocks noGrp="1"/>
          </p:cNvSpPr>
          <p:nvPr>
            <p:ph type="ftr" sz="quarter" idx="11"/>
          </p:nvPr>
        </p:nvSpPr>
        <p:spPr/>
        <p:txBody>
          <a:bodyPr/>
          <a:lstStyle/>
          <a:p>
            <a:r>
              <a:rPr lang="en-GB" smtClean="0"/>
              <a:t>https://github.com/belkassaby/nobugs_dde</a:t>
            </a:r>
            <a:endParaRPr lang="en-GB"/>
          </a:p>
        </p:txBody>
      </p:sp>
      <p:sp>
        <p:nvSpPr>
          <p:cNvPr id="7" name="Slide Number Placeholder 6"/>
          <p:cNvSpPr>
            <a:spLocks noGrp="1"/>
          </p:cNvSpPr>
          <p:nvPr>
            <p:ph type="sldNum" sz="quarter" idx="12"/>
          </p:nvPr>
        </p:nvSpPr>
        <p:spPr/>
        <p:txBody>
          <a:bodyPr/>
          <a:lstStyle/>
          <a:p>
            <a:fld id="{1E77C2A4-B00B-4422-8F5E-C913CBC50217}" type="slidenum">
              <a:rPr lang="en-GB" smtClean="0"/>
              <a:t>‹#›</a:t>
            </a:fld>
            <a:endParaRPr lang="en-GB"/>
          </a:p>
        </p:txBody>
      </p:sp>
    </p:spTree>
    <p:extLst>
      <p:ext uri="{BB962C8B-B14F-4D97-AF65-F5344CB8AC3E}">
        <p14:creationId xmlns:p14="http://schemas.microsoft.com/office/powerpoint/2010/main" val="52235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65DA6-988E-4CCB-8953-2FB89B4E52BA}" type="datetime1">
              <a:rPr lang="en-GB" smtClean="0"/>
              <a:t>20/10/2016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https://github.com/belkassaby/nobugs_dde</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7C2A4-B00B-4422-8F5E-C913CBC50217}" type="slidenum">
              <a:rPr lang="en-GB" smtClean="0"/>
              <a:t>‹#›</a:t>
            </a:fld>
            <a:endParaRPr lang="en-GB"/>
          </a:p>
        </p:txBody>
      </p:sp>
    </p:spTree>
    <p:extLst>
      <p:ext uri="{BB962C8B-B14F-4D97-AF65-F5344CB8AC3E}">
        <p14:creationId xmlns:p14="http://schemas.microsoft.com/office/powerpoint/2010/main" val="63861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nfluence.diamond.ac.uk/pages/viewpage.action?pageId=5275678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Dawn 4 Dawn workshop</a:t>
            </a:r>
            <a:endParaRPr lang="en-GB" dirty="0"/>
          </a:p>
        </p:txBody>
      </p:sp>
      <p:sp>
        <p:nvSpPr>
          <p:cNvPr id="3" name="Subtitle 2"/>
          <p:cNvSpPr>
            <a:spLocks noGrp="1"/>
          </p:cNvSpPr>
          <p:nvPr>
            <p:ph type="subTitle" idx="1"/>
          </p:nvPr>
        </p:nvSpPr>
        <p:spPr/>
        <p:txBody>
          <a:bodyPr/>
          <a:lstStyle/>
          <a:p>
            <a:r>
              <a:rPr lang="en-GB" dirty="0" smtClean="0"/>
              <a:t>Copenhagen – 20</a:t>
            </a:r>
            <a:r>
              <a:rPr lang="en-GB" baseline="30000" dirty="0" smtClean="0"/>
              <a:t>th</a:t>
            </a:r>
            <a:r>
              <a:rPr lang="en-GB" dirty="0" smtClean="0"/>
              <a:t> October 2016</a:t>
            </a:r>
            <a:endParaRPr lang="en-GB" dirty="0"/>
          </a:p>
        </p:txBody>
      </p:sp>
      <p:sp>
        <p:nvSpPr>
          <p:cNvPr id="4" name="Footer Placeholder 3"/>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2660755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 custom derivative operation 2</a:t>
            </a:r>
            <a:endParaRPr lang="en-GB" dirty="0"/>
          </a:p>
        </p:txBody>
      </p:sp>
      <p:sp>
        <p:nvSpPr>
          <p:cNvPr id="3" name="Content Placeholder 2"/>
          <p:cNvSpPr>
            <a:spLocks noGrp="1"/>
          </p:cNvSpPr>
          <p:nvPr>
            <p:ph idx="1"/>
          </p:nvPr>
        </p:nvSpPr>
        <p:spPr>
          <a:xfrm>
            <a:off x="838200" y="1546950"/>
            <a:ext cx="10515600" cy="5115107"/>
          </a:xfrm>
        </p:spPr>
        <p:txBody>
          <a:bodyPr>
            <a:normAutofit lnSpcReduction="10000"/>
          </a:bodyPr>
          <a:lstStyle/>
          <a:p>
            <a:r>
              <a:rPr lang="en-GB" sz="2400" dirty="0" smtClean="0"/>
              <a:t>In the operation java class “process” method, </a:t>
            </a:r>
          </a:p>
          <a:p>
            <a:pPr lvl="1"/>
            <a:r>
              <a:rPr lang="en-GB" sz="2000" dirty="0" smtClean="0"/>
              <a:t>Convert </a:t>
            </a:r>
            <a:r>
              <a:rPr lang="en-GB" sz="2000" dirty="0" err="1" smtClean="0"/>
              <a:t>IDataset</a:t>
            </a:r>
            <a:r>
              <a:rPr lang="en-GB" sz="2000" dirty="0" smtClean="0"/>
              <a:t> to Dataset using </a:t>
            </a:r>
            <a:r>
              <a:rPr lang="en-GB" sz="2000" dirty="0" err="1" smtClean="0"/>
              <a:t>org.eclipse.january.DatasetUtils.convertToDataset</a:t>
            </a:r>
            <a:r>
              <a:rPr lang="en-GB" sz="2000" dirty="0" smtClean="0"/>
              <a:t>()</a:t>
            </a:r>
          </a:p>
          <a:p>
            <a:pPr lvl="1"/>
            <a:r>
              <a:rPr lang="en-GB" sz="2000" dirty="0" smtClean="0"/>
              <a:t>apply the </a:t>
            </a:r>
            <a:r>
              <a:rPr lang="en-GB" sz="2000" dirty="0" err="1" smtClean="0"/>
              <a:t>org.eclipse.january.dataset.Maths.derivative</a:t>
            </a:r>
            <a:r>
              <a:rPr lang="en-GB" sz="2000" dirty="0" smtClean="0"/>
              <a:t>() to the input </a:t>
            </a:r>
            <a:r>
              <a:rPr lang="en-GB" sz="2000" dirty="0" err="1" smtClean="0"/>
              <a:t>IDataset</a:t>
            </a:r>
            <a:endParaRPr lang="en-GB" sz="2000" dirty="0" smtClean="0"/>
          </a:p>
          <a:p>
            <a:pPr lvl="1"/>
            <a:r>
              <a:rPr lang="en-GB" sz="2000" dirty="0" smtClean="0"/>
              <a:t>Set the name of the derivative dataset</a:t>
            </a:r>
          </a:p>
          <a:p>
            <a:pPr lvl="1"/>
            <a:r>
              <a:rPr lang="en-GB" sz="2000" dirty="0" smtClean="0"/>
              <a:t>Return the new </a:t>
            </a:r>
            <a:r>
              <a:rPr lang="en-GB" sz="2000" dirty="0" err="1"/>
              <a:t>O</a:t>
            </a:r>
            <a:r>
              <a:rPr lang="en-GB" sz="2000" dirty="0" err="1" smtClean="0"/>
              <a:t>perationData</a:t>
            </a:r>
            <a:endParaRPr lang="en-GB" sz="2000" dirty="0" smtClean="0"/>
          </a:p>
          <a:p>
            <a:pPr marL="0" indent="0">
              <a:buNone/>
            </a:pPr>
            <a:r>
              <a:rPr lang="en-GB" sz="1400" dirty="0" smtClean="0">
                <a:latin typeface="Courier New" panose="02070309020205020404" pitchFamily="49" charset="0"/>
                <a:cs typeface="Courier New" panose="02070309020205020404" pitchFamily="49" charset="0"/>
              </a:rPr>
              <a:t>		Dataset converted = … ;	</a:t>
            </a:r>
          </a:p>
          <a:p>
            <a:pPr marL="0" indent="0">
              <a:buNone/>
            </a:pPr>
            <a:r>
              <a:rPr lang="en-GB" sz="1400" dirty="0" smtClean="0">
                <a:latin typeface="Courier New" panose="02070309020205020404" pitchFamily="49" charset="0"/>
                <a:cs typeface="Courier New" panose="02070309020205020404" pitchFamily="49" charset="0"/>
              </a:rPr>
              <a:t>		Dataset </a:t>
            </a:r>
            <a:r>
              <a:rPr lang="en-GB" sz="1400" dirty="0" err="1" smtClean="0">
                <a:latin typeface="Courier New" panose="02070309020205020404" pitchFamily="49" charset="0"/>
                <a:cs typeface="Courier New" panose="02070309020205020404" pitchFamily="49" charset="0"/>
              </a:rPr>
              <a:t>deriv</a:t>
            </a:r>
            <a:r>
              <a:rPr lang="en-GB" sz="1400" dirty="0" smtClean="0">
                <a:latin typeface="Courier New" panose="02070309020205020404" pitchFamily="49" charset="0"/>
                <a:cs typeface="Courier New" panose="02070309020205020404" pitchFamily="49" charset="0"/>
              </a:rPr>
              <a:t> = Maths…;</a:t>
            </a:r>
          </a:p>
          <a:p>
            <a:pPr marL="0" indent="0">
              <a:buNone/>
            </a:pPr>
            <a:r>
              <a:rPr lang="en-GB" sz="1400" dirty="0" smtClean="0">
                <a:latin typeface="Courier New" panose="02070309020205020404" pitchFamily="49" charset="0"/>
                <a:cs typeface="Courier New" panose="02070309020205020404" pitchFamily="49" charset="0"/>
              </a:rPr>
              <a:t>		// set name of </a:t>
            </a:r>
            <a:r>
              <a:rPr lang="en-GB" sz="1400" dirty="0" err="1" smtClean="0">
                <a:latin typeface="Courier New" panose="02070309020205020404" pitchFamily="49" charset="0"/>
                <a:cs typeface="Courier New" panose="02070309020205020404" pitchFamily="49" charset="0"/>
              </a:rPr>
              <a:t>deriv</a:t>
            </a:r>
            <a:endParaRPr lang="en-GB"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p>
          <a:p>
            <a:pPr marL="0" indent="0">
              <a:buNone/>
            </a:pPr>
            <a:r>
              <a:rPr lang="en-GB" sz="1400" dirty="0" smtClean="0">
                <a:latin typeface="Courier New" panose="02070309020205020404" pitchFamily="49" charset="0"/>
                <a:cs typeface="Courier New" panose="02070309020205020404" pitchFamily="49" charset="0"/>
              </a:rPr>
              <a:t>		// return derivative</a:t>
            </a:r>
          </a:p>
          <a:p>
            <a:pPr marL="0" indent="0">
              <a:buNone/>
            </a:pPr>
            <a:r>
              <a:rPr lang="en-GB" sz="1400" dirty="0" smtClean="0">
                <a:latin typeface="Courier New" panose="02070309020205020404" pitchFamily="49" charset="0"/>
                <a:cs typeface="Courier New" panose="02070309020205020404" pitchFamily="49" charset="0"/>
              </a:rPr>
              <a:t>		return new </a:t>
            </a:r>
            <a:r>
              <a:rPr lang="en-GB" sz="1400" dirty="0" err="1" smtClean="0">
                <a:latin typeface="Courier New" panose="02070309020205020404" pitchFamily="49" charset="0"/>
                <a:cs typeface="Courier New" panose="02070309020205020404" pitchFamily="49" charset="0"/>
              </a:rPr>
              <a:t>OperationData</a:t>
            </a:r>
            <a:r>
              <a:rPr lang="en-GB" sz="1400"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lvl="1"/>
            <a:r>
              <a:rPr lang="en-GB" dirty="0" smtClean="0"/>
              <a:t>As a bonus you can use the model class generated to get the spread parameter the derivative method takes; this parameter can be an input in the model </a:t>
            </a:r>
            <a:r>
              <a:rPr lang="en-GB" dirty="0" err="1" smtClean="0"/>
              <a:t>ui</a:t>
            </a:r>
            <a:r>
              <a:rPr lang="en-GB" dirty="0" smtClean="0"/>
              <a:t> : </a:t>
            </a:r>
          </a:p>
          <a:p>
            <a:pPr marL="457200" lvl="1" indent="0">
              <a:buNone/>
            </a:pPr>
            <a:r>
              <a:rPr lang="en-GB" sz="1500" dirty="0" smtClean="0">
                <a:latin typeface="Courier New" panose="02070309020205020404" pitchFamily="49" charset="0"/>
                <a:cs typeface="Courier New" panose="02070309020205020404" pitchFamily="49" charset="0"/>
              </a:rPr>
              <a:t>		@</a:t>
            </a:r>
            <a:r>
              <a:rPr lang="en-GB" sz="1500" dirty="0" err="1" smtClean="0">
                <a:latin typeface="Courier New" panose="02070309020205020404" pitchFamily="49" charset="0"/>
                <a:cs typeface="Courier New" panose="02070309020205020404" pitchFamily="49" charset="0"/>
              </a:rPr>
              <a:t>OperationModelField</a:t>
            </a:r>
            <a:r>
              <a:rPr lang="en-GB" sz="1500" dirty="0" smtClean="0">
                <a:latin typeface="Courier New" panose="02070309020205020404" pitchFamily="49" charset="0"/>
                <a:cs typeface="Courier New" panose="02070309020205020404" pitchFamily="49" charset="0"/>
              </a:rPr>
              <a:t>(hint="Enter value for spread", label = "Value")</a:t>
            </a:r>
          </a:p>
          <a:p>
            <a:pPr marL="457200" lvl="1" indent="0">
              <a:buNone/>
            </a:pPr>
            <a:r>
              <a:rPr lang="en-GB" sz="1500" dirty="0" smtClean="0">
                <a:latin typeface="Courier New" panose="02070309020205020404" pitchFamily="49" charset="0"/>
                <a:cs typeface="Courier New" panose="02070309020205020404" pitchFamily="49" charset="0"/>
              </a:rPr>
              <a:t>		private </a:t>
            </a:r>
            <a:r>
              <a:rPr lang="en-GB" sz="1500" dirty="0" err="1" smtClean="0">
                <a:latin typeface="Courier New" panose="02070309020205020404" pitchFamily="49" charset="0"/>
                <a:cs typeface="Courier New" panose="02070309020205020404" pitchFamily="49" charset="0"/>
              </a:rPr>
              <a:t>int</a:t>
            </a:r>
            <a:r>
              <a:rPr lang="en-GB" sz="1500" dirty="0" smtClean="0">
                <a:latin typeface="Courier New" panose="02070309020205020404" pitchFamily="49" charset="0"/>
                <a:cs typeface="Courier New" panose="02070309020205020404" pitchFamily="49" charset="0"/>
              </a:rPr>
              <a:t> </a:t>
            </a:r>
            <a:r>
              <a:rPr lang="en-GB" sz="1500" dirty="0" err="1" smtClean="0">
                <a:latin typeface="Courier New" panose="02070309020205020404" pitchFamily="49" charset="0"/>
                <a:cs typeface="Courier New" panose="02070309020205020404" pitchFamily="49" charset="0"/>
              </a:rPr>
              <a:t>derivSpread</a:t>
            </a:r>
            <a:r>
              <a:rPr lang="en-GB" sz="1500" dirty="0" smtClean="0">
                <a:latin typeface="Courier New" panose="02070309020205020404" pitchFamily="49" charset="0"/>
                <a:cs typeface="Courier New" panose="02070309020205020404" pitchFamily="49" charset="0"/>
              </a:rPr>
              <a:t> = 1;</a:t>
            </a:r>
            <a:endParaRPr lang="en-GB" sz="1500" dirty="0">
              <a:latin typeface="Courier New" panose="02070309020205020404" pitchFamily="49" charset="0"/>
              <a:cs typeface="Courier New" panose="02070309020205020404" pitchFamily="49" charset="0"/>
            </a:endParaRPr>
          </a:p>
          <a:p>
            <a:endParaRPr lang="en-GB" dirty="0"/>
          </a:p>
        </p:txBody>
      </p:sp>
      <p:sp>
        <p:nvSpPr>
          <p:cNvPr id="4" name="Footer Placeholder 3"/>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1896764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a:xfrm>
            <a:off x="838200" y="1390195"/>
            <a:ext cx="10515600" cy="5385073"/>
          </a:xfrm>
        </p:spPr>
        <p:txBody>
          <a:bodyPr>
            <a:normAutofit fontScale="85000" lnSpcReduction="20000"/>
          </a:bodyPr>
          <a:lstStyle/>
          <a:p>
            <a:pPr marL="0" indent="0">
              <a:buNone/>
            </a:pPr>
            <a:r>
              <a:rPr lang="en-GB" sz="1200" dirty="0" smtClean="0">
                <a:solidFill>
                  <a:srgbClr val="92D050"/>
                </a:solidFill>
                <a:latin typeface="Courier New" panose="02070309020205020404" pitchFamily="49" charset="0"/>
                <a:cs typeface="Courier New" panose="02070309020205020404" pitchFamily="49" charset="0"/>
              </a:rPr>
              <a:t>//In the Operation class:</a:t>
            </a:r>
          </a:p>
          <a:p>
            <a:pPr marL="0" indent="0">
              <a:buNone/>
            </a:pPr>
            <a:r>
              <a:rPr lang="en-GB" sz="1050" dirty="0" smtClean="0">
                <a:latin typeface="Courier New" panose="02070309020205020404" pitchFamily="49" charset="0"/>
                <a:cs typeface="Courier New" panose="02070309020205020404" pitchFamily="49" charset="0"/>
              </a:rPr>
              <a:t>@Override</a:t>
            </a:r>
          </a:p>
          <a:p>
            <a:pPr marL="0" indent="0">
              <a:buNone/>
            </a:pPr>
            <a:r>
              <a:rPr lang="en-GB" sz="1050" dirty="0" smtClean="0">
                <a:latin typeface="Courier New" panose="02070309020205020404" pitchFamily="49" charset="0"/>
                <a:cs typeface="Courier New" panose="02070309020205020404" pitchFamily="49" charset="0"/>
              </a:rPr>
              <a:t>protected </a:t>
            </a:r>
            <a:r>
              <a:rPr lang="en-GB" sz="1050" dirty="0" err="1" smtClean="0">
                <a:latin typeface="Courier New" panose="02070309020205020404" pitchFamily="49" charset="0"/>
                <a:cs typeface="Courier New" panose="02070309020205020404" pitchFamily="49" charset="0"/>
              </a:rPr>
              <a:t>OperationData</a:t>
            </a:r>
            <a:r>
              <a:rPr lang="en-GB" sz="1050" dirty="0" smtClean="0">
                <a:latin typeface="Courier New" panose="02070309020205020404" pitchFamily="49" charset="0"/>
                <a:cs typeface="Courier New" panose="02070309020205020404" pitchFamily="49" charset="0"/>
              </a:rPr>
              <a:t> process(</a:t>
            </a:r>
            <a:r>
              <a:rPr lang="en-GB" sz="1050" dirty="0" err="1" smtClean="0">
                <a:latin typeface="Courier New" panose="02070309020205020404" pitchFamily="49" charset="0"/>
                <a:cs typeface="Courier New" panose="02070309020205020404" pitchFamily="49" charset="0"/>
              </a:rPr>
              <a:t>IDataset</a:t>
            </a:r>
            <a:r>
              <a:rPr lang="en-GB" sz="1050" dirty="0" smtClean="0">
                <a:latin typeface="Courier New" panose="02070309020205020404" pitchFamily="49" charset="0"/>
                <a:cs typeface="Courier New" panose="02070309020205020404" pitchFamily="49" charset="0"/>
              </a:rPr>
              <a:t> input, </a:t>
            </a:r>
            <a:r>
              <a:rPr lang="en-GB" sz="1050" dirty="0" err="1" smtClean="0">
                <a:latin typeface="Courier New" panose="02070309020205020404" pitchFamily="49" charset="0"/>
                <a:cs typeface="Courier New" panose="02070309020205020404" pitchFamily="49" charset="0"/>
              </a:rPr>
              <a:t>IMonitor</a:t>
            </a:r>
            <a:r>
              <a:rPr lang="en-GB" sz="1050" dirty="0" smtClean="0">
                <a:latin typeface="Courier New" panose="02070309020205020404" pitchFamily="49" charset="0"/>
                <a:cs typeface="Courier New" panose="02070309020205020404" pitchFamily="49" charset="0"/>
              </a:rPr>
              <a:t> monitor) throws </a:t>
            </a:r>
            <a:r>
              <a:rPr lang="en-GB" sz="1050" dirty="0" err="1" smtClean="0">
                <a:latin typeface="Courier New" panose="02070309020205020404" pitchFamily="49" charset="0"/>
                <a:cs typeface="Courier New" panose="02070309020205020404" pitchFamily="49" charset="0"/>
              </a:rPr>
              <a:t>OperationException</a:t>
            </a:r>
            <a:r>
              <a:rPr lang="en-GB" sz="1050" dirty="0" smtClean="0">
                <a:latin typeface="Courier New" panose="02070309020205020404" pitchFamily="49" charset="0"/>
                <a:cs typeface="Courier New" panose="02070309020205020404" pitchFamily="49" charset="0"/>
              </a:rPr>
              <a:t> {</a:t>
            </a:r>
          </a:p>
          <a:p>
            <a:pPr marL="0" indent="0">
              <a:buNone/>
            </a:pPr>
            <a:r>
              <a:rPr lang="en-GB" sz="1050" dirty="0" smtClean="0">
                <a:latin typeface="Courier New" panose="02070309020205020404" pitchFamily="49" charset="0"/>
                <a:cs typeface="Courier New" panose="02070309020205020404" pitchFamily="49" charset="0"/>
              </a:rPr>
              <a:t>	Dataset data = </a:t>
            </a:r>
            <a:r>
              <a:rPr lang="en-GB" sz="1050" dirty="0" err="1" smtClean="0">
                <a:latin typeface="Courier New" panose="02070309020205020404" pitchFamily="49" charset="0"/>
                <a:cs typeface="Courier New" panose="02070309020205020404" pitchFamily="49" charset="0"/>
              </a:rPr>
              <a:t>DatasetUtils.convertToDataset</a:t>
            </a:r>
            <a:r>
              <a:rPr lang="en-GB" sz="1050" dirty="0" smtClean="0">
                <a:latin typeface="Courier New" panose="02070309020205020404" pitchFamily="49" charset="0"/>
                <a:cs typeface="Courier New" panose="02070309020205020404" pitchFamily="49" charset="0"/>
              </a:rPr>
              <a:t>(input);</a:t>
            </a:r>
          </a:p>
          <a:p>
            <a:pPr marL="0" indent="0">
              <a:buNone/>
            </a:pPr>
            <a:r>
              <a:rPr lang="en-GB" sz="1050" dirty="0" smtClean="0">
                <a:solidFill>
                  <a:srgbClr val="92D050"/>
                </a:solidFill>
                <a:latin typeface="Courier New" panose="02070309020205020404" pitchFamily="49" charset="0"/>
                <a:cs typeface="Courier New" panose="02070309020205020404" pitchFamily="49" charset="0"/>
              </a:rPr>
              <a:t>	// retrieve the </a:t>
            </a:r>
            <a:r>
              <a:rPr lang="en-GB" sz="1050" dirty="0" err="1" smtClean="0">
                <a:solidFill>
                  <a:srgbClr val="92D050"/>
                </a:solidFill>
                <a:latin typeface="Courier New" panose="02070309020205020404" pitchFamily="49" charset="0"/>
                <a:cs typeface="Courier New" panose="02070309020205020404" pitchFamily="49" charset="0"/>
              </a:rPr>
              <a:t>ui</a:t>
            </a:r>
            <a:r>
              <a:rPr lang="en-GB" sz="1050" dirty="0" smtClean="0">
                <a:solidFill>
                  <a:srgbClr val="92D050"/>
                </a:solidFill>
                <a:latin typeface="Courier New" panose="02070309020205020404" pitchFamily="49" charset="0"/>
                <a:cs typeface="Courier New" panose="02070309020205020404" pitchFamily="49" charset="0"/>
              </a:rPr>
              <a:t> input from the model for the derivative spread parameter</a:t>
            </a:r>
          </a:p>
          <a:p>
            <a:pPr marL="0" indent="0">
              <a:buNone/>
            </a:pPr>
            <a:r>
              <a:rPr lang="en-GB" sz="1050" dirty="0" smtClean="0">
                <a:latin typeface="Courier New" panose="02070309020205020404" pitchFamily="49" charset="0"/>
                <a:cs typeface="Courier New" panose="02070309020205020404" pitchFamily="49" charset="0"/>
              </a:rPr>
              <a:t>	</a:t>
            </a:r>
            <a:r>
              <a:rPr lang="en-GB" sz="1050" dirty="0" err="1" smtClean="0">
                <a:latin typeface="Courier New" panose="02070309020205020404" pitchFamily="49" charset="0"/>
                <a:cs typeface="Courier New" panose="02070309020205020404" pitchFamily="49" charset="0"/>
              </a:rPr>
              <a:t>int</a:t>
            </a:r>
            <a:r>
              <a:rPr lang="en-GB" sz="1050" dirty="0" smtClean="0">
                <a:latin typeface="Courier New" panose="02070309020205020404" pitchFamily="49" charset="0"/>
                <a:cs typeface="Courier New" panose="02070309020205020404" pitchFamily="49" charset="0"/>
              </a:rPr>
              <a:t> spread = </a:t>
            </a:r>
            <a:r>
              <a:rPr lang="en-GB" sz="1050" dirty="0" err="1" smtClean="0">
                <a:latin typeface="Courier New" panose="02070309020205020404" pitchFamily="49" charset="0"/>
                <a:cs typeface="Courier New" panose="02070309020205020404" pitchFamily="49" charset="0"/>
              </a:rPr>
              <a:t>model.getDerivSpread</a:t>
            </a:r>
            <a:r>
              <a:rPr lang="en-GB" sz="1050" dirty="0" smtClean="0">
                <a:latin typeface="Courier New" panose="02070309020205020404" pitchFamily="49" charset="0"/>
                <a:cs typeface="Courier New" panose="02070309020205020404" pitchFamily="49" charset="0"/>
              </a:rPr>
              <a:t>();</a:t>
            </a:r>
          </a:p>
          <a:p>
            <a:pPr marL="0" indent="0">
              <a:buNone/>
            </a:pPr>
            <a:r>
              <a:rPr lang="en-GB" sz="1050" dirty="0" smtClean="0">
                <a:solidFill>
                  <a:srgbClr val="92D050"/>
                </a:solidFill>
                <a:latin typeface="Courier New" panose="02070309020205020404" pitchFamily="49" charset="0"/>
                <a:cs typeface="Courier New" panose="02070309020205020404" pitchFamily="49" charset="0"/>
              </a:rPr>
              <a:t>	// apply derivative using Maths class in Eclipse January</a:t>
            </a:r>
          </a:p>
          <a:p>
            <a:pPr marL="0" indent="0">
              <a:buNone/>
            </a:pPr>
            <a:r>
              <a:rPr lang="en-GB" sz="1050" dirty="0" smtClean="0">
                <a:solidFill>
                  <a:srgbClr val="92D050"/>
                </a:solidFill>
                <a:latin typeface="Courier New" panose="02070309020205020404" pitchFamily="49" charset="0"/>
                <a:cs typeface="Courier New" panose="02070309020205020404" pitchFamily="49" charset="0"/>
              </a:rPr>
              <a:t>	</a:t>
            </a:r>
            <a:r>
              <a:rPr lang="en-GB" sz="1050" dirty="0" smtClean="0">
                <a:latin typeface="Courier New" panose="02070309020205020404" pitchFamily="49" charset="0"/>
                <a:cs typeface="Courier New" panose="02070309020205020404" pitchFamily="49" charset="0"/>
              </a:rPr>
              <a:t>Dataset indices = </a:t>
            </a:r>
            <a:r>
              <a:rPr lang="en-GB" sz="1050" dirty="0" err="1" smtClean="0">
                <a:latin typeface="Courier New" panose="02070309020205020404" pitchFamily="49" charset="0"/>
                <a:cs typeface="Courier New" panose="02070309020205020404" pitchFamily="49" charset="0"/>
              </a:rPr>
              <a:t>data.getIndices</a:t>
            </a:r>
            <a:r>
              <a:rPr lang="en-GB" sz="1050" dirty="0" smtClean="0">
                <a:latin typeface="Courier New" panose="02070309020205020404" pitchFamily="49" charset="0"/>
                <a:cs typeface="Courier New" panose="02070309020205020404" pitchFamily="49" charset="0"/>
              </a:rPr>
              <a:t>().squeeze();</a:t>
            </a:r>
          </a:p>
          <a:p>
            <a:pPr marL="0" indent="0">
              <a:buNone/>
            </a:pPr>
            <a:r>
              <a:rPr lang="en-GB" sz="1050" dirty="0" smtClean="0">
                <a:latin typeface="Courier New" panose="02070309020205020404" pitchFamily="49" charset="0"/>
                <a:cs typeface="Courier New" panose="02070309020205020404" pitchFamily="49" charset="0"/>
              </a:rPr>
              <a:t>	Dataset </a:t>
            </a:r>
            <a:r>
              <a:rPr lang="en-GB" sz="1050" dirty="0" err="1" smtClean="0">
                <a:latin typeface="Courier New" panose="02070309020205020404" pitchFamily="49" charset="0"/>
                <a:cs typeface="Courier New" panose="02070309020205020404" pitchFamily="49" charset="0"/>
              </a:rPr>
              <a:t>deriv</a:t>
            </a:r>
            <a:r>
              <a:rPr lang="en-GB" sz="1050" dirty="0" smtClean="0">
                <a:latin typeface="Courier New" panose="02070309020205020404" pitchFamily="49" charset="0"/>
                <a:cs typeface="Courier New" panose="02070309020205020404" pitchFamily="49" charset="0"/>
              </a:rPr>
              <a:t> = </a:t>
            </a:r>
            <a:r>
              <a:rPr lang="en-GB" sz="1050" dirty="0" err="1" smtClean="0">
                <a:latin typeface="Courier New" panose="02070309020205020404" pitchFamily="49" charset="0"/>
                <a:cs typeface="Courier New" panose="02070309020205020404" pitchFamily="49" charset="0"/>
              </a:rPr>
              <a:t>Maths.derivative</a:t>
            </a:r>
            <a:r>
              <a:rPr lang="en-GB" sz="1050" dirty="0" smtClean="0">
                <a:latin typeface="Courier New" panose="02070309020205020404" pitchFamily="49" charset="0"/>
                <a:cs typeface="Courier New" panose="02070309020205020404" pitchFamily="49" charset="0"/>
              </a:rPr>
              <a:t>(indices, data, spread);</a:t>
            </a:r>
          </a:p>
          <a:p>
            <a:pPr marL="0" indent="0">
              <a:buNone/>
            </a:pPr>
            <a:r>
              <a:rPr lang="en-GB" sz="1050" dirty="0" smtClean="0">
                <a:latin typeface="Courier New" panose="02070309020205020404" pitchFamily="49" charset="0"/>
                <a:cs typeface="Courier New" panose="02070309020205020404" pitchFamily="49" charset="0"/>
              </a:rPr>
              <a:t>	</a:t>
            </a:r>
            <a:r>
              <a:rPr lang="en-GB" sz="1050" dirty="0" err="1" smtClean="0">
                <a:latin typeface="Courier New" panose="02070309020205020404" pitchFamily="49" charset="0"/>
                <a:cs typeface="Courier New" panose="02070309020205020404" pitchFamily="49" charset="0"/>
              </a:rPr>
              <a:t>deriv.setName</a:t>
            </a:r>
            <a:r>
              <a:rPr lang="en-GB" sz="1050" dirty="0" smtClean="0">
                <a:latin typeface="Courier New" panose="02070309020205020404" pitchFamily="49" charset="0"/>
                <a:cs typeface="Courier New" panose="02070309020205020404" pitchFamily="49" charset="0"/>
              </a:rPr>
              <a:t>("Derivative Data");</a:t>
            </a:r>
          </a:p>
          <a:p>
            <a:pPr marL="0" indent="0">
              <a:buNone/>
            </a:pPr>
            <a:r>
              <a:rPr lang="en-GB" sz="1050" dirty="0" smtClean="0">
                <a:latin typeface="Courier New" panose="02070309020205020404" pitchFamily="49" charset="0"/>
                <a:cs typeface="Courier New" panose="02070309020205020404" pitchFamily="49" charset="0"/>
              </a:rPr>
              <a:t>	</a:t>
            </a:r>
            <a:r>
              <a:rPr lang="en-GB" sz="1050" dirty="0" err="1" smtClean="0">
                <a:latin typeface="Courier New" panose="02070309020205020404" pitchFamily="49" charset="0"/>
                <a:cs typeface="Courier New" panose="02070309020205020404" pitchFamily="49" charset="0"/>
              </a:rPr>
              <a:t>copyMetadata</a:t>
            </a:r>
            <a:r>
              <a:rPr lang="en-GB" sz="1050" dirty="0" smtClean="0">
                <a:latin typeface="Courier New" panose="02070309020205020404" pitchFamily="49" charset="0"/>
                <a:cs typeface="Courier New" panose="02070309020205020404" pitchFamily="49" charset="0"/>
              </a:rPr>
              <a:t>(input, </a:t>
            </a:r>
            <a:r>
              <a:rPr lang="en-GB" sz="1050" dirty="0" err="1" smtClean="0">
                <a:latin typeface="Courier New" panose="02070309020205020404" pitchFamily="49" charset="0"/>
                <a:cs typeface="Courier New" panose="02070309020205020404" pitchFamily="49" charset="0"/>
              </a:rPr>
              <a:t>deriv</a:t>
            </a:r>
            <a:r>
              <a:rPr lang="en-GB" sz="1050" dirty="0" smtClean="0">
                <a:latin typeface="Courier New" panose="02070309020205020404" pitchFamily="49" charset="0"/>
                <a:cs typeface="Courier New" panose="02070309020205020404" pitchFamily="49" charset="0"/>
              </a:rPr>
              <a:t>);</a:t>
            </a:r>
          </a:p>
          <a:p>
            <a:pPr marL="0" indent="0">
              <a:buNone/>
            </a:pPr>
            <a:r>
              <a:rPr lang="en-GB" sz="1050" dirty="0" smtClean="0">
                <a:solidFill>
                  <a:srgbClr val="92D050"/>
                </a:solidFill>
                <a:latin typeface="Courier New" panose="02070309020205020404" pitchFamily="49" charset="0"/>
                <a:cs typeface="Courier New" panose="02070309020205020404" pitchFamily="49" charset="0"/>
              </a:rPr>
              <a:t>	// return derivative</a:t>
            </a:r>
          </a:p>
          <a:p>
            <a:pPr marL="0" indent="0">
              <a:buNone/>
            </a:pPr>
            <a:r>
              <a:rPr lang="en-GB" sz="1050" dirty="0" smtClean="0">
                <a:latin typeface="Courier New" panose="02070309020205020404" pitchFamily="49" charset="0"/>
                <a:cs typeface="Courier New" panose="02070309020205020404" pitchFamily="49" charset="0"/>
              </a:rPr>
              <a:t>	return new </a:t>
            </a:r>
            <a:r>
              <a:rPr lang="en-GB" sz="1050" dirty="0" err="1" smtClean="0">
                <a:latin typeface="Courier New" panose="02070309020205020404" pitchFamily="49" charset="0"/>
                <a:cs typeface="Courier New" panose="02070309020205020404" pitchFamily="49" charset="0"/>
              </a:rPr>
              <a:t>OperationData</a:t>
            </a:r>
            <a:r>
              <a:rPr lang="en-GB" sz="1050" dirty="0" smtClean="0">
                <a:latin typeface="Courier New" panose="02070309020205020404" pitchFamily="49" charset="0"/>
                <a:cs typeface="Courier New" panose="02070309020205020404" pitchFamily="49" charset="0"/>
              </a:rPr>
              <a:t>(</a:t>
            </a:r>
            <a:r>
              <a:rPr lang="en-GB" sz="1050" dirty="0" err="1" smtClean="0">
                <a:latin typeface="Courier New" panose="02070309020205020404" pitchFamily="49" charset="0"/>
                <a:cs typeface="Courier New" panose="02070309020205020404" pitchFamily="49" charset="0"/>
              </a:rPr>
              <a:t>deriv</a:t>
            </a:r>
            <a:r>
              <a:rPr lang="en-GB" sz="1050" dirty="0" smtClean="0">
                <a:latin typeface="Courier New" panose="02070309020205020404" pitchFamily="49" charset="0"/>
                <a:cs typeface="Courier New" panose="02070309020205020404" pitchFamily="49" charset="0"/>
              </a:rPr>
              <a:t>);</a:t>
            </a:r>
          </a:p>
          <a:p>
            <a:pPr marL="0" indent="0">
              <a:buNone/>
            </a:pPr>
            <a:r>
              <a:rPr lang="en-GB" sz="1050" dirty="0" smtClean="0">
                <a:latin typeface="Courier New" panose="02070309020205020404" pitchFamily="49" charset="0"/>
                <a:cs typeface="Courier New" panose="02070309020205020404" pitchFamily="49" charset="0"/>
              </a:rPr>
              <a:t>}</a:t>
            </a:r>
          </a:p>
          <a:p>
            <a:pPr marL="0" indent="0">
              <a:buNone/>
            </a:pPr>
            <a:r>
              <a:rPr lang="en-GB" sz="1200" dirty="0" smtClean="0">
                <a:solidFill>
                  <a:srgbClr val="92D050"/>
                </a:solidFill>
                <a:latin typeface="Courier New" panose="02070309020205020404" pitchFamily="49" charset="0"/>
                <a:cs typeface="Courier New" panose="02070309020205020404" pitchFamily="49" charset="0"/>
              </a:rPr>
              <a:t>//In the Model class:</a:t>
            </a:r>
          </a:p>
          <a:p>
            <a:pPr marL="0" indent="0">
              <a:buNone/>
            </a:pPr>
            <a:r>
              <a:rPr lang="en-GB" sz="1200" dirty="0" smtClean="0">
                <a:latin typeface="Courier New" panose="02070309020205020404" pitchFamily="49" charset="0"/>
                <a:cs typeface="Courier New" panose="02070309020205020404" pitchFamily="49" charset="0"/>
              </a:rPr>
              <a:t>@</a:t>
            </a:r>
            <a:r>
              <a:rPr lang="en-GB" sz="1200" dirty="0" err="1" smtClean="0">
                <a:latin typeface="Courier New" panose="02070309020205020404" pitchFamily="49" charset="0"/>
                <a:cs typeface="Courier New" panose="02070309020205020404" pitchFamily="49" charset="0"/>
              </a:rPr>
              <a:t>OperationModelField</a:t>
            </a:r>
            <a:r>
              <a:rPr lang="en-GB" sz="1200" dirty="0" smtClean="0">
                <a:latin typeface="Courier New" panose="02070309020205020404" pitchFamily="49" charset="0"/>
                <a:cs typeface="Courier New" panose="02070309020205020404" pitchFamily="49" charset="0"/>
              </a:rPr>
              <a:t>(hint="Enter value for operation", label = "Value")</a:t>
            </a:r>
          </a:p>
          <a:p>
            <a:pPr marL="0" indent="0">
              <a:buNone/>
            </a:pPr>
            <a:r>
              <a:rPr lang="en-GB" sz="1200" dirty="0" smtClean="0">
                <a:latin typeface="Courier New" panose="02070309020205020404" pitchFamily="49" charset="0"/>
                <a:cs typeface="Courier New" panose="02070309020205020404" pitchFamily="49" charset="0"/>
              </a:rPr>
              <a:t>private </a:t>
            </a:r>
            <a:r>
              <a:rPr lang="en-GB" sz="1200" dirty="0" err="1" smtClean="0">
                <a:latin typeface="Courier New" panose="02070309020205020404" pitchFamily="49" charset="0"/>
                <a:cs typeface="Courier New" panose="02070309020205020404" pitchFamily="49" charset="0"/>
              </a:rPr>
              <a:t>int</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derivSpread</a:t>
            </a:r>
            <a:r>
              <a:rPr lang="en-GB" sz="1200" dirty="0" smtClean="0">
                <a:latin typeface="Courier New" panose="02070309020205020404" pitchFamily="49" charset="0"/>
                <a:cs typeface="Courier New" panose="02070309020205020404" pitchFamily="49" charset="0"/>
              </a:rPr>
              <a:t> = 1;</a:t>
            </a:r>
          </a:p>
          <a:p>
            <a:pPr marL="0" indent="0">
              <a:buNone/>
            </a:pPr>
            <a:r>
              <a:rPr lang="en-GB" sz="1200" dirty="0" smtClean="0">
                <a:latin typeface="Courier New" panose="02070309020205020404" pitchFamily="49" charset="0"/>
                <a:cs typeface="Courier New" panose="02070309020205020404" pitchFamily="49" charset="0"/>
              </a:rPr>
              <a:t>public </a:t>
            </a:r>
            <a:r>
              <a:rPr lang="en-GB" sz="1200" dirty="0" err="1" smtClean="0">
                <a:latin typeface="Courier New" panose="02070309020205020404" pitchFamily="49" charset="0"/>
                <a:cs typeface="Courier New" panose="02070309020205020404" pitchFamily="49" charset="0"/>
              </a:rPr>
              <a:t>int</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getDerivSpread</a:t>
            </a:r>
            <a:r>
              <a:rPr lang="en-GB" sz="1200" dirty="0" smtClean="0">
                <a:latin typeface="Courier New" panose="02070309020205020404" pitchFamily="49" charset="0"/>
                <a:cs typeface="Courier New" panose="02070309020205020404" pitchFamily="49" charset="0"/>
              </a:rPr>
              <a:t>() {</a:t>
            </a:r>
          </a:p>
          <a:p>
            <a:pPr marL="0" indent="0">
              <a:buNone/>
            </a:pPr>
            <a:r>
              <a:rPr lang="en-GB" sz="1200" dirty="0" smtClean="0">
                <a:latin typeface="Courier New" panose="02070309020205020404" pitchFamily="49" charset="0"/>
                <a:cs typeface="Courier New" panose="02070309020205020404" pitchFamily="49" charset="0"/>
              </a:rPr>
              <a:t>	return </a:t>
            </a:r>
            <a:r>
              <a:rPr lang="en-GB" sz="1200" dirty="0" err="1" smtClean="0">
                <a:latin typeface="Courier New" panose="02070309020205020404" pitchFamily="49" charset="0"/>
                <a:cs typeface="Courier New" panose="02070309020205020404" pitchFamily="49" charset="0"/>
              </a:rPr>
              <a:t>derivSpread</a:t>
            </a:r>
            <a:r>
              <a:rPr lang="en-GB" sz="1200" dirty="0" smtClean="0">
                <a:latin typeface="Courier New" panose="02070309020205020404" pitchFamily="49" charset="0"/>
                <a:cs typeface="Courier New" panose="02070309020205020404" pitchFamily="49" charset="0"/>
              </a:rPr>
              <a:t>;</a:t>
            </a:r>
          </a:p>
          <a:p>
            <a:pPr marL="0" indent="0">
              <a:buNone/>
            </a:pPr>
            <a:r>
              <a:rPr lang="en-GB" sz="1200" dirty="0" smtClean="0">
                <a:latin typeface="Courier New" panose="02070309020205020404" pitchFamily="49" charset="0"/>
                <a:cs typeface="Courier New" panose="02070309020205020404" pitchFamily="49" charset="0"/>
              </a:rPr>
              <a:t>}</a:t>
            </a:r>
          </a:p>
          <a:p>
            <a:pPr marL="0" indent="0">
              <a:buNone/>
            </a:pPr>
            <a:r>
              <a:rPr lang="en-GB" sz="1200" dirty="0" smtClean="0">
                <a:latin typeface="Courier New" panose="02070309020205020404" pitchFamily="49" charset="0"/>
                <a:cs typeface="Courier New" panose="02070309020205020404" pitchFamily="49" charset="0"/>
              </a:rPr>
              <a:t>public void </a:t>
            </a:r>
            <a:r>
              <a:rPr lang="en-GB" sz="1200" dirty="0" err="1" smtClean="0">
                <a:latin typeface="Courier New" panose="02070309020205020404" pitchFamily="49" charset="0"/>
                <a:cs typeface="Courier New" panose="02070309020205020404" pitchFamily="49" charset="0"/>
              </a:rPr>
              <a:t>setDerivSpread</a:t>
            </a:r>
            <a:r>
              <a:rPr lang="en-GB" sz="1200" dirty="0" smtClean="0">
                <a:latin typeface="Courier New" panose="02070309020205020404" pitchFamily="49" charset="0"/>
                <a:cs typeface="Courier New" panose="02070309020205020404" pitchFamily="49" charset="0"/>
              </a:rPr>
              <a:t>(</a:t>
            </a:r>
            <a:r>
              <a:rPr lang="en-GB" sz="1200" dirty="0" err="1" smtClean="0">
                <a:latin typeface="Courier New" panose="02070309020205020404" pitchFamily="49" charset="0"/>
                <a:cs typeface="Courier New" panose="02070309020205020404" pitchFamily="49" charset="0"/>
              </a:rPr>
              <a:t>int</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derivSpread</a:t>
            </a:r>
            <a:r>
              <a:rPr lang="en-GB" sz="1200" dirty="0" smtClean="0">
                <a:latin typeface="Courier New" panose="02070309020205020404" pitchFamily="49" charset="0"/>
                <a:cs typeface="Courier New" panose="02070309020205020404" pitchFamily="49" charset="0"/>
              </a:rPr>
              <a:t>) {</a:t>
            </a:r>
          </a:p>
          <a:p>
            <a:pPr marL="0" indent="0">
              <a:buNone/>
            </a:pP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firePropertyChange</a:t>
            </a:r>
            <a:r>
              <a:rPr lang="en-GB" sz="1200" dirty="0" smtClean="0">
                <a:latin typeface="Courier New" panose="02070309020205020404" pitchFamily="49" charset="0"/>
                <a:cs typeface="Courier New" panose="02070309020205020404" pitchFamily="49" charset="0"/>
              </a:rPr>
              <a:t>("</a:t>
            </a:r>
            <a:r>
              <a:rPr lang="en-GB" sz="1200" dirty="0" err="1" smtClean="0">
                <a:latin typeface="Courier New" panose="02070309020205020404" pitchFamily="49" charset="0"/>
                <a:cs typeface="Courier New" panose="02070309020205020404" pitchFamily="49" charset="0"/>
              </a:rPr>
              <a:t>derivSpread</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this.derivSpread</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this.derivSpread</a:t>
            </a:r>
            <a:r>
              <a:rPr lang="en-GB" sz="1200" dirty="0" smtClean="0">
                <a:latin typeface="Courier New" panose="02070309020205020404" pitchFamily="49" charset="0"/>
                <a:cs typeface="Courier New" panose="02070309020205020404" pitchFamily="49" charset="0"/>
              </a:rPr>
              <a:t> = </a:t>
            </a:r>
            <a:r>
              <a:rPr lang="en-GB" sz="1200" dirty="0" err="1" smtClean="0">
                <a:latin typeface="Courier New" panose="02070309020205020404" pitchFamily="49" charset="0"/>
                <a:cs typeface="Courier New" panose="02070309020205020404" pitchFamily="49" charset="0"/>
              </a:rPr>
              <a:t>derivSpread</a:t>
            </a:r>
            <a:r>
              <a:rPr lang="en-GB" sz="1200" dirty="0" smtClean="0">
                <a:latin typeface="Courier New" panose="02070309020205020404" pitchFamily="49" charset="0"/>
                <a:cs typeface="Courier New" panose="02070309020205020404" pitchFamily="49" charset="0"/>
              </a:rPr>
              <a:t>);</a:t>
            </a:r>
          </a:p>
          <a:p>
            <a:pPr marL="0" indent="0">
              <a:buNone/>
            </a:pPr>
            <a:r>
              <a:rPr lang="en-GB" sz="1200" dirty="0" smtClean="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1264637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derivative operation created</a:t>
            </a:r>
            <a:endParaRPr lang="en-GB" dirty="0"/>
          </a:p>
        </p:txBody>
      </p:sp>
      <p:sp>
        <p:nvSpPr>
          <p:cNvPr id="3" name="Content Placeholder 2"/>
          <p:cNvSpPr>
            <a:spLocks noGrp="1"/>
          </p:cNvSpPr>
          <p:nvPr>
            <p:ph idx="1"/>
          </p:nvPr>
        </p:nvSpPr>
        <p:spPr>
          <a:xfrm>
            <a:off x="838200" y="1512107"/>
            <a:ext cx="10515600" cy="4351338"/>
          </a:xfrm>
        </p:spPr>
        <p:txBody>
          <a:bodyPr>
            <a:normAutofit/>
          </a:bodyPr>
          <a:lstStyle/>
          <a:p>
            <a:r>
              <a:rPr lang="en-GB" sz="2000" dirty="0" smtClean="0"/>
              <a:t>Build your projects by typing the following keys: CTRL+B</a:t>
            </a:r>
          </a:p>
          <a:p>
            <a:r>
              <a:rPr lang="en-GB" sz="2000" dirty="0" smtClean="0"/>
              <a:t>Run the new debug instance of DAWN by pressing the launch button</a:t>
            </a:r>
          </a:p>
          <a:p>
            <a:endParaRPr lang="en-GB" sz="2000" dirty="0"/>
          </a:p>
          <a:p>
            <a:r>
              <a:rPr lang="en-GB" sz="2000" dirty="0" smtClean="0"/>
              <a:t>Drag and drop the csv file to the data slice view</a:t>
            </a:r>
          </a:p>
          <a:p>
            <a:r>
              <a:rPr lang="en-GB" sz="2000" dirty="0" smtClean="0"/>
              <a:t>Select the custom derivative operation created</a:t>
            </a:r>
          </a:p>
          <a:p>
            <a:r>
              <a:rPr lang="en-GB" sz="2000" dirty="0" smtClean="0"/>
              <a:t>Apply the operation to the processing workflow and visualize your data in the output</a:t>
            </a:r>
            <a:endParaRPr lang="en-GB" sz="2000" dirty="0"/>
          </a:p>
        </p:txBody>
      </p:sp>
      <p:pic>
        <p:nvPicPr>
          <p:cNvPr id="4" name="Picture 3"/>
          <p:cNvPicPr>
            <a:picLocks noChangeAspect="1"/>
          </p:cNvPicPr>
          <p:nvPr/>
        </p:nvPicPr>
        <p:blipFill>
          <a:blip r:embed="rId2"/>
          <a:stretch>
            <a:fillRect/>
          </a:stretch>
        </p:blipFill>
        <p:spPr>
          <a:xfrm>
            <a:off x="3972198" y="2267258"/>
            <a:ext cx="2933700" cy="333375"/>
          </a:xfrm>
          <a:prstGeom prst="rect">
            <a:avLst/>
          </a:prstGeom>
        </p:spPr>
      </p:pic>
      <p:pic>
        <p:nvPicPr>
          <p:cNvPr id="5" name="Picture 4"/>
          <p:cNvPicPr>
            <a:picLocks noChangeAspect="1"/>
          </p:cNvPicPr>
          <p:nvPr/>
        </p:nvPicPr>
        <p:blipFill>
          <a:blip r:embed="rId3"/>
          <a:stretch>
            <a:fillRect/>
          </a:stretch>
        </p:blipFill>
        <p:spPr>
          <a:xfrm>
            <a:off x="433137" y="4036784"/>
            <a:ext cx="6577264" cy="240323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0373" y="3993812"/>
            <a:ext cx="3309278" cy="2446203"/>
          </a:xfrm>
          <a:prstGeom prst="rect">
            <a:avLst/>
          </a:prstGeom>
        </p:spPr>
      </p:pic>
      <p:sp>
        <p:nvSpPr>
          <p:cNvPr id="7" name="Footer Placeholder 6"/>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155127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 Analysis </a:t>
            </a:r>
            <a:r>
              <a:rPr lang="en-GB" dirty="0" err="1" smtClean="0"/>
              <a:t>WorkbeNch</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2" y="2168435"/>
            <a:ext cx="12115448" cy="3106316"/>
          </a:xfrm>
        </p:spPr>
      </p:pic>
      <p:sp>
        <p:nvSpPr>
          <p:cNvPr id="3" name="Footer Placeholder 2"/>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316034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503" y="152255"/>
            <a:ext cx="9023245" cy="6623014"/>
          </a:xfrm>
        </p:spPr>
      </p:pic>
      <p:sp>
        <p:nvSpPr>
          <p:cNvPr id="2" name="Footer Placeholder 1"/>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4289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 custom Loader</a:t>
            </a:r>
            <a:endParaRPr lang="en-GB" dirty="0"/>
          </a:p>
        </p:txBody>
      </p:sp>
      <p:sp>
        <p:nvSpPr>
          <p:cNvPr id="3" name="Content Placeholder 2"/>
          <p:cNvSpPr>
            <a:spLocks noGrp="1"/>
          </p:cNvSpPr>
          <p:nvPr>
            <p:ph idx="1"/>
          </p:nvPr>
        </p:nvSpPr>
        <p:spPr/>
        <p:txBody>
          <a:bodyPr/>
          <a:lstStyle/>
          <a:p>
            <a:r>
              <a:rPr lang="en-GB" dirty="0" smtClean="0"/>
              <a:t>Go to the Plugin-in Development perspective</a:t>
            </a:r>
          </a:p>
          <a:p>
            <a:pPr lvl="1"/>
            <a:r>
              <a:rPr lang="en-GB" dirty="0" smtClean="0"/>
              <a:t>Window-&gt;Perspective-&gt;Open perspective-&gt;Other-&gt;Plug-in…</a:t>
            </a:r>
          </a:p>
          <a:p>
            <a:r>
              <a:rPr lang="en-GB" dirty="0" smtClean="0"/>
              <a:t>Create a New DAWN Plugin-in project</a:t>
            </a:r>
          </a:p>
          <a:p>
            <a:pPr lvl="1"/>
            <a:r>
              <a:rPr lang="en-GB" dirty="0" smtClean="0"/>
              <a:t>File-&gt;New-&gt;DAWN plug-in project</a:t>
            </a:r>
          </a:p>
          <a:p>
            <a:pPr lvl="1"/>
            <a:r>
              <a:rPr lang="en-GB" dirty="0" smtClean="0"/>
              <a:t>Give it a project name, identifier, name and institute</a:t>
            </a:r>
          </a:p>
          <a:p>
            <a:pPr lvl="1"/>
            <a:r>
              <a:rPr lang="en-GB" dirty="0" smtClean="0"/>
              <a:t>Select “</a:t>
            </a:r>
            <a:r>
              <a:rPr lang="en-GB" dirty="0" err="1" smtClean="0"/>
              <a:t>uk.ac.diamond.scisoft.analysis.io.loader</a:t>
            </a:r>
            <a:r>
              <a:rPr lang="en-GB" dirty="0" smtClean="0"/>
              <a:t>” as an extension point id</a:t>
            </a:r>
          </a:p>
          <a:p>
            <a:pPr lvl="1"/>
            <a:r>
              <a:rPr lang="en-GB" dirty="0" smtClean="0"/>
              <a:t>Click “next” and set the file extension field to “.</a:t>
            </a:r>
            <a:r>
              <a:rPr lang="en-GB" dirty="0" err="1" smtClean="0"/>
              <a:t>dde</a:t>
            </a:r>
            <a:r>
              <a:rPr lang="en-GB" dirty="0" smtClean="0"/>
              <a:t>”; click “Finish”</a:t>
            </a:r>
          </a:p>
          <a:p>
            <a:r>
              <a:rPr lang="en-GB" dirty="0" smtClean="0"/>
              <a:t>Open the generated java class in the source folder in the new project located in your workspace to see a default loader for a custom csv file (in the resource folder of that project)</a:t>
            </a:r>
          </a:p>
          <a:p>
            <a:pPr lvl="1"/>
            <a:endParaRPr lang="en-GB" dirty="0" smtClean="0"/>
          </a:p>
          <a:p>
            <a:endParaRPr lang="en-GB" dirty="0" smtClean="0"/>
          </a:p>
          <a:p>
            <a:endParaRPr lang="en-GB" dirty="0"/>
          </a:p>
        </p:txBody>
      </p:sp>
      <p:sp>
        <p:nvSpPr>
          <p:cNvPr id="4" name="Footer Placeholder 3"/>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881666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74" y="1256748"/>
            <a:ext cx="6486848" cy="2905943"/>
          </a:xfrm>
          <a:prstGeom prst="rect">
            <a:avLst/>
          </a:prstGeom>
        </p:spPr>
      </p:pic>
      <p:sp>
        <p:nvSpPr>
          <p:cNvPr id="2" name="Title 1"/>
          <p:cNvSpPr>
            <a:spLocks noGrp="1"/>
          </p:cNvSpPr>
          <p:nvPr>
            <p:ph type="title"/>
          </p:nvPr>
        </p:nvSpPr>
        <p:spPr/>
        <p:txBody>
          <a:bodyPr/>
          <a:lstStyle/>
          <a:p>
            <a:r>
              <a:rPr lang="en-GB" dirty="0" smtClean="0"/>
              <a:t>Debug through your code</a:t>
            </a:r>
            <a:endParaRPr lang="en-GB" dirty="0"/>
          </a:p>
        </p:txBody>
      </p:sp>
      <p:sp>
        <p:nvSpPr>
          <p:cNvPr id="3" name="Content Placeholder 2"/>
          <p:cNvSpPr>
            <a:spLocks noGrp="1"/>
          </p:cNvSpPr>
          <p:nvPr>
            <p:ph idx="1"/>
          </p:nvPr>
        </p:nvSpPr>
        <p:spPr>
          <a:xfrm>
            <a:off x="293777" y="1843041"/>
            <a:ext cx="10818360" cy="4758055"/>
          </a:xfrm>
        </p:spPr>
        <p:txBody>
          <a:bodyPr>
            <a:normAutofit lnSpcReduction="10000"/>
          </a:bodyPr>
          <a:lstStyle/>
          <a:p>
            <a:r>
              <a:rPr lang="en-GB" sz="2400" dirty="0" smtClean="0"/>
              <a:t>Add a break point at the beginning   of </a:t>
            </a:r>
          </a:p>
          <a:p>
            <a:pPr marL="0" indent="0">
              <a:buNone/>
            </a:pPr>
            <a:r>
              <a:rPr lang="en-GB" sz="1400" dirty="0" smtClean="0">
                <a:latin typeface="Courier New" panose="02070309020205020404" pitchFamily="49" charset="0"/>
                <a:cs typeface="Courier New" panose="02070309020205020404" pitchFamily="49" charset="0"/>
              </a:rPr>
              <a:t> “</a:t>
            </a:r>
            <a:r>
              <a:rPr lang="en-GB" sz="1400" b="1" dirty="0" smtClean="0">
                <a:solidFill>
                  <a:srgbClr val="7030A0"/>
                </a:solidFill>
                <a:latin typeface="Courier New" panose="02070309020205020404" pitchFamily="49" charset="0"/>
                <a:cs typeface="Courier New" panose="02070309020205020404" pitchFamily="49" charset="0"/>
              </a:rPr>
              <a:t>public</a:t>
            </a:r>
            <a:r>
              <a:rPr lang="en-GB"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DataHolder</a:t>
            </a:r>
            <a:r>
              <a:rPr lang="en-GB"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loadFile</a:t>
            </a:r>
            <a:r>
              <a:rPr lang="en-GB" sz="1400" dirty="0" smtClean="0">
                <a:latin typeface="Courier New" panose="02070309020205020404" pitchFamily="49" charset="0"/>
                <a:cs typeface="Courier New" panose="02070309020205020404" pitchFamily="49" charset="0"/>
              </a:rPr>
              <a:t>(</a:t>
            </a:r>
            <a:r>
              <a:rPr lang="en-GB" sz="1400" b="1" dirty="0" smtClean="0">
                <a:solidFill>
                  <a:srgbClr val="7030A0"/>
                </a:solidFill>
                <a:latin typeface="Courier New" panose="02070309020205020404" pitchFamily="49" charset="0"/>
                <a:cs typeface="Courier New" panose="02070309020205020404" pitchFamily="49" charset="0"/>
              </a:rPr>
              <a:t>final</a:t>
            </a:r>
            <a:r>
              <a:rPr lang="en-GB"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IMonitor</a:t>
            </a:r>
            <a:r>
              <a:rPr lang="en-GB" sz="1400" dirty="0" smtClean="0">
                <a:latin typeface="Courier New" panose="02070309020205020404" pitchFamily="49" charset="0"/>
                <a:cs typeface="Courier New" panose="02070309020205020404" pitchFamily="49" charset="0"/>
              </a:rPr>
              <a:t> mon)” </a:t>
            </a:r>
          </a:p>
          <a:p>
            <a:pPr marL="0" indent="0">
              <a:buNone/>
            </a:pPr>
            <a:r>
              <a:rPr lang="en-GB" sz="1400" dirty="0">
                <a:latin typeface="Courier New" panose="02070309020205020404" pitchFamily="49" charset="0"/>
                <a:cs typeface="Courier New" panose="02070309020205020404" pitchFamily="49" charset="0"/>
              </a:rPr>
              <a:t> </a:t>
            </a:r>
            <a:r>
              <a:rPr lang="en-GB" sz="2400" dirty="0" smtClean="0">
                <a:cs typeface="Courier New" panose="02070309020205020404" pitchFamily="49" charset="0"/>
              </a:rPr>
              <a:t>method</a:t>
            </a:r>
          </a:p>
          <a:p>
            <a:r>
              <a:rPr lang="en-GB" sz="2400" dirty="0" smtClean="0">
                <a:cs typeface="Courier New" panose="02070309020205020404" pitchFamily="49" charset="0"/>
              </a:rPr>
              <a:t>Select “Debug” next to the dev toolbar </a:t>
            </a:r>
          </a:p>
          <a:p>
            <a:pPr marL="0" indent="0">
              <a:buNone/>
            </a:pPr>
            <a:r>
              <a:rPr lang="en-GB" sz="2400" dirty="0">
                <a:cs typeface="Courier New" panose="02070309020205020404" pitchFamily="49" charset="0"/>
              </a:rPr>
              <a:t> </a:t>
            </a:r>
            <a:r>
              <a:rPr lang="en-GB" sz="2400" dirty="0" smtClean="0">
                <a:cs typeface="Courier New" panose="02070309020205020404" pitchFamily="49" charset="0"/>
              </a:rPr>
              <a:t>  and press the green launch button</a:t>
            </a:r>
          </a:p>
          <a:p>
            <a:pPr marL="0" indent="0">
              <a:buNone/>
            </a:pPr>
            <a:endParaRPr lang="en-GB" sz="2400" dirty="0" smtClean="0">
              <a:cs typeface="Courier New" panose="02070309020205020404" pitchFamily="49" charset="0"/>
            </a:endParaRPr>
          </a:p>
          <a:p>
            <a:r>
              <a:rPr lang="en-GB" sz="2400" dirty="0" smtClean="0">
                <a:cs typeface="Courier New" panose="02070309020205020404" pitchFamily="49" charset="0"/>
              </a:rPr>
              <a:t>Go to the “Processing perspective” in the new DAWN instance</a:t>
            </a:r>
          </a:p>
          <a:p>
            <a:r>
              <a:rPr lang="en-GB" sz="2400" dirty="0" smtClean="0">
                <a:cs typeface="Courier New" panose="02070309020205020404" pitchFamily="49" charset="0"/>
              </a:rPr>
              <a:t>Drag and drop the custom csv file in the resource folder of the DAWN development instance (“plotdata00.dde”) to the “Data Slice View” of the “processing perspective” in the new DAWN instance</a:t>
            </a:r>
          </a:p>
          <a:p>
            <a:r>
              <a:rPr lang="en-GB" sz="2400" dirty="0" smtClean="0">
                <a:cs typeface="Courier New" panose="02070309020205020404" pitchFamily="49" charset="0"/>
              </a:rPr>
              <a:t>Step-over the </a:t>
            </a:r>
            <a:r>
              <a:rPr lang="en-GB" sz="2400" dirty="0" err="1" smtClean="0">
                <a:cs typeface="Courier New" panose="02070309020205020404" pitchFamily="49" charset="0"/>
              </a:rPr>
              <a:t>loadFile</a:t>
            </a:r>
            <a:r>
              <a:rPr lang="en-GB" sz="2400" dirty="0" smtClean="0">
                <a:cs typeface="Courier New" panose="02070309020205020404" pitchFamily="49" charset="0"/>
              </a:rPr>
              <a:t> method using the Eclipse Debug toolbar in the dev DAWN instance</a:t>
            </a:r>
          </a:p>
          <a:p>
            <a:endParaRPr lang="en-GB" dirty="0" smtClean="0">
              <a:cs typeface="Courier New" panose="02070309020205020404" pitchFamily="49" charset="0"/>
            </a:endParaRPr>
          </a:p>
          <a:p>
            <a:endParaRPr lang="en-GB" dirty="0" smtClean="0">
              <a:cs typeface="Courier New" panose="02070309020205020404" pitchFamily="49" charset="0"/>
            </a:endParaRPr>
          </a:p>
          <a:p>
            <a:endParaRPr lang="en-GB" dirty="0" smtClean="0">
              <a:cs typeface="Courier New" panose="02070309020205020404" pitchFamily="49" charset="0"/>
            </a:endParaRPr>
          </a:p>
          <a:p>
            <a:endParaRPr lang="en-GB" dirty="0" smtClean="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1117920" y="3808676"/>
            <a:ext cx="2933700" cy="3333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742" y="6107686"/>
            <a:ext cx="1889924" cy="320068"/>
          </a:xfrm>
          <a:prstGeom prst="rect">
            <a:avLst/>
          </a:prstGeom>
        </p:spPr>
      </p:pic>
      <p:sp>
        <p:nvSpPr>
          <p:cNvPr id="7" name="Footer Placeholder 6"/>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283395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Processing</a:t>
            </a:r>
            <a:endParaRPr lang="en-GB" dirty="0"/>
          </a:p>
        </p:txBody>
      </p:sp>
      <p:sp>
        <p:nvSpPr>
          <p:cNvPr id="3" name="Content Placeholder 2"/>
          <p:cNvSpPr>
            <a:spLocks noGrp="1"/>
          </p:cNvSpPr>
          <p:nvPr>
            <p:ph idx="1"/>
          </p:nvPr>
        </p:nvSpPr>
        <p:spPr>
          <a:xfrm>
            <a:off x="838200" y="1471749"/>
            <a:ext cx="7001920" cy="4705214"/>
          </a:xfrm>
        </p:spPr>
        <p:txBody>
          <a:bodyPr>
            <a:normAutofit/>
          </a:bodyPr>
          <a:lstStyle/>
          <a:p>
            <a:r>
              <a:rPr lang="en-GB" sz="2400" dirty="0" smtClean="0"/>
              <a:t>Our custom csv file is loaded through the </a:t>
            </a:r>
            <a:r>
              <a:rPr lang="en-GB" sz="2400" dirty="0" err="1" smtClean="0"/>
              <a:t>LoaderFactory</a:t>
            </a:r>
            <a:r>
              <a:rPr lang="en-GB" sz="2400" dirty="0" smtClean="0"/>
              <a:t> mechanism in DAWN which now has our new loader in its list of available file loaders</a:t>
            </a:r>
          </a:p>
          <a:p>
            <a:r>
              <a:rPr lang="en-GB" sz="2400" dirty="0" smtClean="0"/>
              <a:t>In the new window that pops-up, select “dataset_0[41]” as the dataset; the data plot should change; press “Finish”</a:t>
            </a:r>
          </a:p>
          <a:p>
            <a:r>
              <a:rPr lang="en-GB" sz="2400" dirty="0" smtClean="0"/>
              <a:t>In the “Processing” view, select the “Python Script – XY to XY” operation</a:t>
            </a:r>
          </a:p>
          <a:p>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342" y="1129960"/>
            <a:ext cx="3573712" cy="28038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362" y="4382996"/>
            <a:ext cx="4105275" cy="2052638"/>
          </a:xfrm>
          <a:prstGeom prst="rect">
            <a:avLst/>
          </a:prstGeom>
        </p:spPr>
      </p:pic>
      <p:sp>
        <p:nvSpPr>
          <p:cNvPr id="6" name="Footer Placeholder 5"/>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1599433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 a derivative with a Python script</a:t>
            </a:r>
            <a:endParaRPr lang="en-GB" dirty="0"/>
          </a:p>
        </p:txBody>
      </p:sp>
      <p:sp>
        <p:nvSpPr>
          <p:cNvPr id="3" name="Content Placeholder 2"/>
          <p:cNvSpPr>
            <a:spLocks noGrp="1"/>
          </p:cNvSpPr>
          <p:nvPr>
            <p:ph idx="1"/>
          </p:nvPr>
        </p:nvSpPr>
        <p:spPr>
          <a:xfrm>
            <a:off x="7147561" y="1325069"/>
            <a:ext cx="4508863" cy="3247616"/>
          </a:xfrm>
        </p:spPr>
        <p:txBody>
          <a:bodyPr>
            <a:normAutofit/>
          </a:bodyPr>
          <a:lstStyle/>
          <a:p>
            <a:pPr marL="0" indent="0">
              <a:buNone/>
            </a:pPr>
            <a:r>
              <a:rPr lang="en-GB" sz="1100" dirty="0" smtClean="0">
                <a:solidFill>
                  <a:schemeClr val="accent1">
                    <a:lumMod val="75000"/>
                  </a:schemeClr>
                </a:solidFill>
                <a:latin typeface="Courier New" panose="02070309020205020404" pitchFamily="49" charset="0"/>
                <a:cs typeface="Courier New" panose="02070309020205020404" pitchFamily="49" charset="0"/>
              </a:rPr>
              <a:t>import</a:t>
            </a:r>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numpy</a:t>
            </a:r>
            <a:r>
              <a:rPr lang="en-GB" sz="1100" dirty="0" smtClean="0">
                <a:latin typeface="Courier New" panose="02070309020205020404" pitchFamily="49" charset="0"/>
                <a:cs typeface="Courier New" panose="02070309020205020404" pitchFamily="49" charset="0"/>
              </a:rPr>
              <a:t> </a:t>
            </a:r>
            <a:r>
              <a:rPr lang="en-GB" sz="1100" dirty="0" smtClean="0">
                <a:solidFill>
                  <a:schemeClr val="accent1">
                    <a:lumMod val="75000"/>
                  </a:schemeClr>
                </a:solidFill>
                <a:latin typeface="Courier New" panose="02070309020205020404" pitchFamily="49" charset="0"/>
                <a:cs typeface="Courier New" panose="02070309020205020404" pitchFamily="49" charset="0"/>
              </a:rPr>
              <a:t>as</a:t>
            </a:r>
            <a:r>
              <a:rPr lang="en-GB" sz="1100" dirty="0" smtClean="0">
                <a:latin typeface="Courier New" panose="02070309020205020404" pitchFamily="49" charset="0"/>
                <a:cs typeface="Courier New" panose="02070309020205020404" pitchFamily="49" charset="0"/>
              </a:rPr>
              <a:t> np</a:t>
            </a:r>
          </a:p>
          <a:p>
            <a:pPr marL="0" indent="0">
              <a:buNone/>
            </a:pPr>
            <a:r>
              <a:rPr lang="en-GB" sz="1100" dirty="0" smtClean="0">
                <a:solidFill>
                  <a:srgbClr val="FFC000"/>
                </a:solidFill>
                <a:latin typeface="Courier New" panose="02070309020205020404" pitchFamily="49" charset="0"/>
                <a:cs typeface="Courier New" panose="02070309020205020404" pitchFamily="49" charset="0"/>
              </a:rPr>
              <a:t>'''</a:t>
            </a:r>
          </a:p>
          <a:p>
            <a:pPr marL="0" indent="0">
              <a:buNone/>
            </a:pPr>
            <a:r>
              <a:rPr lang="en-GB" sz="1100" dirty="0" smtClean="0">
                <a:solidFill>
                  <a:srgbClr val="FFC000"/>
                </a:solidFill>
                <a:latin typeface="Courier New" panose="02070309020205020404" pitchFamily="49" charset="0"/>
                <a:cs typeface="Courier New" panose="02070309020205020404" pitchFamily="49" charset="0"/>
              </a:rPr>
              <a:t>Derivative python script example</a:t>
            </a:r>
          </a:p>
          <a:p>
            <a:pPr marL="0" indent="0">
              <a:buNone/>
            </a:pPr>
            <a:r>
              <a:rPr lang="en-GB" sz="1100" dirty="0" smtClean="0">
                <a:solidFill>
                  <a:srgbClr val="FFC000"/>
                </a:solidFill>
                <a:latin typeface="Courier New" panose="02070309020205020404" pitchFamily="49" charset="0"/>
                <a:cs typeface="Courier New" panose="02070309020205020404" pitchFamily="49" charset="0"/>
              </a:rPr>
              <a:t>'''</a:t>
            </a:r>
          </a:p>
          <a:p>
            <a:pPr marL="0" indent="0">
              <a:buNone/>
            </a:pPr>
            <a:r>
              <a:rPr lang="en-GB" sz="1100" dirty="0" err="1" smtClean="0">
                <a:solidFill>
                  <a:schemeClr val="accent1">
                    <a:lumMod val="75000"/>
                  </a:schemeClr>
                </a:solidFill>
                <a:latin typeface="Courier New" panose="02070309020205020404" pitchFamily="49" charset="0"/>
                <a:cs typeface="Courier New" panose="02070309020205020404" pitchFamily="49" charset="0"/>
              </a:rPr>
              <a:t>def</a:t>
            </a:r>
            <a:r>
              <a:rPr lang="en-GB" sz="1100" dirty="0" smtClean="0">
                <a:latin typeface="Courier New" panose="02070309020205020404" pitchFamily="49" charset="0"/>
                <a:cs typeface="Courier New" panose="02070309020205020404" pitchFamily="49" charset="0"/>
              </a:rPr>
              <a:t> run(data, </a:t>
            </a:r>
            <a:r>
              <a:rPr lang="en-GB" sz="1100" dirty="0" err="1" smtClean="0">
                <a:latin typeface="Courier New" panose="02070309020205020404" pitchFamily="49" charset="0"/>
                <a:cs typeface="Courier New" panose="02070309020205020404" pitchFamily="49" charset="0"/>
              </a:rPr>
              <a:t>xaxis</a:t>
            </a:r>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kwargs</a:t>
            </a:r>
            <a:r>
              <a:rPr lang="en-GB" sz="1100" dirty="0" smtClean="0">
                <a:latin typeface="Courier New" panose="02070309020205020404" pitchFamily="49" charset="0"/>
                <a:cs typeface="Courier New" panose="02070309020205020404" pitchFamily="49" charset="0"/>
              </a:rPr>
              <a:t>):</a:t>
            </a:r>
          </a:p>
          <a:p>
            <a:pPr marL="0" indent="0">
              <a:buNone/>
            </a:pPr>
            <a:r>
              <a:rPr lang="en-GB" sz="1100" dirty="0" smtClean="0">
                <a:latin typeface="Courier New" panose="02070309020205020404" pitchFamily="49" charset="0"/>
                <a:cs typeface="Courier New" panose="02070309020205020404" pitchFamily="49" charset="0"/>
              </a:rPr>
              <a:t>    result = </a:t>
            </a:r>
            <a:r>
              <a:rPr lang="en-GB" sz="1100" dirty="0" err="1" smtClean="0">
                <a:latin typeface="Courier New" panose="02070309020205020404" pitchFamily="49" charset="0"/>
                <a:cs typeface="Courier New" panose="02070309020205020404" pitchFamily="49" charset="0"/>
              </a:rPr>
              <a:t>np.gradient</a:t>
            </a:r>
            <a:r>
              <a:rPr lang="en-GB" sz="1100" dirty="0" smtClean="0">
                <a:latin typeface="Courier New" panose="02070309020205020404" pitchFamily="49" charset="0"/>
                <a:cs typeface="Courier New" panose="02070309020205020404" pitchFamily="49" charset="0"/>
              </a:rPr>
              <a:t>(data)</a:t>
            </a:r>
          </a:p>
          <a:p>
            <a:pPr marL="0" indent="0">
              <a:buNone/>
            </a:pPr>
            <a:r>
              <a:rPr lang="en-GB" sz="1100" dirty="0" smtClean="0">
                <a:latin typeface="Courier New" panose="02070309020205020404" pitchFamily="49" charset="0"/>
                <a:cs typeface="Courier New" panose="02070309020205020404" pitchFamily="49" charset="0"/>
              </a:rPr>
              <a:t>    output = {</a:t>
            </a:r>
            <a:r>
              <a:rPr lang="en-GB" sz="1100" dirty="0" smtClean="0">
                <a:solidFill>
                  <a:srgbClr val="FFC000"/>
                </a:solidFill>
                <a:latin typeface="Courier New" panose="02070309020205020404" pitchFamily="49" charset="0"/>
                <a:cs typeface="Courier New" panose="02070309020205020404" pitchFamily="49" charset="0"/>
              </a:rPr>
              <a:t>'data'</a:t>
            </a:r>
            <a:r>
              <a:rPr lang="en-GB" sz="1100" dirty="0" smtClean="0">
                <a:latin typeface="Courier New" panose="02070309020205020404" pitchFamily="49" charset="0"/>
                <a:cs typeface="Courier New" panose="02070309020205020404" pitchFamily="49" charset="0"/>
              </a:rPr>
              <a:t>: result}</a:t>
            </a:r>
          </a:p>
          <a:p>
            <a:pPr marL="0" indent="0">
              <a:buNone/>
            </a:pPr>
            <a:r>
              <a:rPr lang="en-GB" sz="1100" dirty="0" smtClean="0">
                <a:latin typeface="Courier New" panose="02070309020205020404" pitchFamily="49" charset="0"/>
                <a:cs typeface="Courier New" panose="02070309020205020404" pitchFamily="49" charset="0"/>
              </a:rPr>
              <a:t>    output[</a:t>
            </a:r>
            <a:r>
              <a:rPr lang="en-GB" sz="1100" dirty="0" smtClean="0">
                <a:solidFill>
                  <a:srgbClr val="FFC000"/>
                </a:solidFill>
                <a:latin typeface="Courier New" panose="02070309020205020404" pitchFamily="49" charset="0"/>
                <a:cs typeface="Courier New" panose="02070309020205020404" pitchFamily="49" charset="0"/>
              </a:rPr>
              <a:t>"</a:t>
            </a:r>
            <a:r>
              <a:rPr lang="en-GB" sz="1100" dirty="0" err="1" smtClean="0">
                <a:solidFill>
                  <a:srgbClr val="FFC000"/>
                </a:solidFill>
                <a:latin typeface="Courier New" panose="02070309020205020404" pitchFamily="49" charset="0"/>
                <a:cs typeface="Courier New" panose="02070309020205020404" pitchFamily="49" charset="0"/>
              </a:rPr>
              <a:t>xaxis</a:t>
            </a:r>
            <a:r>
              <a:rPr lang="en-GB" sz="1100" dirty="0" smtClean="0">
                <a:solidFill>
                  <a:srgbClr val="FFC000"/>
                </a:solidFill>
                <a:latin typeface="Courier New" panose="02070309020205020404" pitchFamily="49" charset="0"/>
                <a:cs typeface="Courier New" panose="02070309020205020404" pitchFamily="49" charset="0"/>
              </a:rPr>
              <a:t>"</a:t>
            </a:r>
            <a:r>
              <a:rPr lang="en-GB" sz="1100" dirty="0" smtClean="0">
                <a:latin typeface="Courier New" panose="02070309020205020404" pitchFamily="49" charset="0"/>
                <a:cs typeface="Courier New" panose="02070309020205020404" pitchFamily="49" charset="0"/>
              </a:rPr>
              <a:t>] = </a:t>
            </a:r>
            <a:r>
              <a:rPr lang="en-GB" sz="1100" dirty="0" err="1" smtClean="0">
                <a:latin typeface="Courier New" panose="02070309020205020404" pitchFamily="49" charset="0"/>
                <a:cs typeface="Courier New" panose="02070309020205020404" pitchFamily="49" charset="0"/>
              </a:rPr>
              <a:t>xaxis</a:t>
            </a:r>
            <a:endParaRPr lang="en-GB" sz="1100" dirty="0" smtClean="0">
              <a:latin typeface="Courier New" panose="02070309020205020404" pitchFamily="49" charset="0"/>
              <a:cs typeface="Courier New" panose="02070309020205020404" pitchFamily="49" charset="0"/>
            </a:endParaRPr>
          </a:p>
          <a:p>
            <a:pPr marL="0" indent="0">
              <a:buNone/>
            </a:pPr>
            <a:r>
              <a:rPr lang="en-GB" sz="1100" dirty="0" smtClean="0">
                <a:latin typeface="Courier New" panose="02070309020205020404" pitchFamily="49" charset="0"/>
                <a:cs typeface="Courier New" panose="02070309020205020404" pitchFamily="49" charset="0"/>
              </a:rPr>
              <a:t>    </a:t>
            </a:r>
            <a:r>
              <a:rPr lang="en-GB" sz="1100" dirty="0" smtClean="0">
                <a:solidFill>
                  <a:schemeClr val="accent1">
                    <a:lumMod val="75000"/>
                  </a:schemeClr>
                </a:solidFill>
                <a:latin typeface="Courier New" panose="02070309020205020404" pitchFamily="49" charset="0"/>
                <a:cs typeface="Courier New" panose="02070309020205020404" pitchFamily="49" charset="0"/>
              </a:rPr>
              <a:t>return</a:t>
            </a:r>
            <a:r>
              <a:rPr lang="en-GB" sz="1100" dirty="0" smtClean="0">
                <a:latin typeface="Courier New" panose="02070309020205020404" pitchFamily="49" charset="0"/>
                <a:cs typeface="Courier New" panose="02070309020205020404" pitchFamily="49" charset="0"/>
              </a:rPr>
              <a:t> output</a:t>
            </a:r>
            <a:endParaRPr lang="en-GB" sz="11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766354" y="1690688"/>
            <a:ext cx="6309361"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cs typeface="Courier New" panose="02070309020205020404" pitchFamily="49" charset="0"/>
              </a:rPr>
              <a:t>Let’s apply a derivative on the data loaded in “Processing”</a:t>
            </a:r>
          </a:p>
          <a:p>
            <a:pPr lvl="1"/>
            <a:r>
              <a:rPr lang="en-GB" dirty="0" smtClean="0">
                <a:cs typeface="Courier New" panose="02070309020205020404" pitchFamily="49" charset="0"/>
              </a:rPr>
              <a:t>Create a </a:t>
            </a:r>
            <a:r>
              <a:rPr lang="en-GB" dirty="0" err="1" smtClean="0">
                <a:cs typeface="Courier New" panose="02070309020205020404" pitchFamily="49" charset="0"/>
              </a:rPr>
              <a:t>Pyton</a:t>
            </a:r>
            <a:r>
              <a:rPr lang="en-GB" dirty="0" smtClean="0">
                <a:cs typeface="Courier New" panose="02070309020205020404" pitchFamily="49" charset="0"/>
              </a:rPr>
              <a:t> file to link with the operation previously added to the “Processing” view</a:t>
            </a:r>
          </a:p>
          <a:p>
            <a:pPr lvl="2"/>
            <a:r>
              <a:rPr lang="en-GB" dirty="0" smtClean="0">
                <a:cs typeface="Courier New" panose="02070309020205020404" pitchFamily="49" charset="0"/>
              </a:rPr>
              <a:t>Right-Click on a folder in a project in your workspace</a:t>
            </a:r>
          </a:p>
          <a:p>
            <a:pPr lvl="2"/>
            <a:r>
              <a:rPr lang="en-GB" dirty="0" smtClean="0">
                <a:cs typeface="Courier New" panose="02070309020205020404" pitchFamily="49" charset="0"/>
              </a:rPr>
              <a:t>Select New-&gt;File</a:t>
            </a:r>
          </a:p>
          <a:p>
            <a:pPr lvl="2"/>
            <a:r>
              <a:rPr lang="en-GB" dirty="0" smtClean="0">
                <a:cs typeface="Courier New" panose="02070309020205020404" pitchFamily="49" charset="0"/>
              </a:rPr>
              <a:t>type “derivative.py” as a file name</a:t>
            </a:r>
          </a:p>
          <a:p>
            <a:pPr lvl="2"/>
            <a:r>
              <a:rPr lang="en-GB" dirty="0" smtClean="0">
                <a:cs typeface="Courier New" panose="02070309020205020404" pitchFamily="49" charset="0"/>
              </a:rPr>
              <a:t>Add the following code to your file and save it</a:t>
            </a:r>
          </a:p>
          <a:p>
            <a:pPr lvl="1"/>
            <a:r>
              <a:rPr lang="en-GB" dirty="0" smtClean="0">
                <a:cs typeface="Courier New" panose="02070309020205020404" pitchFamily="49" charset="0"/>
              </a:rPr>
              <a:t>Link the python file to the operation</a:t>
            </a:r>
          </a:p>
          <a:p>
            <a:pPr lvl="1"/>
            <a:r>
              <a:rPr lang="en-GB" dirty="0" smtClean="0">
                <a:cs typeface="Courier New" panose="02070309020205020404" pitchFamily="49" charset="0"/>
              </a:rPr>
              <a:t>Click on the python script operation to apply the processing workflow to the data</a:t>
            </a:r>
          </a:p>
          <a:p>
            <a:pPr lvl="2"/>
            <a:endParaRPr lang="en-GB" dirty="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5681" y="4858799"/>
            <a:ext cx="2603454" cy="1924461"/>
          </a:xfrm>
          <a:prstGeom prst="rect">
            <a:avLst/>
          </a:prstGeom>
        </p:spPr>
      </p:pic>
      <p:pic>
        <p:nvPicPr>
          <p:cNvPr id="7" name="Picture 6"/>
          <p:cNvPicPr>
            <a:picLocks noChangeAspect="1"/>
          </p:cNvPicPr>
          <p:nvPr/>
        </p:nvPicPr>
        <p:blipFill>
          <a:blip r:embed="rId3"/>
          <a:stretch>
            <a:fillRect/>
          </a:stretch>
        </p:blipFill>
        <p:spPr>
          <a:xfrm>
            <a:off x="6781800" y="3755852"/>
            <a:ext cx="4724400" cy="942975"/>
          </a:xfrm>
          <a:prstGeom prst="rect">
            <a:avLst/>
          </a:prstGeom>
        </p:spPr>
      </p:pic>
      <p:sp>
        <p:nvSpPr>
          <p:cNvPr id="5" name="Footer Placeholder 4"/>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59832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Modify the custom loader to handle a </a:t>
            </a:r>
            <a:r>
              <a:rPr lang="en-GB" dirty="0" smtClean="0">
                <a:hlinkClick r:id="rId2"/>
              </a:rPr>
              <a:t>stack</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5029" y="1365670"/>
            <a:ext cx="9899179" cy="5298973"/>
          </a:xfrm>
        </p:spPr>
      </p:pic>
      <p:sp>
        <p:nvSpPr>
          <p:cNvPr id="3" name="Footer Placeholder 2"/>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3746776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 custom derivative operation 1</a:t>
            </a:r>
            <a:endParaRPr lang="en-GB" dirty="0"/>
          </a:p>
        </p:txBody>
      </p:sp>
      <p:sp>
        <p:nvSpPr>
          <p:cNvPr id="3" name="Content Placeholder 2"/>
          <p:cNvSpPr>
            <a:spLocks noGrp="1"/>
          </p:cNvSpPr>
          <p:nvPr>
            <p:ph idx="1"/>
          </p:nvPr>
        </p:nvSpPr>
        <p:spPr>
          <a:xfrm>
            <a:off x="838200" y="1468573"/>
            <a:ext cx="10515600" cy="4351338"/>
          </a:xfrm>
        </p:spPr>
        <p:txBody>
          <a:bodyPr>
            <a:normAutofit/>
          </a:bodyPr>
          <a:lstStyle/>
          <a:p>
            <a:r>
              <a:rPr lang="en-GB" sz="2400" dirty="0" smtClean="0"/>
              <a:t>Close the new DAWN instance and go to the DAWN dev instance</a:t>
            </a:r>
          </a:p>
          <a:p>
            <a:r>
              <a:rPr lang="en-GB" sz="2400" dirty="0" smtClean="0"/>
              <a:t>In the “Plug-in Development” perspective, select File-&gt;New-&gt;DAWN Plug-in project</a:t>
            </a:r>
          </a:p>
          <a:p>
            <a:r>
              <a:rPr lang="en-GB" sz="2400" dirty="0" smtClean="0"/>
              <a:t>In the new window, select a project name, identifier, name and institute and choose the “</a:t>
            </a:r>
            <a:r>
              <a:rPr lang="en-GB" sz="2400" dirty="0" err="1" smtClean="0"/>
              <a:t>org.dawnsci.analysis.api.operation</a:t>
            </a:r>
            <a:r>
              <a:rPr lang="en-GB" sz="2400" dirty="0" smtClean="0"/>
              <a:t>” id</a:t>
            </a:r>
          </a:p>
          <a:p>
            <a:r>
              <a:rPr lang="en-GB" sz="2400" dirty="0" smtClean="0"/>
              <a:t>Click “next” and give a description to your operation; press “Finish”</a:t>
            </a:r>
          </a:p>
          <a:p>
            <a:r>
              <a:rPr lang="en-GB" sz="2400" dirty="0" smtClean="0"/>
              <a:t>In the new project created, you will fin two java classes, one class defining your operation and the other the operation model</a:t>
            </a:r>
          </a:p>
          <a:p>
            <a:r>
              <a:rPr lang="en-GB" sz="2400" dirty="0" smtClean="0"/>
              <a:t>Open the operation java class</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432" y="4497876"/>
            <a:ext cx="3070860" cy="2221474"/>
          </a:xfrm>
          <a:prstGeom prst="rect">
            <a:avLst/>
          </a:prstGeom>
        </p:spPr>
      </p:pic>
      <p:sp>
        <p:nvSpPr>
          <p:cNvPr id="5" name="Footer Placeholder 4"/>
          <p:cNvSpPr>
            <a:spLocks noGrp="1"/>
          </p:cNvSpPr>
          <p:nvPr>
            <p:ph type="ftr" sz="quarter" idx="11"/>
          </p:nvPr>
        </p:nvSpPr>
        <p:spPr/>
        <p:txBody>
          <a:bodyPr/>
          <a:lstStyle/>
          <a:p>
            <a:r>
              <a:rPr lang="en-GB" smtClean="0"/>
              <a:t>https://github.com/belkassaby/nobugs_dde</a:t>
            </a:r>
            <a:endParaRPr lang="en-GB"/>
          </a:p>
        </p:txBody>
      </p:sp>
    </p:spTree>
    <p:extLst>
      <p:ext uri="{BB962C8B-B14F-4D97-AF65-F5344CB8AC3E}">
        <p14:creationId xmlns:p14="http://schemas.microsoft.com/office/powerpoint/2010/main" val="128644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684</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Dawn 4 Dawn workshop</vt:lpstr>
      <vt:lpstr>Data Analysis WorkbeNch</vt:lpstr>
      <vt:lpstr>PowerPoint Presentation</vt:lpstr>
      <vt:lpstr>Create a custom Loader</vt:lpstr>
      <vt:lpstr>Debug through your code</vt:lpstr>
      <vt:lpstr>Processing</vt:lpstr>
      <vt:lpstr>Apply a derivative with a Python script</vt:lpstr>
      <vt:lpstr>Modify the custom loader to handle a stack</vt:lpstr>
      <vt:lpstr>Create a custom derivative operation 1</vt:lpstr>
      <vt:lpstr>Create a custom derivative operation 2</vt:lpstr>
      <vt:lpstr>Solution</vt:lpstr>
      <vt:lpstr>Use derivative operation created</vt:lpstr>
    </vt:vector>
  </TitlesOfParts>
  <Company>DLS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Dawn 4 Dawn workshop</dc:title>
  <dc:creator>El Kassaby, Baha (DLSLtd,RAL,LSCI)</dc:creator>
  <cp:lastModifiedBy>El Kassaby, Baha (DLSLtd,RAL,LSCI)</cp:lastModifiedBy>
  <cp:revision>31</cp:revision>
  <dcterms:created xsi:type="dcterms:W3CDTF">2016-10-06T15:35:53Z</dcterms:created>
  <dcterms:modified xsi:type="dcterms:W3CDTF">2016-10-20T12:02:07Z</dcterms:modified>
</cp:coreProperties>
</file>