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78" r:id="rId5"/>
    <p:sldId id="279" r:id="rId6"/>
    <p:sldId id="288" r:id="rId7"/>
    <p:sldId id="280" r:id="rId8"/>
    <p:sldId id="289" r:id="rId9"/>
    <p:sldId id="281" r:id="rId10"/>
    <p:sldId id="286" r:id="rId11"/>
    <p:sldId id="290" r:id="rId12"/>
    <p:sldId id="282" r:id="rId13"/>
    <p:sldId id="291" r:id="rId14"/>
    <p:sldId id="283" r:id="rId15"/>
    <p:sldId id="285" r:id="rId16"/>
    <p:sldId id="284" r:id="rId17"/>
    <p:sldId id="287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17.12.2022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17.12.2022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ru-RU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17.12.2022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ru-RU" sz="4000" dirty="0"/>
              <a:t>Алгоритм </a:t>
            </a:r>
            <a:r>
              <a:rPr lang="ru-RU" sz="4000" dirty="0" err="1"/>
              <a:t>Маккрейта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4347068"/>
            <a:ext cx="3485072" cy="749627"/>
          </a:xfrm>
        </p:spPr>
        <p:txBody>
          <a:bodyPr rtlCol="0">
            <a:normAutofit fontScale="77500" lnSpcReduction="20000"/>
          </a:bodyPr>
          <a:lstStyle/>
          <a:p>
            <a:pPr algn="l" rtl="0"/>
            <a:r>
              <a:rPr lang="ru-RU" dirty="0"/>
              <a:t>Выполнила: Белкова Елизавета</a:t>
            </a:r>
          </a:p>
          <a:p>
            <a:pPr algn="l" rtl="0"/>
            <a:r>
              <a:rPr lang="ru-RU" sz="2300" dirty="0"/>
              <a:t>Студентка ПИКД 2 курс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23714-275E-559B-3B54-05D3146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5" y="220494"/>
            <a:ext cx="6134910" cy="1257300"/>
          </a:xfrm>
        </p:spPr>
        <p:txBody>
          <a:bodyPr/>
          <a:lstStyle/>
          <a:p>
            <a:r>
              <a:rPr lang="ru-RU" dirty="0"/>
              <a:t>Реализация в коде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DD0F90-64DF-3C67-D269-420E909A4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06" t="20593" r="6954" b="2118"/>
          <a:stretch/>
        </p:blipFill>
        <p:spPr>
          <a:xfrm>
            <a:off x="6527260" y="220494"/>
            <a:ext cx="5428033" cy="63711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8F300-356A-48F4-3D05-26EB7B65B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8" t="30354" r="34893" b="17447"/>
          <a:stretch/>
        </p:blipFill>
        <p:spPr>
          <a:xfrm>
            <a:off x="330741" y="1624328"/>
            <a:ext cx="5804169" cy="49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/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приведенном алгоритме используется константное число операций на добавление одного суффикса.</a:t>
            </a:r>
          </a:p>
          <a:p>
            <a:endParaRPr lang="ru-RU" sz="2800" dirty="0"/>
          </a:p>
          <a:p>
            <a:r>
              <a:rPr lang="ru-RU" sz="2800" dirty="0"/>
              <a:t>Итоговая асимптотика алгоритма </a:t>
            </a:r>
            <a:r>
              <a:rPr lang="en-US" sz="2800" dirty="0"/>
              <a:t>O(N)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AD374-7F17-9665-ACD6-09A130E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другими алгоритмами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2A357-E67B-52D0-45F8-31FE2CCA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9004"/>
            <a:ext cx="10353762" cy="4171949"/>
          </a:xfrm>
        </p:spPr>
        <p:txBody>
          <a:bodyPr>
            <a:normAutofit/>
          </a:bodyPr>
          <a:lstStyle/>
          <a:p>
            <a:pPr algn="l"/>
            <a:r>
              <a:rPr lang="ru-RU" sz="2400" b="0" dirty="0">
                <a:effectLst/>
                <a:cs typeface="Times New Roman" panose="02020603050405020304" pitchFamily="18" charset="0"/>
              </a:rPr>
              <a:t>В сравнении с алгоритмом Вайнера:</a:t>
            </a:r>
            <a:endParaRPr lang="en-US" sz="2400" dirty="0">
              <a:effectLst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Преимущества:</a:t>
            </a:r>
            <a:r>
              <a:rPr lang="ru-RU" sz="2400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ru-RU" sz="2400" b="0" i="0" dirty="0">
                <a:effectLst/>
                <a:cs typeface="Times New Roman" panose="02020603050405020304" pitchFamily="18" charset="0"/>
              </a:rPr>
              <a:t>каждая вершина хранит только </a:t>
            </a:r>
            <a:r>
              <a:rPr lang="ru-RU" sz="2400" b="0" i="0" dirty="0" err="1">
                <a:effectLst/>
                <a:cs typeface="Times New Roman" panose="02020603050405020304" pitchFamily="18" charset="0"/>
              </a:rPr>
              <a:t>суффиксную</a:t>
            </a:r>
            <a:r>
              <a:rPr lang="ru-RU" sz="2400" b="0" i="0" dirty="0">
                <a:effectLst/>
                <a:cs typeface="Times New Roman" panose="02020603050405020304" pitchFamily="18" charset="0"/>
              </a:rPr>
              <a:t> ссылку, а не массивы размера алфавита.</a:t>
            </a:r>
            <a:endParaRPr lang="en-US" sz="2400" b="0" i="0" dirty="0">
              <a:effectLst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endParaRPr lang="ru-RU" sz="2400" b="0" i="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Недостатки</a:t>
            </a:r>
            <a:r>
              <a:rPr lang="ru-RU" sz="24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: </a:t>
            </a:r>
            <a:r>
              <a:rPr lang="ru-RU" sz="2400" b="0" i="0" dirty="0">
                <a:effectLst/>
                <a:cs typeface="Times New Roman" panose="02020603050405020304" pitchFamily="18" charset="0"/>
              </a:rPr>
              <a:t>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4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B2102-4D06-7FFB-1764-171BA631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другими алгоритмами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51594-9656-79DA-E3ED-E3B21FF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0615"/>
            <a:ext cx="10353762" cy="3714749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effectLst/>
                <a:cs typeface="Times New Roman" panose="02020603050405020304" pitchFamily="18" charset="0"/>
              </a:rPr>
              <a:t>В сравнении с алгоритмом </a:t>
            </a:r>
            <a:r>
              <a:rPr lang="ru-RU" sz="2400" dirty="0" err="1">
                <a:effectLst/>
                <a:cs typeface="Times New Roman" panose="02020603050405020304" pitchFamily="18" charset="0"/>
              </a:rPr>
              <a:t>Укконена</a:t>
            </a:r>
            <a:r>
              <a:rPr lang="ru-RU" sz="2400" dirty="0">
                <a:effectLst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Преимущества: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dirty="0">
                <a:effectLst/>
                <a:cs typeface="Times New Roman" panose="02020603050405020304" pitchFamily="18" charset="0"/>
              </a:rPr>
              <a:t>мы строим </a:t>
            </a:r>
            <a:r>
              <a:rPr lang="ru-RU" sz="2400" dirty="0" err="1">
                <a:effectLst/>
                <a:cs typeface="Times New Roman" panose="02020603050405020304" pitchFamily="18" charset="0"/>
              </a:rPr>
              <a:t>суффиксное</a:t>
            </a:r>
            <a:r>
              <a:rPr lang="ru-RU" sz="2400" dirty="0">
                <a:effectLst/>
                <a:cs typeface="Times New Roman" panose="02020603050405020304" pitchFamily="18" charset="0"/>
              </a:rPr>
              <a:t> дерево в явной форме, что может облегчить понимание алгоритма.</a:t>
            </a:r>
            <a:endParaRPr lang="en-US" sz="2400" dirty="0">
              <a:effectLst/>
              <a:cs typeface="Times New Roman" panose="02020603050405020304" pitchFamily="18" charset="0"/>
            </a:endParaRPr>
          </a:p>
          <a:p>
            <a:pPr marL="36900" indent="0" algn="l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Недостатки: </a:t>
            </a:r>
            <a:r>
              <a:rPr lang="ru-RU" sz="2400" dirty="0">
                <a:effectLst/>
                <a:cs typeface="Times New Roman" panose="02020603050405020304" pitchFamily="18" charset="0"/>
              </a:rPr>
              <a:t>является </a:t>
            </a:r>
            <a:r>
              <a:rPr lang="ru-RU" sz="2400" dirty="0" err="1">
                <a:effectLst/>
                <a:cs typeface="Times New Roman" panose="02020603050405020304" pitchFamily="18" charset="0"/>
              </a:rPr>
              <a:t>offline</a:t>
            </a:r>
            <a:r>
              <a:rPr lang="ru-RU" sz="2400" dirty="0">
                <a:effectLst/>
                <a:cs typeface="Times New Roman" panose="02020603050405020304" pitchFamily="18" charset="0"/>
              </a:rPr>
              <a:t> алгоритмом, то есть требует для начала работы всю строку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39569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effectLst/>
                <a:cs typeface="Times New Roman" panose="02020603050405020304" pitchFamily="18" charset="0"/>
              </a:rPr>
              <a:t>Суффикснные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 </a:t>
            </a:r>
            <a:r>
              <a:rPr lang="ru-RU" b="1" i="0" dirty="0">
                <a:effectLst/>
                <a:cs typeface="Times New Roman" panose="02020603050405020304" pitchFamily="18" charset="0"/>
              </a:rPr>
              <a:t>деревья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 могут быть </a:t>
            </a:r>
            <a:r>
              <a:rPr lang="ru-RU" b="1" i="0" dirty="0">
                <a:effectLst/>
                <a:cs typeface="Times New Roman" panose="02020603050405020304" pitchFamily="18" charset="0"/>
              </a:rPr>
              <a:t>использованы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 для решения большого числа строковых задач, возникающих в области редактирования текста, поиска свободного текста, вычислительной биологии и других прикладных областях. </a:t>
            </a:r>
            <a:endParaRPr lang="en-US" b="0" i="0" dirty="0">
              <a:effectLst/>
              <a:cs typeface="Times New Roman" panose="02020603050405020304" pitchFamily="18" charset="0"/>
            </a:endParaRPr>
          </a:p>
          <a:p>
            <a:endParaRPr lang="en-US" dirty="0">
              <a:effectLst/>
              <a:cs typeface="Times New Roman" panose="02020603050405020304" pitchFamily="18" charset="0"/>
            </a:endParaRPr>
          </a:p>
          <a:p>
            <a:r>
              <a:rPr lang="ru-RU" b="0" i="0" dirty="0">
                <a:effectLst/>
                <a:cs typeface="Times New Roman" panose="02020603050405020304" pitchFamily="18" charset="0"/>
              </a:rPr>
              <a:t>Основные области </a:t>
            </a:r>
            <a:r>
              <a:rPr lang="ru-RU" b="1" i="0" dirty="0">
                <a:effectLst/>
                <a:cs typeface="Times New Roman" panose="02020603050405020304" pitchFamily="18" charset="0"/>
              </a:rPr>
              <a:t>применения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 включают:. Поиск </a:t>
            </a:r>
            <a:r>
              <a:rPr lang="ru-RU" b="0" i="0" dirty="0" err="1">
                <a:effectLst/>
                <a:cs typeface="Times New Roman" panose="02020603050405020304" pitchFamily="18" charset="0"/>
              </a:rPr>
              <a:t>строкв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 сложности O(m), </a:t>
            </a:r>
            <a:r>
              <a:rPr lang="ru-RU" b="1" i="0" dirty="0">
                <a:effectLst/>
                <a:cs typeface="Times New Roman" panose="02020603050405020304" pitchFamily="18" charset="0"/>
              </a:rPr>
              <a:t>где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 m-длина подстроки (но с начальным временем O(n), необходимым для построения </a:t>
            </a:r>
            <a:r>
              <a:rPr lang="ru-RU" b="1" i="0" dirty="0">
                <a:effectLst/>
                <a:cs typeface="Times New Roman" panose="02020603050405020304" pitchFamily="18" charset="0"/>
              </a:rPr>
              <a:t>дерева</a:t>
            </a:r>
            <a:r>
              <a:rPr lang="ru-RU" b="0" i="0" dirty="0">
                <a:effectLst/>
                <a:cs typeface="Times New Roman" panose="02020603050405020304" pitchFamily="18" charset="0"/>
              </a:rPr>
              <a:t> суффиксов для строки).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Прямоугольник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823078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4000" dirty="0"/>
              <a:t>Общая информация	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МакКрейта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(англ. </a:t>
            </a:r>
            <a:r>
              <a:rPr lang="ru-RU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McCreight's</a:t>
            </a:r>
            <a:r>
              <a:rPr lang="ru-RU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алгоритм построения суффиксного дерева для заданной строки 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за линейное время. Отличается от алгоритма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Укконена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тем, что добавляет суффиксы в порядке убывания длины.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ряда компьютерных приложений требуется базовая функция, которая находит определенную подстроку символов в более длинной основной строке. </a:t>
            </a:r>
          </a:p>
          <a:p>
            <a:r>
              <a:rPr lang="ru-RU" sz="2400" dirty="0">
                <a:effectLst/>
              </a:rPr>
              <a:t>Наивный алгоритм реализации этой функции просто пытается сопоставить подстроку с основной строкой во всех возможных выравниваниях.</a:t>
            </a:r>
          </a:p>
          <a:p>
            <a:r>
              <a:rPr lang="ru-RU" sz="2400" dirty="0">
                <a:effectLst/>
              </a:rPr>
              <a:t>В том случае, когда осуществляется поиск в очень длинных строках</a:t>
            </a:r>
            <a:r>
              <a:rPr lang="en-US" sz="2400" dirty="0">
                <a:effectLst/>
              </a:rPr>
              <a:t> </a:t>
            </a:r>
            <a:r>
              <a:rPr lang="ru-RU" sz="2400" dirty="0">
                <a:effectLst/>
              </a:rPr>
              <a:t>лучше использовать алгоритмы, в которых скорость поиска осуществляется за линейное время. В основном эти алгоритмы базируются на </a:t>
            </a:r>
            <a:r>
              <a:rPr lang="ru-RU" sz="2400" dirty="0" err="1">
                <a:effectLst/>
              </a:rPr>
              <a:t>суффиксных</a:t>
            </a:r>
            <a:r>
              <a:rPr lang="ru-RU" sz="2400" dirty="0">
                <a:effectLst/>
              </a:rPr>
              <a:t> деревьях.</a:t>
            </a:r>
          </a:p>
          <a:p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65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/>
              <a:t>Алгоритм Кнута-Морриса-Пратта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/>
              <a:t>Алгоритм Вайнера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/>
              <a:t>Алгоритм </a:t>
            </a:r>
            <a:r>
              <a:rPr lang="ru-RU" sz="2800" dirty="0" err="1"/>
              <a:t>Маккрейта</a:t>
            </a:r>
            <a:endParaRPr lang="ru-RU" sz="2800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/>
              <a:t>Алгоритм </a:t>
            </a:r>
            <a:r>
              <a:rPr lang="ru-RU" sz="2800" dirty="0" err="1"/>
              <a:t>Укконена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6" y="1744910"/>
            <a:ext cx="6205057" cy="3368179"/>
          </a:xfrm>
        </p:spPr>
        <p:txBody>
          <a:bodyPr>
            <a:normAutofit/>
          </a:bodyPr>
          <a:lstStyle/>
          <a:p>
            <a:r>
              <a:rPr lang="ru-RU" sz="2400" dirty="0" err="1"/>
              <a:t>Маккрейт</a:t>
            </a:r>
            <a:r>
              <a:rPr lang="ru-RU" sz="2400" dirty="0"/>
              <a:t> в 1976 году предложил свой алгоритм, в котором порядок добавления суффиксов заменен на обратный, а для быстрого вычисления места, откуда нужно продолжить построение нового суффикса, достаточно </a:t>
            </a:r>
            <a:r>
              <a:rPr lang="ru-RU" sz="2400" dirty="0" err="1"/>
              <a:t>суффиксной</a:t>
            </a:r>
            <a:r>
              <a:rPr lang="ru-RU" sz="2400" dirty="0"/>
              <a:t> ссылки в каждой вершине.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552FFB-E7C4-0B64-6DC7-70FDDD4FB107}"/>
              </a:ext>
            </a:extLst>
          </p:cNvPr>
          <p:cNvSpPr txBox="1"/>
          <p:nvPr/>
        </p:nvSpPr>
        <p:spPr>
          <a:xfrm>
            <a:off x="6543413" y="5830795"/>
            <a:ext cx="50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дерева с </a:t>
            </a:r>
            <a:r>
              <a:rPr lang="ru-RU" dirty="0" err="1"/>
              <a:t>суффиксными</a:t>
            </a:r>
            <a:r>
              <a:rPr lang="ru-RU" dirty="0"/>
              <a:t> ссылками</a:t>
            </a:r>
          </a:p>
        </p:txBody>
      </p:sp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78D4A-2C72-39EA-A61E-5B08E65D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EEBF-E341-5C28-CCD6-D6950149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688497"/>
          </a:xfrm>
        </p:spPr>
        <p:txBody>
          <a:bodyPr/>
          <a:lstStyle/>
          <a:p>
            <a:r>
              <a:rPr lang="ru-RU" dirty="0"/>
              <a:t>В основе алгоритма </a:t>
            </a:r>
            <a:r>
              <a:rPr lang="ru-RU" dirty="0" err="1"/>
              <a:t>МакКрейта</a:t>
            </a:r>
            <a:r>
              <a:rPr lang="ru-RU" dirty="0"/>
              <a:t> лежит </a:t>
            </a:r>
            <a:r>
              <a:rPr lang="ru-RU" dirty="0" err="1"/>
              <a:t>суффиксное</a:t>
            </a:r>
            <a:r>
              <a:rPr lang="ru-RU" dirty="0"/>
              <a:t> дерево</a:t>
            </a:r>
            <a:endParaRPr lang="en-US" dirty="0"/>
          </a:p>
          <a:p>
            <a:endParaRPr lang="ru-RU" dirty="0"/>
          </a:p>
          <a:p>
            <a:r>
              <a:rPr lang="ru-RU" dirty="0" err="1"/>
              <a:t>Суффиксное</a:t>
            </a:r>
            <a:r>
              <a:rPr lang="ru-RU" dirty="0"/>
              <a:t> дерево (</a:t>
            </a:r>
            <a:r>
              <a:rPr lang="ru-RU" dirty="0" err="1"/>
              <a:t>Suffix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, ST) – это структура данных, которая позволяет "проиндексировать" строку за линейное время от её длины, чтобы потом быстро находить подстроки (за время О(</a:t>
            </a:r>
            <a:r>
              <a:rPr lang="en-US" dirty="0"/>
              <a:t>N</a:t>
            </a:r>
            <a:r>
              <a:rPr lang="ru-RU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9730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FF6A85-C242-45BF-17FE-3406CC9CE9CD}"/>
              </a:ext>
            </a:extLst>
          </p:cNvPr>
          <p:cNvSpPr txBox="1"/>
          <p:nvPr/>
        </p:nvSpPr>
        <p:spPr>
          <a:xfrm>
            <a:off x="2770081" y="5407622"/>
            <a:ext cx="665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построения суффиксного дерева</a:t>
            </a:r>
          </a:p>
        </p:txBody>
      </p:sp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73" y="927158"/>
            <a:ext cx="9882831" cy="4047514"/>
          </a:xfrm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679417"/>
            <a:ext cx="10353762" cy="1530816"/>
          </a:xfrm>
        </p:spPr>
        <p:txBody>
          <a:bodyPr/>
          <a:lstStyle/>
          <a:p>
            <a:r>
              <a:rPr lang="ru-RU" dirty="0"/>
              <a:t>Построение суффиксного дерева </a:t>
            </a:r>
            <a:r>
              <a:rPr lang="ru-RU" dirty="0" err="1"/>
              <a:t>Маккрейта</a:t>
            </a:r>
            <a:r>
              <a:rPr lang="ru-RU" dirty="0"/>
              <a:t> — это простая модификация алгоритма перебора(</a:t>
            </a:r>
            <a:r>
              <a:rPr lang="en-US" dirty="0" err="1"/>
              <a:t>bruteforce</a:t>
            </a:r>
            <a:r>
              <a:rPr lang="en-US" dirty="0"/>
              <a:t> algorithm</a:t>
            </a:r>
            <a:r>
              <a:rPr lang="ru-RU" dirty="0"/>
              <a:t>), который вычисляет </a:t>
            </a:r>
            <a:r>
              <a:rPr lang="ru-RU" dirty="0" err="1"/>
              <a:t>суффиксные</a:t>
            </a:r>
            <a:r>
              <a:rPr lang="ru-RU" dirty="0"/>
              <a:t> ссылки во время построения и использует их как короткие пути: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0A5DBC8-776F-F49B-9EA5-90440BA1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75" t="57982" r="28900" b="19696"/>
          <a:stretch/>
        </p:blipFill>
        <p:spPr>
          <a:xfrm>
            <a:off x="3008851" y="2403177"/>
            <a:ext cx="6174297" cy="36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27A8B-6F54-A718-1791-711E985A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26" t="20417" r="15116" b="12944"/>
          <a:stretch/>
        </p:blipFill>
        <p:spPr>
          <a:xfrm>
            <a:off x="2195117" y="276836"/>
            <a:ext cx="7801761" cy="5877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2060895" y="6211832"/>
            <a:ext cx="829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построения суффиксного дерева с помощью алгоритма </a:t>
            </a:r>
            <a:r>
              <a:rPr lang="ru-RU" dirty="0" err="1"/>
              <a:t>Маккрейта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269</TotalTime>
  <Words>416</Words>
  <Application>Microsoft Office PowerPoint</Application>
  <PresentationFormat>Широкоэкранный</PresentationFormat>
  <Paragraphs>48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Goudy Old Style</vt:lpstr>
      <vt:lpstr>Times New Roman</vt:lpstr>
      <vt:lpstr>Wingdings 2</vt:lpstr>
      <vt:lpstr>СланецVTI</vt:lpstr>
      <vt:lpstr>Алгоритм Маккрейта</vt:lpstr>
      <vt:lpstr>Общая информация </vt:lpstr>
      <vt:lpstr>Введение</vt:lpstr>
      <vt:lpstr>История алгоритма</vt:lpstr>
      <vt:lpstr>Презентация PowerPoint</vt:lpstr>
      <vt:lpstr>Основы алгоритма</vt:lpstr>
      <vt:lpstr>Презентация PowerPoint</vt:lpstr>
      <vt:lpstr>Презентация PowerPoint</vt:lpstr>
      <vt:lpstr>Презентация PowerPoint</vt:lpstr>
      <vt:lpstr>Реализация в коде</vt:lpstr>
      <vt:lpstr>Асимптотическая оценка</vt:lpstr>
      <vt:lpstr>Сравнение с другими алгоритмами</vt:lpstr>
      <vt:lpstr>Сравнение с другими алгоритмами</vt:lpstr>
      <vt:lpstr>Сферы применения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38</cp:revision>
  <dcterms:created xsi:type="dcterms:W3CDTF">2022-12-10T05:25:03Z</dcterms:created>
  <dcterms:modified xsi:type="dcterms:W3CDTF">2022-12-17T05:40:42Z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