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78" r:id="rId5"/>
    <p:sldId id="293" r:id="rId6"/>
    <p:sldId id="287" r:id="rId7"/>
    <p:sldId id="280" r:id="rId8"/>
    <p:sldId id="300" r:id="rId9"/>
    <p:sldId id="301" r:id="rId10"/>
    <p:sldId id="299" r:id="rId11"/>
    <p:sldId id="296" r:id="rId12"/>
    <p:sldId id="286" r:id="rId13"/>
    <p:sldId id="290" r:id="rId14"/>
    <p:sldId id="289" r:id="rId15"/>
    <p:sldId id="306" r:id="rId16"/>
    <p:sldId id="283" r:id="rId17"/>
    <p:sldId id="297" r:id="rId18"/>
    <p:sldId id="302" r:id="rId19"/>
    <p:sldId id="303" r:id="rId20"/>
    <p:sldId id="307" r:id="rId21"/>
    <p:sldId id="308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14.02.2023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34:20.5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14.02.2023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" Type="http://schemas.openxmlformats.org/officeDocument/2006/relationships/image" Target="../media/image47.png"/><Relationship Id="rId21" Type="http://schemas.openxmlformats.org/officeDocument/2006/relationships/image" Target="../media/image51.png"/><Relationship Id="rId34" Type="http://schemas.openxmlformats.org/officeDocument/2006/relationships/customXml" Target="../ink/ink15.xml"/><Relationship Id="rId12" Type="http://schemas.openxmlformats.org/officeDocument/2006/relationships/image" Target="../media/image150.png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8.xml"/><Relationship Id="rId32" Type="http://schemas.openxmlformats.org/officeDocument/2006/relationships/customXml" Target="../ink/ink13.xml"/><Relationship Id="rId15" Type="http://schemas.openxmlformats.org/officeDocument/2006/relationships/image" Target="../media/image7.jpeg"/><Relationship Id="rId23" Type="http://schemas.openxmlformats.org/officeDocument/2006/relationships/image" Target="../media/image52.png"/><Relationship Id="rId28" Type="http://schemas.openxmlformats.org/officeDocument/2006/relationships/customXml" Target="../ink/ink10.xml"/><Relationship Id="rId36" Type="http://schemas.openxmlformats.org/officeDocument/2006/relationships/customXml" Target="../ink/ink17.xml"/><Relationship Id="rId19" Type="http://schemas.openxmlformats.org/officeDocument/2006/relationships/image" Target="../media/image50.png"/><Relationship Id="rId31" Type="http://schemas.openxmlformats.org/officeDocument/2006/relationships/customXml" Target="../ink/ink12.xml"/><Relationship Id="rId4" Type="http://schemas.openxmlformats.org/officeDocument/2006/relationships/customXml" Target="../ink/ink2.xml"/><Relationship Id="rId14" Type="http://schemas.openxmlformats.org/officeDocument/2006/relationships/image" Target="../media/image48.png"/><Relationship Id="rId22" Type="http://schemas.openxmlformats.org/officeDocument/2006/relationships/customXml" Target="../ink/ink7.xml"/><Relationship Id="rId27" Type="http://schemas.openxmlformats.org/officeDocument/2006/relationships/image" Target="../media/image54.png"/><Relationship Id="rId30" Type="http://schemas.openxmlformats.org/officeDocument/2006/relationships/customXml" Target="../ink/ink11.xml"/><Relationship Id="rId35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belkova-ea/McCreight-s-alg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106335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630" y="4042122"/>
            <a:ext cx="4899171" cy="1466758"/>
          </a:xfrm>
        </p:spPr>
        <p:txBody>
          <a:bodyPr rtlCol="0">
            <a:normAutofit/>
          </a:bodyPr>
          <a:lstStyle/>
          <a:p>
            <a:pPr algn="l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Выполнила: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Белкова Елизавета Алексеевна</a:t>
            </a:r>
          </a:p>
          <a:p>
            <a:pPr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Студентка гр. </a:t>
            </a:r>
            <a:r>
              <a:rPr lang="ru-RU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l" rtl="0"/>
            <a:endParaRPr lang="ru-RU" sz="2300" dirty="0"/>
          </a:p>
          <a:p>
            <a:pPr algn="l" rtl="0"/>
            <a:endParaRPr lang="ru-RU" sz="23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F71F25-CFCD-4BA9-CEF1-308B03A6912C}"/>
              </a:ext>
            </a:extLst>
          </p:cNvPr>
          <p:cNvSpPr txBox="1">
            <a:spLocks/>
          </p:cNvSpPr>
          <p:nvPr/>
        </p:nvSpPr>
        <p:spPr>
          <a:xfrm>
            <a:off x="6933064" y="5833091"/>
            <a:ext cx="1358359" cy="4795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2023 год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B3AFF618-FE2C-CB78-75BF-CA19400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0" y="2573041"/>
            <a:ext cx="6576969" cy="29173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используются для сокращения пути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DE8C-791F-FC90-17AF-E8DA14F9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0" y="486465"/>
            <a:ext cx="6320278" cy="1257300"/>
          </a:xfrm>
        </p:spPr>
        <p:txBody>
          <a:bodyPr>
            <a:normAutofit/>
          </a:bodyPr>
          <a:lstStyle/>
          <a:p>
            <a:r>
              <a:rPr lang="ru-RU" sz="3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ссылки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264BF1AF-B7CB-711D-2AAF-41B53CAE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66" y="2455527"/>
            <a:ext cx="5947098" cy="19469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хранит</a:t>
            </a:r>
            <a:r>
              <a:rPr lang="ru-RU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 в каждой вершине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B7242-15F9-ACDD-629C-E39C393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478270"/>
            <a:ext cx="5947099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Дерево с </a:t>
            </a:r>
            <a:r>
              <a:rPr lang="ru-RU" sz="3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883010DC-D5AC-D16C-2CC1-E2B2DAED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F8CEF1F-114F-C9A8-57A3-556897BD20D0}"/>
              </a:ext>
            </a:extLst>
          </p:cNvPr>
          <p:cNvSpPr/>
          <p:nvPr/>
        </p:nvSpPr>
        <p:spPr>
          <a:xfrm>
            <a:off x="10711701" y="20699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553D343-7311-5D46-0180-71BDA4D96A2E}"/>
              </a:ext>
            </a:extLst>
          </p:cNvPr>
          <p:cNvCxnSpPr>
            <a:cxnSpLocks/>
          </p:cNvCxnSpPr>
          <p:nvPr/>
        </p:nvCxnSpPr>
        <p:spPr>
          <a:xfrm>
            <a:off x="10168880" y="3631894"/>
            <a:ext cx="4907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EE08B8E1-1718-41F6-2B36-D80A4AAD44B2}"/>
              </a:ext>
            </a:extLst>
          </p:cNvPr>
          <p:cNvCxnSpPr>
            <a:cxnSpLocks/>
          </p:cNvCxnSpPr>
          <p:nvPr/>
        </p:nvCxnSpPr>
        <p:spPr>
          <a:xfrm flipH="1">
            <a:off x="9780167" y="3631894"/>
            <a:ext cx="1030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5025EC8-CE4A-C9BA-E7CB-A32F5DA5383A}"/>
              </a:ext>
            </a:extLst>
          </p:cNvPr>
          <p:cNvSpPr/>
          <p:nvPr/>
        </p:nvSpPr>
        <p:spPr>
          <a:xfrm>
            <a:off x="2584627" y="359650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1211421" y="224120"/>
            <a:ext cx="932855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</a:pPr>
            <a:r>
              <a:rPr lang="ru-RU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Построение </a:t>
            </a:r>
            <a:r>
              <a:rPr lang="ru-RU" sz="3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суффиксного</a:t>
            </a:r>
            <a:r>
              <a:rPr lang="ru-RU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дерева алгоритм </a:t>
            </a:r>
            <a:r>
              <a:rPr lang="ru-RU" sz="3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Маккрейта</a:t>
            </a:r>
            <a:endParaRPr lang="ru-RU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97804" y="2079888"/>
              <a:ext cx="45360" cy="266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804" y="1971888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061548" y="2332825"/>
              <a:ext cx="1677600" cy="1692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7548" y="2224825"/>
                <a:ext cx="1785240" cy="3848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B8E3FDB2-5B8C-D5C8-A706-CE01F4004841}"/>
              </a:ext>
            </a:extLst>
          </p:cNvPr>
          <p:cNvSpPr/>
          <p:nvPr/>
        </p:nvSpPr>
        <p:spPr>
          <a:xfrm>
            <a:off x="1202545" y="2145479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29C83E7-4773-AAB1-61AE-1CBE4F834DF1}"/>
              </a:ext>
            </a:extLst>
          </p:cNvPr>
          <p:cNvCxnSpPr>
            <a:stCxn id="19" idx="4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056549E-0C9D-9424-F1B4-39E75BB20737}"/>
              </a:ext>
            </a:extLst>
          </p:cNvPr>
          <p:cNvSpPr/>
          <p:nvPr/>
        </p:nvSpPr>
        <p:spPr>
          <a:xfrm>
            <a:off x="1202545" y="40530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A5B9D-05D7-C021-6611-12EEB6F2CAA7}"/>
              </a:ext>
            </a:extLst>
          </p:cNvPr>
          <p:cNvSpPr txBox="1"/>
          <p:nvPr/>
        </p:nvSpPr>
        <p:spPr>
          <a:xfrm>
            <a:off x="645279" y="3019715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F8297-9375-09C0-5035-80AAD5B5E395}"/>
              </a:ext>
            </a:extLst>
          </p:cNvPr>
          <p:cNvSpPr txBox="1"/>
          <p:nvPr/>
        </p:nvSpPr>
        <p:spPr>
          <a:xfrm>
            <a:off x="2135918" y="263442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56A7D0E-2C01-7AEB-F9AA-22FC6ECA12AF}"/>
              </a:ext>
            </a:extLst>
          </p:cNvPr>
          <p:cNvSpPr/>
          <p:nvPr/>
        </p:nvSpPr>
        <p:spPr>
          <a:xfrm>
            <a:off x="3966740" y="4627504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96D63E2-B9DF-1286-56D9-1EB9ED64E5E6}"/>
              </a:ext>
            </a:extLst>
          </p:cNvPr>
          <p:cNvSpPr/>
          <p:nvPr/>
        </p:nvSpPr>
        <p:spPr>
          <a:xfrm>
            <a:off x="5135655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B06B36-F449-8C03-E9FB-19E741EA6A6F}"/>
              </a:ext>
            </a:extLst>
          </p:cNvPr>
          <p:cNvSpPr txBox="1"/>
          <p:nvPr/>
        </p:nvSpPr>
        <p:spPr>
          <a:xfrm>
            <a:off x="3863426" y="392959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A044CD-1169-1C36-8644-AF13802B47C9}"/>
              </a:ext>
            </a:extLst>
          </p:cNvPr>
          <p:cNvSpPr txBox="1"/>
          <p:nvPr/>
        </p:nvSpPr>
        <p:spPr>
          <a:xfrm>
            <a:off x="5183041" y="395004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305DF70-29C1-622D-D82E-A68FE472534D}"/>
              </a:ext>
            </a:extLst>
          </p:cNvPr>
          <p:cNvCxnSpPr>
            <a:cxnSpLocks/>
          </p:cNvCxnSpPr>
          <p:nvPr/>
        </p:nvCxnSpPr>
        <p:spPr>
          <a:xfrm>
            <a:off x="1565458" y="2437802"/>
            <a:ext cx="1173690" cy="11638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E96568A-31CF-3422-0594-14C8C2107068}"/>
              </a:ext>
            </a:extLst>
          </p:cNvPr>
          <p:cNvCxnSpPr>
            <a:cxnSpLocks/>
          </p:cNvCxnSpPr>
          <p:nvPr/>
        </p:nvCxnSpPr>
        <p:spPr>
          <a:xfrm>
            <a:off x="4825359" y="3743584"/>
            <a:ext cx="541129" cy="883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309D286-4799-30C2-6EC5-AA2728233502}"/>
              </a:ext>
            </a:extLst>
          </p:cNvPr>
          <p:cNvCxnSpPr>
            <a:cxnSpLocks/>
          </p:cNvCxnSpPr>
          <p:nvPr/>
        </p:nvCxnSpPr>
        <p:spPr>
          <a:xfrm flipH="1">
            <a:off x="4217350" y="3810556"/>
            <a:ext cx="422112" cy="816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D28C69D3-95F5-9F6F-C92B-F07A8A2C26AD}"/>
              </a:ext>
            </a:extLst>
          </p:cNvPr>
          <p:cNvGrpSpPr/>
          <p:nvPr/>
        </p:nvGrpSpPr>
        <p:grpSpPr>
          <a:xfrm>
            <a:off x="4426397" y="1830889"/>
            <a:ext cx="2420926" cy="1979667"/>
            <a:chOff x="4875766" y="1114985"/>
            <a:chExt cx="2420926" cy="2015080"/>
          </a:xfrm>
        </p:grpSpPr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C20752F9-9DAD-F9D5-9B23-E6395FC9C1E4}"/>
                </a:ext>
              </a:extLst>
            </p:cNvPr>
            <p:cNvGrpSpPr/>
            <p:nvPr/>
          </p:nvGrpSpPr>
          <p:grpSpPr>
            <a:xfrm>
              <a:off x="4875766" y="1114985"/>
              <a:ext cx="2420926" cy="1912695"/>
              <a:chOff x="4875766" y="1114985"/>
              <a:chExt cx="2420926" cy="191269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14:cNvPr>
                  <p14:cNvContentPartPr/>
                  <p14:nvPr/>
                </p14:nvContentPartPr>
                <p14:xfrm>
                  <a:off x="6656271" y="1551530"/>
                  <a:ext cx="61920" cy="496800"/>
                </p14:xfrm>
              </p:contentPart>
            </mc:Choice>
            <mc:Fallback xmlns="">
              <p:pic>
                <p:nvPicPr>
                  <p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602271" y="1441699"/>
                    <a:ext cx="169560" cy="716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14:cNvPr>
                  <p14:cNvContentPartPr/>
                  <p14:nvPr/>
                </p14:nvContentPartPr>
                <p14:xfrm>
                  <a:off x="5088831" y="1593290"/>
                  <a:ext cx="1629000" cy="412920"/>
                </p14:xfrm>
              </p:contentPart>
            </mc:Choice>
            <mc:Fallback xmlns="">
              <p:pic>
                <p:nvPicPr>
                  <p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34831" y="1483373"/>
                    <a:ext cx="1736640" cy="632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14:cNvPr>
                  <p14:cNvContentPartPr/>
                  <p14:nvPr/>
                </p14:nvContentPartPr>
                <p14:xfrm>
                  <a:off x="5592831" y="1929170"/>
                  <a:ext cx="39960" cy="360"/>
                </p14:xfrm>
              </p:contentPart>
            </mc:Choice>
            <mc:Fallback xmlns="">
              <p:pic>
                <p:nvPicPr>
                  <p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538831" y="1821170"/>
                    <a:ext cx="1476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14:cNvPr>
                  <p14:cNvContentPartPr/>
                  <p14:nvPr/>
                </p14:nvContentPartPr>
                <p14:xfrm>
                  <a:off x="6691911" y="1581770"/>
                  <a:ext cx="360" cy="3600"/>
                </p14:xfrm>
              </p:contentPart>
            </mc:Choice>
            <mc:Fallback xmlns="">
              <p:pic>
                <p:nvPicPr>
                  <p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7911" y="1473770"/>
                    <a:ext cx="10800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14:cNvPr>
                  <p14:cNvContentPartPr/>
                  <p14:nvPr/>
                </p14:nvContentPartPr>
                <p14:xfrm>
                  <a:off x="6363951" y="1651970"/>
                  <a:ext cx="84960" cy="116280"/>
                </p14:xfrm>
              </p:contentPart>
            </mc:Choice>
            <mc:Fallback xmlns="">
              <p:pic>
                <p:nvPicPr>
                  <p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309721" y="1541578"/>
                    <a:ext cx="193058" cy="336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14:cNvPr>
                  <p14:cNvContentPartPr/>
                  <p14:nvPr/>
                </p14:nvContentPartPr>
                <p14:xfrm>
                  <a:off x="6301671" y="1778330"/>
                  <a:ext cx="356760" cy="92880"/>
                </p14:xfrm>
              </p:contentPart>
            </mc:Choice>
            <mc:Fallback xmlns=""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247671" y="1668196"/>
                    <a:ext cx="464400" cy="312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14:cNvPr>
                  <p14:cNvContentPartPr/>
                  <p14:nvPr/>
                </p14:nvContentPartPr>
                <p14:xfrm>
                  <a:off x="5311947" y="1302331"/>
                  <a:ext cx="1677600" cy="169200"/>
                </p14:xfrm>
              </p:contentPart>
            </mc:Choice>
            <mc:Fallback xmlns="">
              <p:pic>
                <p:nvPicPr>
                  <p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57947" y="1192461"/>
                    <a:ext cx="1785240" cy="38857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C426845-E8A9-1578-902E-6D86F6E3AAE4}"/>
                  </a:ext>
                </a:extLst>
              </p:cNvPr>
              <p:cNvSpPr/>
              <p:nvPr/>
            </p:nvSpPr>
            <p:spPr>
              <a:xfrm>
                <a:off x="5452944" y="1114985"/>
                <a:ext cx="461666" cy="46166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3B40480D-D9A2-A241-C488-7E6464B1C85A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H="1">
                <a:off x="5232400" y="1509042"/>
                <a:ext cx="288153" cy="114271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A226A-333B-1AA5-A1E8-41D8840FCAC7}"/>
                  </a:ext>
                </a:extLst>
              </p:cNvPr>
              <p:cNvSpPr txBox="1"/>
              <p:nvPr/>
            </p:nvSpPr>
            <p:spPr>
              <a:xfrm>
                <a:off x="4875766" y="1877464"/>
                <a:ext cx="505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08C98354-39C0-B7C7-831B-4B06BBAE331B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815857" y="1407308"/>
                <a:ext cx="1250002" cy="115870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94379B62-124B-5DA9-13C7-72724207DF60}"/>
                  </a:ext>
                </a:extLst>
              </p:cNvPr>
              <p:cNvSpPr/>
              <p:nvPr/>
            </p:nvSpPr>
            <p:spPr>
              <a:xfrm>
                <a:off x="6835026" y="2566014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D506BE-DF88-5A0F-3B52-561F585658FC}"/>
                  </a:ext>
                </a:extLst>
              </p:cNvPr>
              <p:cNvSpPr txBox="1"/>
              <p:nvPr/>
            </p:nvSpPr>
            <p:spPr>
              <a:xfrm>
                <a:off x="6386317" y="1603934"/>
                <a:ext cx="788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babc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8356286A-63FB-31C7-7013-000778F6C154}"/>
                </a:ext>
              </a:extLst>
            </p:cNvPr>
            <p:cNvSpPr/>
            <p:nvPr/>
          </p:nvSpPr>
          <p:spPr>
            <a:xfrm>
              <a:off x="4948909" y="266839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63171FE-0978-2712-2787-516E3A1E59EC}"/>
              </a:ext>
            </a:extLst>
          </p:cNvPr>
          <p:cNvGrpSpPr/>
          <p:nvPr/>
        </p:nvGrpSpPr>
        <p:grpSpPr>
          <a:xfrm>
            <a:off x="7422063" y="1830889"/>
            <a:ext cx="3116966" cy="3258281"/>
            <a:chOff x="7781860" y="1109866"/>
            <a:chExt cx="3116966" cy="3258281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C807A8BD-AFF3-CC40-011D-8F17732BFEC6}"/>
                </a:ext>
              </a:extLst>
            </p:cNvPr>
            <p:cNvSpPr/>
            <p:nvPr/>
          </p:nvSpPr>
          <p:spPr>
            <a:xfrm>
              <a:off x="7885174" y="3906481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3036B239-83C5-75D4-D5DC-3B00BE349411}"/>
                </a:ext>
              </a:extLst>
            </p:cNvPr>
            <p:cNvSpPr/>
            <p:nvPr/>
          </p:nvSpPr>
          <p:spPr>
            <a:xfrm>
              <a:off x="9054089" y="3901362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67FC7D-25EA-C6D6-3DD8-123B55FAA41F}"/>
                </a:ext>
              </a:extLst>
            </p:cNvPr>
            <p:cNvSpPr txBox="1"/>
            <p:nvPr/>
          </p:nvSpPr>
          <p:spPr>
            <a:xfrm>
              <a:off x="7781860" y="320857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A87985-F093-A8D3-5F01-602375C8A803}"/>
                </a:ext>
              </a:extLst>
            </p:cNvPr>
            <p:cNvSpPr txBox="1"/>
            <p:nvPr/>
          </p:nvSpPr>
          <p:spPr>
            <a:xfrm>
              <a:off x="9101475" y="322902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2987409-1123-381E-5159-79C3E439D117}"/>
                </a:ext>
              </a:extLst>
            </p:cNvPr>
            <p:cNvCxnSpPr>
              <a:cxnSpLocks/>
            </p:cNvCxnSpPr>
            <p:nvPr/>
          </p:nvCxnSpPr>
          <p:spPr>
            <a:xfrm>
              <a:off x="8743793" y="3022561"/>
              <a:ext cx="541129" cy="8839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1BD25D87-0F3B-250B-BF44-5875381E3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5784" y="3089533"/>
              <a:ext cx="422112" cy="8169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AC464EFD-BE65-DAE9-128E-9EBD63F34862}"/>
                </a:ext>
              </a:extLst>
            </p:cNvPr>
            <p:cNvGrpSpPr/>
            <p:nvPr/>
          </p:nvGrpSpPr>
          <p:grpSpPr>
            <a:xfrm>
              <a:off x="8417974" y="1109866"/>
              <a:ext cx="2480852" cy="1979667"/>
              <a:chOff x="4522441" y="1114985"/>
              <a:chExt cx="2480852" cy="2015080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1E96941F-DA2F-5E32-7A7B-83B18D3514DA}"/>
                  </a:ext>
                </a:extLst>
              </p:cNvPr>
              <p:cNvSpPr/>
              <p:nvPr/>
            </p:nvSpPr>
            <p:spPr>
              <a:xfrm>
                <a:off x="4522441" y="2668399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5" name="Группа 84">
                <a:extLst>
                  <a:ext uri="{FF2B5EF4-FFF2-40B4-BE49-F238E27FC236}">
                    <a16:creationId xmlns:a16="http://schemas.microsoft.com/office/drawing/2014/main" id="{B0AF3159-4559-1923-D1A4-996431ED22B4}"/>
                  </a:ext>
                </a:extLst>
              </p:cNvPr>
              <p:cNvGrpSpPr/>
              <p:nvPr/>
            </p:nvGrpSpPr>
            <p:grpSpPr>
              <a:xfrm>
                <a:off x="4669831" y="1114985"/>
                <a:ext cx="2333462" cy="1833222"/>
                <a:chOff x="4669831" y="1114985"/>
                <a:chExt cx="2333462" cy="1833222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56271" y="1551530"/>
                    <a:ext cx="61920" cy="496800"/>
                  </p14:xfrm>
                </p:contentPart>
              </mc:Choice>
              <mc:Fallback xmlns="">
                <p:pic>
                  <p:nvPicPr>
                    <p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602271" y="1441699"/>
                      <a:ext cx="169560" cy="7160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88831" y="1593290"/>
                    <a:ext cx="1629000" cy="412920"/>
                  </p14:xfrm>
                </p:contentPart>
              </mc:Choice>
              <mc:Fallback xmlns="">
                <p:pic>
                  <p:nvPicPr>
                    <p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034831" y="1483373"/>
                      <a:ext cx="1736640" cy="6323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2831" y="1929170"/>
                    <a:ext cx="39960" cy="360"/>
                  </p14:xfrm>
                </p:contentPart>
              </mc:Choice>
              <mc:Fallback xmlns="">
                <p:pic>
                  <p:nvPicPr>
                    <p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5538831" y="1821170"/>
                      <a:ext cx="14760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91911" y="1581770"/>
                    <a:ext cx="360" cy="3600"/>
                  </p14:xfrm>
                </p:contentPart>
              </mc:Choice>
              <mc:Fallback xmlns="">
                <p:pic>
                  <p:nvPicPr>
                    <p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6637911" y="1473770"/>
                      <a:ext cx="108000" cy="21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63951" y="1651970"/>
                    <a:ext cx="84960" cy="116280"/>
                  </p14:xfrm>
                </p:contentPart>
              </mc:Choice>
              <mc:Fallback xmlns="">
                <p:pic>
                  <p:nvPicPr>
                    <p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309721" y="1541578"/>
                      <a:ext cx="193058" cy="33669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1671" y="1778330"/>
                    <a:ext cx="356760" cy="92880"/>
                  </p14:xfrm>
                </p:contentPart>
              </mc:Choice>
              <mc:Fallback xmlns="">
                <p:pic>
                  <p:nvPicPr>
                    <p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247671" y="1668196"/>
                      <a:ext cx="464400" cy="31278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1947" y="1302331"/>
                    <a:ext cx="1677600" cy="169200"/>
                  </p14:xfrm>
                </p:contentPart>
              </mc:Choice>
              <mc:Fallback xmlns="">
                <p:pic>
                  <p:nvPicPr>
                    <p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5257947" y="1192461"/>
                      <a:ext cx="1785240" cy="388574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C2EB5B88-CC23-280F-90E7-C3E6DB88CCCC}"/>
                    </a:ext>
                  </a:extLst>
                </p:cNvPr>
                <p:cNvSpPr/>
                <p:nvPr/>
              </p:nvSpPr>
              <p:spPr>
                <a:xfrm>
                  <a:off x="5452944" y="1114985"/>
                  <a:ext cx="461666" cy="461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4" name="Прямая со стрелкой 93">
                  <a:extLst>
                    <a:ext uri="{FF2B5EF4-FFF2-40B4-BE49-F238E27FC236}">
                      <a16:creationId xmlns:a16="http://schemas.microsoft.com/office/drawing/2014/main" id="{B8102E8E-BCDD-5A25-8C71-7A8C215B0B73}"/>
                    </a:ext>
                  </a:extLst>
                </p:cNvPr>
                <p:cNvCxnSpPr>
                  <a:cxnSpLocks/>
                  <a:stCxn id="93" idx="3"/>
                </p:cNvCxnSpPr>
                <p:nvPr/>
              </p:nvCxnSpPr>
              <p:spPr>
                <a:xfrm flipH="1">
                  <a:off x="4912308" y="1509042"/>
                  <a:ext cx="608245" cy="11593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F03032B-9F65-3A2C-1E47-F1AFCDE14DA1}"/>
                    </a:ext>
                  </a:extLst>
                </p:cNvPr>
                <p:cNvSpPr txBox="1"/>
                <p:nvPr/>
              </p:nvSpPr>
              <p:spPr>
                <a:xfrm>
                  <a:off x="4669831" y="1773211"/>
                  <a:ext cx="5059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AA6305F-7EDF-27D3-04C7-640696AB1D9A}"/>
                    </a:ext>
                  </a:extLst>
                </p:cNvPr>
                <p:cNvSpPr/>
                <p:nvPr/>
              </p:nvSpPr>
              <p:spPr>
                <a:xfrm>
                  <a:off x="6266277" y="2486541"/>
                  <a:ext cx="461666" cy="461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C32F090-9206-B40C-7B7D-EDAC8BFE92E8}"/>
                    </a:ext>
                  </a:extLst>
                </p:cNvPr>
                <p:cNvSpPr txBox="1"/>
                <p:nvPr/>
              </p:nvSpPr>
              <p:spPr>
                <a:xfrm>
                  <a:off x="6215194" y="1707679"/>
                  <a:ext cx="788099" cy="344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Прямая со стрелкой 95">
                  <a:extLst>
                    <a:ext uri="{FF2B5EF4-FFF2-40B4-BE49-F238E27FC236}">
                      <a16:creationId xmlns:a16="http://schemas.microsoft.com/office/drawing/2014/main" id="{505D3AB9-8270-C295-DEC5-80BB3CB1124A}"/>
                    </a:ext>
                  </a:extLst>
                </p:cNvPr>
                <p:cNvCxnSpPr>
                  <a:cxnSpLocks/>
                  <a:endCxn id="97" idx="0"/>
                </p:cNvCxnSpPr>
                <p:nvPr/>
              </p:nvCxnSpPr>
              <p:spPr>
                <a:xfrm>
                  <a:off x="5815857" y="1407308"/>
                  <a:ext cx="681253" cy="107923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926455B0-51A4-0F55-6043-505A13BB5D2F}"/>
              </a:ext>
            </a:extLst>
          </p:cNvPr>
          <p:cNvSpPr/>
          <p:nvPr/>
        </p:nvSpPr>
        <p:spPr>
          <a:xfrm>
            <a:off x="9574451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B1B527D-5283-AF61-F947-776C9DFFD82E}"/>
              </a:ext>
            </a:extLst>
          </p:cNvPr>
          <p:cNvSpPr/>
          <p:nvPr/>
        </p:nvSpPr>
        <p:spPr>
          <a:xfrm>
            <a:off x="10429493" y="4613990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CB8CC9-E45E-C9B0-71F6-17080ACA56AD}"/>
              </a:ext>
            </a:extLst>
          </p:cNvPr>
          <p:cNvSpPr txBox="1"/>
          <p:nvPr/>
        </p:nvSpPr>
        <p:spPr>
          <a:xfrm>
            <a:off x="9292433" y="3710010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458400E-4A08-26BC-A884-98A4319BE6F9}"/>
              </a:ext>
            </a:extLst>
          </p:cNvPr>
          <p:cNvSpPr txBox="1"/>
          <p:nvPr/>
        </p:nvSpPr>
        <p:spPr>
          <a:xfrm>
            <a:off x="10489193" y="3827341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CD0DE5B5-7BA4-A212-35C8-40769EEBE614}"/>
              </a:ext>
            </a:extLst>
          </p:cNvPr>
          <p:cNvCxnSpPr>
            <a:cxnSpLocks/>
          </p:cNvCxnSpPr>
          <p:nvPr/>
        </p:nvCxnSpPr>
        <p:spPr>
          <a:xfrm>
            <a:off x="9407250" y="1989474"/>
            <a:ext cx="1321655" cy="228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46D46F3-86F6-B2B1-B574-61D83CA1E73E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D400D7-2190-9ABE-48DF-B767BF835499}"/>
              </a:ext>
            </a:extLst>
          </p:cNvPr>
          <p:cNvSpPr txBox="1"/>
          <p:nvPr/>
        </p:nvSpPr>
        <p:spPr>
          <a:xfrm>
            <a:off x="10020614" y="170405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5E616-F0F1-DA62-BAC8-BA6F72B859C9}"/>
              </a:ext>
            </a:extLst>
          </p:cNvPr>
          <p:cNvSpPr txBox="1"/>
          <p:nvPr/>
        </p:nvSpPr>
        <p:spPr>
          <a:xfrm>
            <a:off x="4424690" y="258925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6ABEBA-F40F-2576-2D71-44107C9B6CF2}"/>
              </a:ext>
            </a:extLst>
          </p:cNvPr>
          <p:cNvSpPr txBox="1"/>
          <p:nvPr/>
        </p:nvSpPr>
        <p:spPr>
          <a:xfrm>
            <a:off x="9710351" y="243783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C16962-129E-081A-2506-4284B8C8F01B}"/>
              </a:ext>
            </a:extLst>
          </p:cNvPr>
          <p:cNvSpPr txBox="1"/>
          <p:nvPr/>
        </p:nvSpPr>
        <p:spPr>
          <a:xfrm>
            <a:off x="9284471" y="3752162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0BF481-6F29-6EBE-A204-902BB5321C53}"/>
              </a:ext>
            </a:extLst>
          </p:cNvPr>
          <p:cNvSpPr txBox="1"/>
          <p:nvPr/>
        </p:nvSpPr>
        <p:spPr>
          <a:xfrm>
            <a:off x="10443229" y="3846990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E9C03BCC-C42C-014D-AC52-25703654608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446798" y="2187253"/>
            <a:ext cx="1169692" cy="10691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753DF17-5703-80C0-2ED2-BE767055AAEE}"/>
              </a:ext>
            </a:extLst>
          </p:cNvPr>
          <p:cNvSpPr txBox="1"/>
          <p:nvPr/>
        </p:nvSpPr>
        <p:spPr>
          <a:xfrm>
            <a:off x="5938573" y="2356760"/>
            <a:ext cx="67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05E71D-8ED5-E1AC-6D1B-D8C4D2BB8ADB}"/>
              </a:ext>
            </a:extLst>
          </p:cNvPr>
          <p:cNvSpPr txBox="1"/>
          <p:nvPr/>
        </p:nvSpPr>
        <p:spPr>
          <a:xfrm>
            <a:off x="647084" y="3058573"/>
            <a:ext cx="82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F7A354-8D2B-74E2-FF18-A07FA3449A74}"/>
              </a:ext>
            </a:extLst>
          </p:cNvPr>
          <p:cNvSpPr txBox="1"/>
          <p:nvPr/>
        </p:nvSpPr>
        <p:spPr>
          <a:xfrm>
            <a:off x="3858004" y="3970728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EC9D7D-90DD-A6BA-738E-BF31FA5AB40E}"/>
              </a:ext>
            </a:extLst>
          </p:cNvPr>
          <p:cNvSpPr txBox="1"/>
          <p:nvPr/>
        </p:nvSpPr>
        <p:spPr>
          <a:xfrm>
            <a:off x="5134672" y="3977181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6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6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6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33" grpId="0" animBg="1"/>
      <p:bldP spid="19" grpId="0" animBg="1"/>
      <p:bldP spid="23" grpId="0" animBg="1"/>
      <p:bldP spid="25" grpId="0"/>
      <p:bldP spid="35" grpId="0"/>
      <p:bldP spid="68" grpId="0" animBg="1"/>
      <p:bldP spid="71" grpId="0" animBg="1"/>
      <p:bldP spid="77" grpId="0"/>
      <p:bldP spid="78" grpId="0"/>
      <p:bldP spid="113" grpId="0" animBg="1"/>
      <p:bldP spid="114" grpId="0" animBg="1"/>
      <p:bldP spid="119" grpId="0"/>
      <p:bldP spid="120" grpId="0"/>
      <p:bldP spid="124" grpId="0"/>
      <p:bldP spid="125" grpId="0"/>
      <p:bldP spid="132" grpId="0"/>
      <p:bldP spid="133" grpId="0"/>
      <p:bldP spid="134" grpId="0"/>
      <p:bldP spid="140" grpId="0"/>
      <p:bldP spid="141" grpId="0"/>
      <p:bldP spid="142" grpId="0"/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000950"/>
            <a:ext cx="10353762" cy="327572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Константное число операций на добавление одного суффикса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—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подстроки — O(m)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109DABB9-A2A4-B050-9E75-353EE3D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36671-4E9E-F18D-A6AA-480BC028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2226-A4B4-42C8-F6C9-E61F80B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1189"/>
            <a:ext cx="10353762" cy="3889463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Занимает меньше памяти, так как каждая вершина хранит только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ссылку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Строит суффиксное дерево в явной форме, что может облегчить понимание алгоритма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алгоритмом, то есть требует для начала работы всю строку целиком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4E0CAA7-DD07-D67B-B810-930021A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0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61774"/>
            <a:ext cx="10353762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алгоритма </a:t>
            </a:r>
            <a:r>
              <a:rPr lang="ru-RU" sz="38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b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по времени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87EB92-06D9-31EF-327D-CD78EF76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5" y="1465515"/>
            <a:ext cx="9748649" cy="4874325"/>
          </a:xfrm>
        </p:spPr>
      </p:pic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CB234-D471-9A04-0B0B-90CAA632E4B6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BB66C-A9AA-A5C8-B3F5-6A909A8C9CE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3FB67-F48E-72B7-6258-4FEC0040D68B}"/>
              </a:ext>
            </a:extLst>
          </p:cNvPr>
          <p:cNvSpPr txBox="1"/>
          <p:nvPr/>
        </p:nvSpPr>
        <p:spPr>
          <a:xfrm>
            <a:off x="3061497" y="1827251"/>
            <a:ext cx="60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{1; 200}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8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F2CB0C-64F9-E069-16FB-FF8DD4FC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47" y="1482681"/>
            <a:ext cx="9802105" cy="4901053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6880"/>
            <a:ext cx="10353762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алгоритма </a:t>
            </a:r>
            <a:r>
              <a:rPr lang="ru-RU" sz="38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b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по времени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2786758" y="1827251"/>
            <a:ext cx="66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{100; 3000}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8910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23999-09AD-859D-D1FB-C16008D3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562100"/>
            <a:ext cx="9845771" cy="4922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2905467" y="1822182"/>
            <a:ext cx="637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памяти от длины строки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{1; 50}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655707" y="3020037"/>
            <a:ext cx="461665" cy="16507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 (байт)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E4A500D-90F2-3026-479B-5360D15ED687}"/>
              </a:ext>
            </a:extLst>
          </p:cNvPr>
          <p:cNvSpPr txBox="1">
            <a:spLocks/>
          </p:cNvSpPr>
          <p:nvPr/>
        </p:nvSpPr>
        <p:spPr>
          <a:xfrm>
            <a:off x="913794" y="22688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алгоритма </a:t>
            </a:r>
            <a:r>
              <a:rPr lang="ru-RU" sz="38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b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по памяти</a:t>
            </a:r>
          </a:p>
        </p:txBody>
      </p:sp>
    </p:spTree>
    <p:extLst>
      <p:ext uri="{BB962C8B-B14F-4D97-AF65-F5344CB8AC3E}">
        <p14:creationId xmlns:p14="http://schemas.microsoft.com/office/powerpoint/2010/main" val="169451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77B44-740E-F925-25D2-39550CFE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3766"/>
            <a:ext cx="10353762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Созданы и выложены на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88E9B-25A3-2CB5-83D0-224B91D1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4969"/>
            <a:ext cx="10545566" cy="3977917"/>
          </a:xfrm>
        </p:spPr>
        <p:txBody>
          <a:bodyPr>
            <a:noAutofit/>
          </a:bodyPr>
          <a:lstStyle/>
          <a:p>
            <a:pPr marL="551250" indent="-514350"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Теоретический материал по теме «Алгоритм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551250" indent="-514350"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 случайных строк</a:t>
            </a:r>
          </a:p>
          <a:p>
            <a:pPr marL="551250" indent="-514350"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код алгоритма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языке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250" indent="-514350"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файлы</a:t>
            </a:r>
          </a:p>
          <a:p>
            <a:pPr marL="551250" indent="-514350">
              <a:buSzPct val="80000"/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исследования алгоритма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https://github.com/belkova-ea/McCreight-s-algo.git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828F2206-3E42-BD33-4F2A-268C7A3F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046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39" y="508932"/>
            <a:ext cx="5820037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всех суффиксов строки в порядке убывания их длины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56A6E013-7CD7-2663-A1E3-87292794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703098" y="6000714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A6FF6AC0-7C76-F347-C836-DD673D8C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980" y="2235842"/>
            <a:ext cx="8892935" cy="342672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(1995 год)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9B0B7648-FCBA-01AC-A95A-9C545A1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05119"/>
            <a:ext cx="10353762" cy="1257300"/>
          </a:xfrm>
        </p:spPr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754" y="3827477"/>
            <a:ext cx="8866945" cy="250271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Бор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Структура данных для хранения строк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Подвешенное дерево с символами на рёбрах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315580A6-350C-04D0-5E62-0C164E8DDDB9}"/>
              </a:ext>
            </a:extLst>
          </p:cNvPr>
          <p:cNvSpPr txBox="1">
            <a:spLocks/>
          </p:cNvSpPr>
          <p:nvPr/>
        </p:nvSpPr>
        <p:spPr>
          <a:xfrm>
            <a:off x="1388754" y="1851171"/>
            <a:ext cx="8866945" cy="17875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Строка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Конечная последовательность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175265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D741AE-A012-DE56-7EBD-EAAACE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85" y="1522427"/>
            <a:ext cx="7903630" cy="48064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6D8D80-9CA1-B3BC-1780-484AE72C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37924" y="496664"/>
            <a:ext cx="6316152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/>
            </a:pPr>
            <a:r>
              <a:rPr lang="ru-RU" altLang="ru-RU" sz="3800" dirty="0">
                <a:solidFill>
                  <a:schemeClr val="tx2"/>
                </a:solidFill>
                <a:cs typeface="Arial" panose="020B0604020202020204" pitchFamily="34" charset="0"/>
              </a:rPr>
              <a:t>Бор для {</a:t>
            </a:r>
            <a:r>
              <a:rPr lang="ru-RU" altLang="ru-RU" sz="3800" dirty="0" err="1">
                <a:solidFill>
                  <a:schemeClr val="tx2"/>
                </a:solidFill>
                <a:cs typeface="Arial" panose="020B0604020202020204" pitchFamily="34" charset="0"/>
              </a:rPr>
              <a:t>he</a:t>
            </a:r>
            <a:r>
              <a:rPr lang="ru-RU" altLang="ru-RU" sz="38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ru-RU" altLang="ru-RU" sz="3800" dirty="0" err="1">
                <a:solidFill>
                  <a:schemeClr val="tx2"/>
                </a:solidFill>
                <a:cs typeface="Arial" panose="020B0604020202020204" pitchFamily="34" charset="0"/>
              </a:rPr>
              <a:t>she</a:t>
            </a:r>
            <a:r>
              <a:rPr lang="ru-RU" altLang="ru-RU" sz="38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ru-RU" altLang="ru-RU" sz="3800" dirty="0" err="1">
                <a:solidFill>
                  <a:schemeClr val="tx2"/>
                </a:solidFill>
                <a:cs typeface="Arial" panose="020B0604020202020204" pitchFamily="34" charset="0"/>
              </a:rPr>
              <a:t>his</a:t>
            </a:r>
            <a:r>
              <a:rPr lang="ru-RU" altLang="ru-RU" sz="3800" dirty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ru-RU" altLang="ru-RU" sz="3800" dirty="0" err="1">
                <a:solidFill>
                  <a:schemeClr val="tx2"/>
                </a:solidFill>
                <a:cs typeface="Arial" panose="020B0604020202020204" pitchFamily="34" charset="0"/>
              </a:rPr>
              <a:t>hers</a:t>
            </a:r>
            <a:r>
              <a:rPr lang="ru-RU" altLang="ru-RU" sz="3800" dirty="0">
                <a:solidFill>
                  <a:schemeClr val="tx2"/>
                </a:solidFill>
                <a:cs typeface="Arial" panose="020B0604020202020204" pitchFamily="34" charset="0"/>
              </a:rPr>
              <a:t>} 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F54A3391-0C6E-9266-7972-18595E3D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09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ru-RU" sz="3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82" y="2483141"/>
            <a:ext cx="9614388" cy="189923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Бор содержащий все суффиксы строки 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Строка в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суффисном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Должна заканчиваться символом, больше нигде в ней не встречающимся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1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B8C7C305-388C-96BC-2E83-2312778B27B5}"/>
              </a:ext>
            </a:extLst>
          </p:cNvPr>
          <p:cNvCxnSpPr>
            <a:cxnSpLocks/>
          </p:cNvCxnSpPr>
          <p:nvPr/>
        </p:nvCxnSpPr>
        <p:spPr>
          <a:xfrm>
            <a:off x="9499560" y="4054239"/>
            <a:ext cx="1288837" cy="641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36FB61C-9CB2-D049-1BE4-1894F5F90D36}"/>
              </a:ext>
            </a:extLst>
          </p:cNvPr>
          <p:cNvCxnSpPr>
            <a:cxnSpLocks/>
          </p:cNvCxnSpPr>
          <p:nvPr/>
        </p:nvCxnSpPr>
        <p:spPr>
          <a:xfrm flipV="1">
            <a:off x="9486215" y="3374521"/>
            <a:ext cx="999071" cy="315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21FF-D9E1-87F9-2244-E31DB11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59" y="199629"/>
            <a:ext cx="11272881" cy="12573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дерева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Наивный алгоритм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A77AE90D-E3B7-A65F-A1B9-3FE8E0E2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E680F585-402B-0665-AFEE-64F177A82DD8}"/>
              </a:ext>
            </a:extLst>
          </p:cNvPr>
          <p:cNvSpPr/>
          <p:nvPr/>
        </p:nvSpPr>
        <p:spPr>
          <a:xfrm>
            <a:off x="840314" y="2362146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92EAFD1-19A8-013E-AC14-BFFED6107117}"/>
              </a:ext>
            </a:extLst>
          </p:cNvPr>
          <p:cNvCxnSpPr>
            <a:cxnSpLocks/>
          </p:cNvCxnSpPr>
          <p:nvPr/>
        </p:nvCxnSpPr>
        <p:spPr>
          <a:xfrm>
            <a:off x="1176102" y="2592979"/>
            <a:ext cx="1979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AECE98-C380-6E4B-05AA-B36263DB1242}"/>
              </a:ext>
            </a:extLst>
          </p:cNvPr>
          <p:cNvSpPr/>
          <p:nvPr/>
        </p:nvSpPr>
        <p:spPr>
          <a:xfrm>
            <a:off x="3210038" y="238442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F2A51-C9B2-C6EB-F407-CD6E9193382B}"/>
              </a:ext>
            </a:extLst>
          </p:cNvPr>
          <p:cNvSpPr txBox="1"/>
          <p:nvPr/>
        </p:nvSpPr>
        <p:spPr>
          <a:xfrm>
            <a:off x="1537015" y="2138673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FB2BC78-352C-235E-FD4B-85825B9BADDD}"/>
              </a:ext>
            </a:extLst>
          </p:cNvPr>
          <p:cNvSpPr/>
          <p:nvPr/>
        </p:nvSpPr>
        <p:spPr>
          <a:xfrm>
            <a:off x="919119" y="4301191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79FC253-FF5D-EE46-73B8-EF65301ACD85}"/>
              </a:ext>
            </a:extLst>
          </p:cNvPr>
          <p:cNvCxnSpPr>
            <a:cxnSpLocks/>
          </p:cNvCxnSpPr>
          <p:nvPr/>
        </p:nvCxnSpPr>
        <p:spPr>
          <a:xfrm>
            <a:off x="1254907" y="4532024"/>
            <a:ext cx="1979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4EB6B3-F7C6-C398-8EE1-CAE731007610}"/>
              </a:ext>
            </a:extLst>
          </p:cNvPr>
          <p:cNvSpPr/>
          <p:nvPr/>
        </p:nvSpPr>
        <p:spPr>
          <a:xfrm>
            <a:off x="3339861" y="4301191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28850-573D-D625-99AB-C19FAAA52128}"/>
              </a:ext>
            </a:extLst>
          </p:cNvPr>
          <p:cNvSpPr txBox="1"/>
          <p:nvPr/>
        </p:nvSpPr>
        <p:spPr>
          <a:xfrm>
            <a:off x="1615820" y="4077718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66DDAD2-6C8C-2BD4-200F-95811A04FAD7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313176" y="4695248"/>
            <a:ext cx="1686694" cy="745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BF09EB-7A8F-AF4B-2901-DA81A1EE4CFC}"/>
              </a:ext>
            </a:extLst>
          </p:cNvPr>
          <p:cNvSpPr/>
          <p:nvPr/>
        </p:nvSpPr>
        <p:spPr>
          <a:xfrm>
            <a:off x="3089355" y="5352461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5126A-A3BD-8619-89C8-52155FA9AFE1}"/>
              </a:ext>
            </a:extLst>
          </p:cNvPr>
          <p:cNvSpPr txBox="1"/>
          <p:nvPr/>
        </p:nvSpPr>
        <p:spPr>
          <a:xfrm>
            <a:off x="1149952" y="5183184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FE0CFE1-4B2E-62D9-6666-DCCBBB412E9B}"/>
              </a:ext>
            </a:extLst>
          </p:cNvPr>
          <p:cNvSpPr/>
          <p:nvPr/>
        </p:nvSpPr>
        <p:spPr>
          <a:xfrm>
            <a:off x="4883061" y="1947634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5D0B459-BB14-5AE2-68DD-17D123EA672A}"/>
              </a:ext>
            </a:extLst>
          </p:cNvPr>
          <p:cNvCxnSpPr>
            <a:cxnSpLocks/>
          </p:cNvCxnSpPr>
          <p:nvPr/>
        </p:nvCxnSpPr>
        <p:spPr>
          <a:xfrm>
            <a:off x="5218849" y="2178467"/>
            <a:ext cx="1979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EE53108-FA8F-EB59-5CD4-3B57BDAC513E}"/>
              </a:ext>
            </a:extLst>
          </p:cNvPr>
          <p:cNvSpPr/>
          <p:nvPr/>
        </p:nvSpPr>
        <p:spPr>
          <a:xfrm>
            <a:off x="7261680" y="1951861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CDEC4-550A-4049-61A0-8FE8C169B73A}"/>
              </a:ext>
            </a:extLst>
          </p:cNvPr>
          <p:cNvSpPr txBox="1"/>
          <p:nvPr/>
        </p:nvSpPr>
        <p:spPr>
          <a:xfrm>
            <a:off x="5579762" y="1724161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E06EA40-817A-E0A7-CB8D-93FE20D4C433}"/>
              </a:ext>
            </a:extLst>
          </p:cNvPr>
          <p:cNvCxnSpPr>
            <a:cxnSpLocks/>
          </p:cNvCxnSpPr>
          <p:nvPr/>
        </p:nvCxnSpPr>
        <p:spPr>
          <a:xfrm>
            <a:off x="5218849" y="2350079"/>
            <a:ext cx="1670056" cy="8255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2AC9DD-2E7F-4CDD-C3B6-6642556AF0EA}"/>
              </a:ext>
            </a:extLst>
          </p:cNvPr>
          <p:cNvSpPr txBox="1"/>
          <p:nvPr/>
        </p:nvSpPr>
        <p:spPr>
          <a:xfrm rot="1626831">
            <a:off x="5685854" y="2463393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82355B6-8752-0CE5-E9B1-E2E15DD5B83D}"/>
              </a:ext>
            </a:extLst>
          </p:cNvPr>
          <p:cNvSpPr/>
          <p:nvPr/>
        </p:nvSpPr>
        <p:spPr>
          <a:xfrm>
            <a:off x="6939238" y="3039520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C2DEB34-45CE-73F5-CC37-A108AF646CE7}"/>
              </a:ext>
            </a:extLst>
          </p:cNvPr>
          <p:cNvCxnSpPr>
            <a:cxnSpLocks/>
          </p:cNvCxnSpPr>
          <p:nvPr/>
        </p:nvCxnSpPr>
        <p:spPr>
          <a:xfrm>
            <a:off x="5065392" y="2371695"/>
            <a:ext cx="895086" cy="1436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99C4A3C-390E-4D87-6833-7AB23B91F7B0}"/>
              </a:ext>
            </a:extLst>
          </p:cNvPr>
          <p:cNvSpPr txBox="1"/>
          <p:nvPr/>
        </p:nvSpPr>
        <p:spPr>
          <a:xfrm>
            <a:off x="4253986" y="2931799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C9DBEA63-49DB-50D3-5E54-23736BA5FFAB}"/>
              </a:ext>
            </a:extLst>
          </p:cNvPr>
          <p:cNvSpPr/>
          <p:nvPr/>
        </p:nvSpPr>
        <p:spPr>
          <a:xfrm>
            <a:off x="5810121" y="3868787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4D0C06C6-5FB3-6F00-842A-B2C45B333A3C}"/>
              </a:ext>
            </a:extLst>
          </p:cNvPr>
          <p:cNvSpPr/>
          <p:nvPr/>
        </p:nvSpPr>
        <p:spPr>
          <a:xfrm>
            <a:off x="7675312" y="4077718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A129551-5639-2F4B-8846-9767B361DBF0}"/>
              </a:ext>
            </a:extLst>
          </p:cNvPr>
          <p:cNvCxnSpPr>
            <a:cxnSpLocks/>
          </p:cNvCxnSpPr>
          <p:nvPr/>
        </p:nvCxnSpPr>
        <p:spPr>
          <a:xfrm flipV="1">
            <a:off x="8023009" y="3931920"/>
            <a:ext cx="999071" cy="315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00A13A-D735-9E1F-E2AB-97D8DFF4229D}"/>
              </a:ext>
            </a:extLst>
          </p:cNvPr>
          <p:cNvSpPr txBox="1"/>
          <p:nvPr/>
        </p:nvSpPr>
        <p:spPr>
          <a:xfrm>
            <a:off x="8291711" y="3739164"/>
            <a:ext cx="4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9573D9C-E2BB-8B63-2B34-AB61B8697592}"/>
              </a:ext>
            </a:extLst>
          </p:cNvPr>
          <p:cNvSpPr/>
          <p:nvPr/>
        </p:nvSpPr>
        <p:spPr>
          <a:xfrm>
            <a:off x="9059949" y="3632817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3E5F7741-1D7C-B943-7AD1-5C1AAEB445A1}"/>
              </a:ext>
            </a:extLst>
          </p:cNvPr>
          <p:cNvCxnSpPr>
            <a:cxnSpLocks/>
          </p:cNvCxnSpPr>
          <p:nvPr/>
        </p:nvCxnSpPr>
        <p:spPr>
          <a:xfrm>
            <a:off x="8029760" y="4416272"/>
            <a:ext cx="1261022" cy="6213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FF6BB2-2249-F8EE-5ACD-98EBE3CEDA08}"/>
              </a:ext>
            </a:extLst>
          </p:cNvPr>
          <p:cNvSpPr txBox="1"/>
          <p:nvPr/>
        </p:nvSpPr>
        <p:spPr>
          <a:xfrm rot="1626831">
            <a:off x="8159224" y="4432769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3C825039-AC88-0222-99B3-7420338886EA}"/>
              </a:ext>
            </a:extLst>
          </p:cNvPr>
          <p:cNvSpPr/>
          <p:nvPr/>
        </p:nvSpPr>
        <p:spPr>
          <a:xfrm>
            <a:off x="9345822" y="4878776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2FC009F-FFF8-9E5C-3714-DBC59D0536AE}"/>
              </a:ext>
            </a:extLst>
          </p:cNvPr>
          <p:cNvCxnSpPr>
            <a:cxnSpLocks/>
          </p:cNvCxnSpPr>
          <p:nvPr/>
        </p:nvCxnSpPr>
        <p:spPr>
          <a:xfrm>
            <a:off x="7918355" y="4546078"/>
            <a:ext cx="731790" cy="1200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D51DE90-B638-750D-A037-EA2DE7BE4150}"/>
              </a:ext>
            </a:extLst>
          </p:cNvPr>
          <p:cNvSpPr txBox="1"/>
          <p:nvPr/>
        </p:nvSpPr>
        <p:spPr>
          <a:xfrm>
            <a:off x="7049106" y="4998166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E893BC82-4731-4CAD-CBB2-021608DF8ADF}"/>
              </a:ext>
            </a:extLst>
          </p:cNvPr>
          <p:cNvSpPr/>
          <p:nvPr/>
        </p:nvSpPr>
        <p:spPr>
          <a:xfrm>
            <a:off x="8485855" y="5814127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E02077-88EC-6B72-D72A-069C2581FD6C}"/>
              </a:ext>
            </a:extLst>
          </p:cNvPr>
          <p:cNvSpPr txBox="1"/>
          <p:nvPr/>
        </p:nvSpPr>
        <p:spPr>
          <a:xfrm>
            <a:off x="9345822" y="3104241"/>
            <a:ext cx="9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B7ADB53-920E-CD77-A0C1-380FC9651CF2}"/>
              </a:ext>
            </a:extLst>
          </p:cNvPr>
          <p:cNvSpPr/>
          <p:nvPr/>
        </p:nvSpPr>
        <p:spPr>
          <a:xfrm>
            <a:off x="10557564" y="3070392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146C88-9E26-59E3-46B8-22B4D29C9ECC}"/>
              </a:ext>
            </a:extLst>
          </p:cNvPr>
          <p:cNvSpPr txBox="1"/>
          <p:nvPr/>
        </p:nvSpPr>
        <p:spPr>
          <a:xfrm>
            <a:off x="9848127" y="3884962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316FB1BA-C903-D4DB-9674-0DA7D126C20E}"/>
              </a:ext>
            </a:extLst>
          </p:cNvPr>
          <p:cNvSpPr/>
          <p:nvPr/>
        </p:nvSpPr>
        <p:spPr>
          <a:xfrm>
            <a:off x="10814617" y="454607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0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7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17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2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7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625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7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 animBg="1"/>
      <p:bldP spid="12" grpId="0" animBg="1"/>
      <p:bldP spid="13" grpId="0"/>
      <p:bldP spid="15" grpId="0" animBg="1"/>
      <p:bldP spid="16" grpId="0"/>
      <p:bldP spid="20" grpId="0" animBg="1"/>
      <p:bldP spid="22" grpId="0" animBg="1"/>
      <p:bldP spid="23" grpId="0"/>
      <p:bldP spid="60" grpId="0"/>
      <p:bldP spid="61" grpId="0" animBg="1"/>
      <p:bldP spid="64" grpId="0"/>
      <p:bldP spid="65" grpId="0" animBg="1"/>
      <p:bldP spid="66" grpId="0" animBg="1"/>
      <p:bldP spid="69" grpId="0"/>
      <p:bldP spid="70" grpId="0" animBg="1"/>
      <p:bldP spid="73" grpId="0"/>
      <p:bldP spid="74" grpId="0" animBg="1"/>
      <p:bldP spid="77" grpId="0"/>
      <p:bldP spid="78" grpId="0" animBg="1"/>
      <p:bldP spid="80" grpId="0"/>
      <p:bldP spid="81" grpId="0" animBg="1"/>
      <p:bldP spid="84" grpId="0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9" y="1710436"/>
            <a:ext cx="10784101" cy="44166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5BDC-32D1-ED9A-1A62-E71DD52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1" y="228120"/>
            <a:ext cx="10856496" cy="12573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дерева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Уконена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7B067211-FC6C-9764-681D-B1E71F61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2701</TotalTime>
  <Words>368</Words>
  <Application>Microsoft Office PowerPoint</Application>
  <PresentationFormat>Широкоэкранный</PresentationFormat>
  <Paragraphs>109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Сферы применения</vt:lpstr>
      <vt:lpstr>История алгоритма</vt:lpstr>
      <vt:lpstr>Структуры данных</vt:lpstr>
      <vt:lpstr>Бор для {he, she, his, hers} </vt:lpstr>
      <vt:lpstr>Суффиксное дерево</vt:lpstr>
      <vt:lpstr>Построение суффиксного дерева Наивный алгоритм</vt:lpstr>
      <vt:lpstr>Построение суффиксного дерева метод Уконена</vt:lpstr>
      <vt:lpstr>Суффиксные ссылки</vt:lpstr>
      <vt:lpstr>Дерево с суффиксными ссылками</vt:lpstr>
      <vt:lpstr>Презентация PowerPoint</vt:lpstr>
      <vt:lpstr>Асимптотическая оценка</vt:lpstr>
      <vt:lpstr>Характеристика алгоритма</vt:lpstr>
      <vt:lpstr>Исследование алгоритма Маккрейта по времени</vt:lpstr>
      <vt:lpstr>Исследование алгоритма Маккрейта по времени</vt:lpstr>
      <vt:lpstr>Презентация PowerPoint</vt:lpstr>
      <vt:lpstr>Созданы и выложены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232</cp:revision>
  <dcterms:created xsi:type="dcterms:W3CDTF">2022-12-10T05:25:03Z</dcterms:created>
  <dcterms:modified xsi:type="dcterms:W3CDTF">2023-02-14T03:41:07Z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