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media/image-11-2.svg" ContentType="image/svg+xml"/>
  <Override PartName="/ppt/media/image-11-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1"/>
  <c:chart>
    <c:title>
      <c:tx>
        <c:rich>
          <a:bodyPr/>
          <a:lstStyle/>
          <a:p>
            <a:pPr>
              <a:defRPr sz="1800" b="0" i="0" u="none" strike="noStrike">
                <a:solidFill>
                  <a:srgbClr val="000000"/>
                </a:solidFill>
                <a:latin typeface="Arial"/>
              </a:defRPr>
            </a:pPr>
            <a:r>
              <a:rPr sz="1800" b="0" i="0" u="none" strike="noStrike">
                <a:solidFill>
                  <a:srgbClr val="000000"/>
                </a:solidFill>
                <a:latin typeface="Arial"/>
              </a:rPr>
              <a:t>Runtime on Ring (seconds)</a:t>
            </a:r>
          </a:p>
        </c:rich>
      </c:tx>
      <c:layout/>
      <c:overlay val="0"/>
    </c:title>
    <c:autoTitleDeleted val="0"/>
    <c:plotArea>
      <c:layout/>
      <c:barChart>
        <c:barDir val="col"/>
        <c:grouping val="clustered"/>
        <c:varyColors val="0"/>
        <c:ser>
          <c:idx val="0"/>
          <c:order val="0"/>
          <c:tx>
            <c:strRef>
              <c:f>Sheet1!$B$1</c:f>
              <c:strCache>
                <c:ptCount val="1"/>
                <c:pt idx="0">
                  <c:v>BDD</c:v>
                </c:pt>
              </c:strCache>
            </c:strRef>
          </c:tx>
          <c:spPr>
            <a:solidFill>
              <a:srgbClr val="4F81B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Sheet1!$A$2:$A$4</c:f>
              <c:multiLvlStrCache>
                <c:ptCount val="3"/>
                <c:lvl>
                  <c:pt idx="0">
                    <c:v>20</c:v>
                  </c:pt>
                  <c:pt idx="1">
                    <c:v>200</c:v>
                  </c:pt>
                  <c:pt idx="2">
                    <c:v>1000</c:v>
                  </c:pt>
                </c:lvl>
              </c:multiLvlStrCache>
            </c:multiLvlStrRef>
          </c:cat>
          <c:val>
            <c:numRef>
              <c:f>Sheet1!$B$2:$B$4</c:f>
              <c:numCache>
                <c:formatCode>General</c:formatCode>
                <c:ptCount val="3"/>
                <c:pt idx="0">
                  <c:v>0.0477</c:v>
                </c:pt>
                <c:pt idx="1">
                  <c:v>4.0476</c:v>
                </c:pt>
                <c:pt idx="2">
                  <c:v>95.6191</c:v>
                </c:pt>
              </c:numCache>
            </c:numRef>
          </c:val>
        </c:ser>
        <c:ser>
          <c:idx val="1"/>
          <c:order val="1"/>
          <c:tx>
            <c:strRef>
              <c:f>Sheet1!$C$1</c:f>
              <c:strCache>
                <c:ptCount val="1"/>
                <c:pt idx="0">
                  <c:v>Explicit</c:v>
                </c:pt>
              </c:strCache>
            </c:strRef>
          </c:tx>
          <c:spPr>
            <a:solidFill>
              <a:srgbClr val="C0504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Sheet1!$A$2:$A$4</c:f>
              <c:multiLvlStrCache>
                <c:ptCount val="3"/>
                <c:lvl>
                  <c:pt idx="0">
                    <c:v>20</c:v>
                  </c:pt>
                  <c:pt idx="1">
                    <c:v>200</c:v>
                  </c:pt>
                  <c:pt idx="2">
                    <c:v>1000</c:v>
                  </c:pt>
                </c:lvl>
              </c:multiLvlStrCache>
            </c:multiLvlStrRef>
          </c:cat>
          <c:val>
            <c:numRef>
              <c:f>Sheet1!$C$2:$C$4</c:f>
              <c:numCache>
                <c:formatCode>General</c:formatCode>
                <c:ptCount val="3"/>
                <c:pt idx="0">
                  <c:v>0.0017</c:v>
                </c:pt>
                <c:pt idx="1">
                  <c:v>0.1111</c:v>
                </c:pt>
                <c:pt idx="2">
                  <c:v>4.6379</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title>
          <c:tx>
            <c:rich>
              <a:bodyPr/>
              <a:lstStyle/>
              <a:p>
                <a:pPr>
                  <a:defRPr b="0" i="0" u="none" strike="noStrike">
                    <a:solidFill>
                      <a:srgbClr val="000000"/>
                    </a:solidFill>
                    <a:latin typeface="Arial"/>
                  </a:defRPr>
                </a:pPr>
                <a:r>
                  <a:rPr b="0" i="0" u="none" strike="noStrike">
                    <a:solidFill>
                      <a:srgbClr val="000000"/>
                    </a:solidFill>
                    <a:latin typeface="Arial"/>
                  </a:rPr>
                  <a:t>Number of States</a:t>
                </a:r>
              </a:p>
            </c:rich>
          </c:tx>
          <c:layout/>
          <c:overlay val="0"/>
        </c:title>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max val="100"/>
          <c:min val="0"/>
        </c:scaling>
        <c:delete val="0"/>
        <c:axPos val="l"/>
        <c:majorGridlines>
          <c:spPr>
            <a:ln w="12700" cap="flat">
              <a:solidFill>
                <a:srgbClr val="888888"/>
              </a:solidFill>
              <a:prstDash val="solid"/>
              <a:round/>
            </a:ln>
          </c:spPr>
        </c:majorGridlines>
        <c:title>
          <c:tx>
            <c:rich>
              <a:bodyPr/>
              <a:lstStyle/>
              <a:p>
                <a:pPr>
                  <a:defRPr b="0" i="0" u="none" strike="noStrike">
                    <a:solidFill>
                      <a:srgbClr val="000000"/>
                    </a:solidFill>
                    <a:latin typeface="Arial"/>
                  </a:defRPr>
                </a:pPr>
                <a:r>
                  <a:rPr b="0" i="0" u="none" strike="noStrike">
                    <a:solidFill>
                      <a:srgbClr val="000000"/>
                    </a:solidFill>
                    <a:latin typeface="Arial"/>
                  </a:rPr>
                  <a:t>Time (s)</a:t>
                </a:r>
              </a:p>
            </c:rich>
          </c:tx>
          <c:layout/>
          <c:overlay val="0"/>
        </c:title>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majorUnit val="20"/>
      </c:valAx>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roundedCorners val="1"/>
  <c:chart>
    <c:title>
      <c:tx>
        <c:rich>
          <a:bodyPr/>
          <a:lstStyle/>
          <a:p>
            <a:pPr>
              <a:defRPr sz="1800" b="0" i="0" u="none" strike="noStrike">
                <a:solidFill>
                  <a:srgbClr val="000000"/>
                </a:solidFill>
                <a:latin typeface="Arial"/>
              </a:defRPr>
            </a:pPr>
            <a:r>
              <a:rPr sz="1800" b="0" i="0" u="none" strike="noStrike">
                <a:solidFill>
                  <a:srgbClr val="000000"/>
                </a:solidFill>
                <a:latin typeface="Arial"/>
              </a:rPr>
              <a:t>Peak Memory on Ring (KB)</a:t>
            </a:r>
          </a:p>
        </c:rich>
      </c:tx>
      <c:layout/>
      <c:overlay val="0"/>
    </c:title>
    <c:autoTitleDeleted val="0"/>
    <c:plotArea>
      <c:layout/>
      <c:barChart>
        <c:barDir val="col"/>
        <c:grouping val="clustered"/>
        <c:varyColors val="0"/>
        <c:ser>
          <c:idx val="0"/>
          <c:order val="0"/>
          <c:tx>
            <c:strRef>
              <c:f>Sheet1!$B$1</c:f>
              <c:strCache>
                <c:ptCount val="1"/>
                <c:pt idx="0">
                  <c:v>BDD</c:v>
                </c:pt>
              </c:strCache>
            </c:strRef>
          </c:tx>
          <c:spPr>
            <a:solidFill>
              <a:srgbClr val="4F81B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Sheet1!$A$2:$A$4</c:f>
              <c:multiLvlStrCache>
                <c:ptCount val="3"/>
                <c:lvl>
                  <c:pt idx="0">
                    <c:v>20</c:v>
                  </c:pt>
                  <c:pt idx="1">
                    <c:v>200</c:v>
                  </c:pt>
                  <c:pt idx="2">
                    <c:v>1000</c:v>
                  </c:pt>
                </c:lvl>
              </c:multiLvlStrCache>
            </c:multiLvlStrRef>
          </c:cat>
          <c:val>
            <c:numRef>
              <c:f>Sheet1!$B$2:$B$4</c:f>
              <c:numCache>
                <c:formatCode>General</c:formatCode>
                <c:ptCount val="3"/>
                <c:pt idx="0">
                  <c:v>326.7</c:v>
                </c:pt>
                <c:pt idx="1">
                  <c:v>20359</c:v>
                </c:pt>
                <c:pt idx="2">
                  <c:v>409808</c:v>
                </c:pt>
              </c:numCache>
            </c:numRef>
          </c:val>
        </c:ser>
        <c:ser>
          <c:idx val="1"/>
          <c:order val="1"/>
          <c:tx>
            <c:strRef>
              <c:f>Sheet1!$C$1</c:f>
              <c:strCache>
                <c:ptCount val="1"/>
                <c:pt idx="0">
                  <c:v>Explicit</c:v>
                </c:pt>
              </c:strCache>
            </c:strRef>
          </c:tx>
          <c:spPr>
            <a:solidFill>
              <a:srgbClr val="C0504D"/>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Sheet1!$A$2:$A$4</c:f>
              <c:multiLvlStrCache>
                <c:ptCount val="3"/>
                <c:lvl>
                  <c:pt idx="0">
                    <c:v>20</c:v>
                  </c:pt>
                  <c:pt idx="1">
                    <c:v>200</c:v>
                  </c:pt>
                  <c:pt idx="2">
                    <c:v>1000</c:v>
                  </c:pt>
                </c:lvl>
              </c:multiLvlStrCache>
            </c:multiLvlStrRef>
          </c:cat>
          <c:val>
            <c:numRef>
              <c:f>Sheet1!$C$2:$C$4</c:f>
              <c:numCache>
                <c:formatCode>General</c:formatCode>
                <c:ptCount val="3"/>
                <c:pt idx="0">
                  <c:v>7</c:v>
                </c:pt>
                <c:pt idx="1">
                  <c:v>31.8</c:v>
                </c:pt>
                <c:pt idx="2">
                  <c:v>197.5</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title>
          <c:tx>
            <c:rich>
              <a:bodyPr/>
              <a:lstStyle/>
              <a:p>
                <a:pPr>
                  <a:defRPr b="0" i="0" u="none" strike="noStrike">
                    <a:solidFill>
                      <a:srgbClr val="000000"/>
                    </a:solidFill>
                    <a:latin typeface="Arial"/>
                  </a:defRPr>
                </a:pPr>
                <a:r>
                  <a:rPr b="0" i="0" u="none" strike="noStrike">
                    <a:solidFill>
                      <a:srgbClr val="000000"/>
                    </a:solidFill>
                    <a:latin typeface="Arial"/>
                  </a:rPr>
                  <a:t>Number of States</a:t>
                </a:r>
              </a:p>
            </c:rich>
          </c:tx>
          <c:layout/>
          <c:overlay val="0"/>
        </c:title>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max val="410000"/>
          <c:min val="0"/>
        </c:scaling>
        <c:delete val="0"/>
        <c:axPos val="l"/>
        <c:majorGridlines>
          <c:spPr>
            <a:ln w="12700" cap="flat">
              <a:solidFill>
                <a:srgbClr val="888888"/>
              </a:solidFill>
              <a:prstDash val="solid"/>
              <a:round/>
            </a:ln>
          </c:spPr>
        </c:majorGridlines>
        <c:title>
          <c:tx>
            <c:rich>
              <a:bodyPr/>
              <a:lstStyle/>
              <a:p>
                <a:pPr>
                  <a:defRPr b="0" i="0" u="none" strike="noStrike">
                    <a:solidFill>
                      <a:srgbClr val="000000"/>
                    </a:solidFill>
                    <a:latin typeface="Arial"/>
                  </a:defRPr>
                </a:pPr>
                <a:r>
                  <a:rPr b="0" i="0" u="none" strike="noStrike">
                    <a:solidFill>
                      <a:srgbClr val="000000"/>
                    </a:solidFill>
                    <a:latin typeface="Arial"/>
                  </a:rPr>
                  <a:t>Peak KB</a:t>
                </a:r>
              </a:p>
            </c:rich>
          </c:tx>
          <c:layout/>
          <c:overlay val="0"/>
        </c:title>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majorUnit val="100000"/>
      </c:valAx>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roundedCorners val="1"/>
  <c:chart>
    <c:title>
      <c:tx>
        <c:rich>
          <a:bodyPr/>
          <a:lstStyle/>
          <a:p>
            <a:pPr>
              <a:defRPr sz="1800" b="0" i="0" u="none" strike="noStrike">
                <a:solidFill>
                  <a:srgbClr val="000000"/>
                </a:solidFill>
                <a:latin typeface="Arial"/>
              </a:defRPr>
            </a:pPr>
            <a:r>
              <a:rPr sz="1800" b="0" i="0" u="none" strike="noStrike">
                <a:solidFill>
                  <a:srgbClr val="000000"/>
                </a:solidFill>
                <a:latin typeface="Arial"/>
              </a:rPr>
              <a:t>Impact of Variable Ordering (seconds)</a:t>
            </a:r>
          </a:p>
        </c:rich>
      </c:tx>
      <c:layout/>
      <c:overlay val="0"/>
    </c:title>
    <c:autoTitleDeleted val="0"/>
    <c:plotArea>
      <c:layout/>
      <c:barChart>
        <c:barDir val="col"/>
        <c:grouping val="clustered"/>
        <c:varyColors val="0"/>
        <c:ser>
          <c:idx val="0"/>
          <c:order val="0"/>
          <c:tx>
            <c:strRef>
              <c:f>Sheet1!$B$1</c:f>
              <c:strCache>
                <c:ptCount val="1"/>
                <c:pt idx="0">
                  <c:v>Default order</c:v>
                </c:pt>
              </c:strCache>
            </c:strRef>
          </c:tx>
          <c:spPr>
            <a:solidFill>
              <a:srgbClr val="9BBB59"/>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Sheet1!$A$2:$A$3</c:f>
              <c:multiLvlStrCache>
                <c:ptCount val="2"/>
                <c:lvl>
                  <c:pt idx="0">
                    <c:v>16</c:v>
                  </c:pt>
                  <c:pt idx="1">
                    <c:v>64</c:v>
                  </c:pt>
                </c:lvl>
              </c:multiLvlStrCache>
            </c:multiLvlStrRef>
          </c:cat>
          <c:val>
            <c:numRef>
              <c:f>Sheet1!$B$2:$B$3</c:f>
              <c:numCache>
                <c:formatCode>General</c:formatCode>
                <c:ptCount val="2"/>
                <c:pt idx="0">
                  <c:v>0.0059</c:v>
                </c:pt>
                <c:pt idx="1">
                  <c:v>0.094</c:v>
                </c:pt>
              </c:numCache>
            </c:numRef>
          </c:val>
        </c:ser>
        <c:ser>
          <c:idx val="1"/>
          <c:order val="1"/>
          <c:tx>
            <c:strRef>
              <c:f>Sheet1!$C$1</c:f>
              <c:strCache>
                <c:ptCount val="1"/>
                <c:pt idx="0">
                  <c:v>Reversed order</c:v>
                </c:pt>
              </c:strCache>
            </c:strRef>
          </c:tx>
          <c:spPr>
            <a:solidFill>
              <a:srgbClr val="8064A2"/>
            </a:solidFill>
            <a:effectLst/>
          </c:spPr>
          <c:invertIfNegative val="0"/>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cat>
            <c:multiLvlStrRef>
              <c:f>Sheet1!$A$2:$A$3</c:f>
              <c:multiLvlStrCache>
                <c:ptCount val="2"/>
                <c:lvl>
                  <c:pt idx="0">
                    <c:v>16</c:v>
                  </c:pt>
                  <c:pt idx="1">
                    <c:v>64</c:v>
                  </c:pt>
                </c:lvl>
              </c:multiLvlStrCache>
            </c:multiLvlStrRef>
          </c:cat>
          <c:val>
            <c:numRef>
              <c:f>Sheet1!$C$2:$C$3</c:f>
              <c:numCache>
                <c:formatCode>General</c:formatCode>
                <c:ptCount val="2"/>
                <c:pt idx="0">
                  <c:v>0.0048</c:v>
                </c:pt>
                <c:pt idx="1">
                  <c:v>0.0618</c:v>
                </c:pt>
              </c:numCache>
            </c:numRef>
          </c:val>
        </c:ser>
        <c:dLbls>
          <c:numFmt formatCode="#,##0" sourceLinked="0"/>
          <c:txPr>
            <a:bodyPr/>
            <a:lstStyle/>
            <a:p>
              <a:pPr>
                <a:defRPr b="0" i="0" strike="noStrike" sz="1200" u="none">
                  <a:solidFill>
                    <a:srgbClr val="000000"/>
                  </a:solidFill>
                  <a:latin typeface="Arial"/>
                </a:defRPr>
              </a:pPr>
            </a:p>
          </c:txPr>
          <c:showLegendKey val="0"/>
          <c:showVal val="0"/>
          <c:showCatName val="0"/>
          <c:showSerName val="0"/>
          <c:showPercent val="0"/>
          <c:showBubbleSize val="0"/>
          <c:showLeaderLines val="0"/>
        </c:dLbls>
        <c:gapWidth val="150"/>
        <c:overlap val="0"/>
        <c:axId val="2094734554"/>
        <c:axId val="2094734552"/>
        <c:axId val="2094734556"/>
      </c:barChart>
      <c:catAx>
        <c:axId val="2094734554"/>
        <c:scaling>
          <c:orientation val="minMax"/>
        </c:scaling>
        <c:delete val="0"/>
        <c:axPos val="b"/>
        <c:title>
          <c:tx>
            <c:rich>
              <a:bodyPr/>
              <a:lstStyle/>
              <a:p>
                <a:pPr>
                  <a:defRPr b="0" i="0" u="none" strike="noStrike">
                    <a:solidFill>
                      <a:srgbClr val="000000"/>
                    </a:solidFill>
                    <a:latin typeface="Arial"/>
                  </a:defRPr>
                </a:pPr>
                <a:r>
                  <a:rPr b="0" i="0" u="none" strike="noStrike">
                    <a:solidFill>
                      <a:srgbClr val="000000"/>
                    </a:solidFill>
                    <a:latin typeface="Arial"/>
                  </a:rPr>
                  <a:t>Number of States</a:t>
                </a:r>
              </a:p>
            </c:rich>
          </c:tx>
          <c:layout/>
          <c:overlay val="0"/>
        </c:title>
        <c:numFmt formatCode="General" sourceLinked="1"/>
        <c:majorTickMark val="out"/>
        <c:minorTickMark val="none"/>
        <c:tickLblPos val="low"/>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2"/>
        <c:crosses val="autoZero"/>
        <c:auto val="1"/>
        <c:lblAlgn val="ctr"/>
        <c:noMultiLvlLbl val="1"/>
      </c:catAx>
      <c:valAx>
        <c:axId val="2094734552"/>
        <c:scaling>
          <c:orientation val="minMax"/>
          <c:max val="0.1"/>
          <c:min val="0"/>
        </c:scaling>
        <c:delete val="0"/>
        <c:axPos val="l"/>
        <c:majorGridlines>
          <c:spPr>
            <a:ln w="12700" cap="flat">
              <a:solidFill>
                <a:srgbClr val="888888"/>
              </a:solidFill>
              <a:prstDash val="solid"/>
              <a:round/>
            </a:ln>
          </c:spPr>
        </c:majorGridlines>
        <c:title>
          <c:tx>
            <c:rich>
              <a:bodyPr/>
              <a:lstStyle/>
              <a:p>
                <a:pPr>
                  <a:defRPr b="0" i="0" u="none" strike="noStrike">
                    <a:solidFill>
                      <a:srgbClr val="000000"/>
                    </a:solidFill>
                    <a:latin typeface="Arial"/>
                  </a:defRPr>
                </a:pPr>
                <a:r>
                  <a:rPr b="0" i="0" u="none" strike="noStrike">
                    <a:solidFill>
                      <a:srgbClr val="000000"/>
                    </a:solidFill>
                    <a:latin typeface="Arial"/>
                  </a:rPr>
                  <a:t>Time (s)</a:t>
                </a:r>
              </a:p>
            </c:rich>
          </c:tx>
          <c:layout/>
          <c:overlay val="0"/>
        </c:title>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majorUnit val="0.02"/>
      </c:valAx>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Welcome everyone. In this recorded presentation I'll introduce my CS 6840 final project on building a CTL model checker that leverages Binary Decision Diagrams (BDDs). The talk is targeted at Dr. Rague and will cover the motivation for using symbolic techniques, the design of the solver, benchmarks against an explicit-state approach, and lessons learned. We begin by understanding the core challenge: verifying temporal properties on transition systems without suffering state explosion. We'll also discuss how BDDs can mitigate state-space blow‑up and what tradeoffs they introduce. Let's dive 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Correctness is paramount. I developed sixteen unit tests covering a variety of CTL operators and structural patterns. Each test builds a small transition system, often a ring or chain, and checks whether a particular formula holds from the initial state. Both the explicit and symbolic solvers are invoked, and their results are compared against the expected outcome. The table lists a subset of the tests, such as EF p, AF p and E[q U p]. For example, test_eu_q_until_p_true confirms that along some path q holds until p holds. Passing all tests ensures that the evaluation functions, predecessor computations and fixpoint algorithms are behaving as intended.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From this project, several lessons emerged. First, variable ordering drastically impacts BDD size and performance; choosing a good order or dynamically reordering variables is critical. Second, symbolic methods are advantageous when the state space is huge but has regular structure; for small systems or irregular structures, explicit enumeration may be better. Third, Python libraries like dd for BDDs and Lark for parsing allowed for rapid prototyping. Looking ahead, there are many opportunities to extend this work: adding fairness constraints or support for additional logics such as CTL*, experimenting with dynamic variable reordering techniques, and scaling to larger industrial benchmarks to compare against state‑of‑the‑art tools.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To conclude, this project delivered a full CTL model checker with both symbolic and explicit backends, including a parser, evaluation algorithms and extensive tests. Our benchmarks show that the explicit solver often outperforms the BDD version on small ring topologies, both in runtime and memory, but the symbolic approach lays the groundwork for tackling larger systems where explicit state enumeration becomes infeasible. Thorough documentation and testing make the implementation reproducible and extensible. I hope this work provides a solid foundation for further exploration into formal verification and inspires future enhancements such as fairness constraints and dynamic reordering. Thank you for watching.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This outline gives a roadmap of the presentation. We'll start with the motivation and problem statement, defining CTL and why model checking matters. Then we'll introduce the CTL syntax and semantics. Next we'll walk through the system representation and the implementation details of both the symbolic and explicit solvers. We'll validate our implementation with examples and unit tests, present benchmark results comparing performance and memory footprint, and end with lessons learned and avenues for future work.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To motivate the project, recall that model checking aims to decide whether a system satisfies temporal properties expressed in logics like CTL. A transition system can have an enormous number of states; explicit enumeration quickly becomes infeasible. On the left, I draw a simple ring topology of four states. On the right, a tiny BDD encodes the same set of states symbolically. Instead of storing every state individually, BDDs represent state sets as boolean functions over bit variables. They can compress regular structures tremendously but are sensitive to variable ordering. This project explores building a CTL solver with both explicit and symbolic backends to understand the trade‑offs.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Computational Tree Logic (CTL) is a branching‑time logic with path quantifiers (E and A) and temporal operators. The existential operators on the left assert that there exists a path from the current state satisfying the property: EX means some next state satisfies φ, EF that some path eventually reaches φ, EG that some path stays in φ forever, and E[φ U ψ] that along some path φ holds until ψ holds. On the right we have universal operators: AX requires all successors satisfy φ; AF that along every path φ eventually holds; AG that φ holds globally on all paths; and A[φ U ψ] means φ holds until ψ holds on all possible paths. At the bottom I illustrate EF p by showing a path from s to p and note that one such path is sufficient.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We need an efficient representation of transition systems. For demonstration, we use a ring topology where each state has a successor and predecessor. On the left is a simple four‑state ring. In the BDD‑based solver, states are encoded using binary variables; here we use two bits s0 and s1 for the current state and s0_next and s1_next for the successor. The table on the right shows this mapping. The labeling function assigns propositions like p and q to states, and the transition relation is encoded as a single boolean function over the current and next variables. This symbolic encoding enables operations like predecessor and successor using BDD operators rather than iterating over sets.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The symbolic model checker consists of two main components: parsing CTL formulas and evaluating them using BDD operations. We use the Lark parser to build an abstract syntax tree. Boolean connectives like and, or and not map directly to BDD conjunction, disjunction and negation. The predecessor function computes the set of states that can reach a set in one step; it uses relational product to quantify out next variables. Temporal operators are evaluated via fixpoint computations: EF and AF are least fixpoints, and EG and AG are greatest fixpoints. Until operators combine least fixpoints with conjunction. The pseudo‑code on the right summarises the evaluation function, showing how each AST node is handled. The fixpoint computations iterate until a stable BDD is reached.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To compare against the symbolic approach, I implemented an explicit CTL model checker. Instead of BDDs, it stores sets of states explicitly and uses adjacency lists to represent the transition relation. The predecessor function computes predecessors of a set by iterating over the adjacency map. Boolean operations correspond to set union, intersection and difference. Fixpoints are computed by repeatedly updating sets until they stop changing. The solver returns the set of states satisfying a formula; if the initial states are included in this set, the property holds. This version is simpler conceptually but suffers from state explosion on larger systems.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Before running large benchmarks, it's important to validate the solver on small examples. I wrote a script that builds a tiny transition system and queries several CTL formulas using both the BDD and explicit backends. The table shows that both solvers agree on the truth value of each formula. EF p and AF p are true because there is a path to a p‑state and eventually p is reached on all paths. AG p and EG q are false since p does not hold globally and there is no path where q holds indefinitely. The agreement between backends increases confidence that the evaluation algorithms are implemented correctly.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p/>
        </p:txBody>
      </p:sp>
      <p:sp>
        <p:nvSpPr>
          <p:cNvPr id="3" name="Notes Placeholder 2"/>
          <p:cNvSpPr>
            <a:spLocks noGrp="1"/>
          </p:cNvSpPr>
          <p:nvPr>
            <p:ph type="body" idx="1"/>
          </p:nvPr>
        </p:nvSpPr>
        <p:spPr/>
        <p:txBody>
          <a:bodyPr/>
          <a:lstStyle/>
          <a:p>
            <a:r>
              <a:rPr lang="en-US" dirty="0"/>
              <a:t>To evaluate performance, I ran both solvers on ring topologies of increasing sizes. The top‑left chart plots runtime versus the number of states. The explicit checker runs dramatically faster than the BDD solver on these small rings; at one thousand states, the BDD solver takes over ninety‑five seconds compared to under five seconds for the explicit solver. The top‑right chart shows peak memory usage; the BDD approach uses hundreds of megabytes, while the explicit version stays under a megabyte. The lower chart explores the impact of variable ordering on the symbolic solver. Reversing the order of BDD variables on linear chains reduces runtime by roughly one third, highlighting how sensitive symbolic performance is to ordering. These experiments illustrate that while BDDs can compress large state spaces, they can incur high overhead on modest examples.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README.md#L167-L180" TargetMode="External"/><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svg"/><Relationship Id="rId3" Type="http://schemas.openxmlformats.org/officeDocument/2006/relationships/image" Target="../media/image-11-3.png"/><Relationship Id="rId4" Type="http://schemas.openxmlformats.org/officeDocument/2006/relationships/image" Target="../media/image-11-4.svg"/><Relationship Id="rId5" Type="http://schemas.openxmlformats.org/officeDocument/2006/relationships/hyperlink" Target="https://github.com/bell-kevin/cs6840finalProject/blob/6fb85ec96227033d9e721f3ffaf93b1c1ec50866/BENCHMARK_RESULTS.md#L27-L37" TargetMode="External"/><Relationship Id="rId6" Type="http://schemas.openxmlformats.org/officeDocument/2006/relationships/hyperlink" Target="https://github.com/bell-kevin/cs6840finalProject/blob/6fb85ec96227033d9e721f3ffaf93b1c1ec50866/PROJECT_DOCUMENTATION.md#L3-L5" TargetMode="External"/><Relationship Id="rId7" Type="http://schemas.openxmlformats.org/officeDocument/2006/relationships/slideLayout" Target="../slideLayouts/slideLayout1.xml"/><Relationship Id="rId8"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PROJECT_DOCUMENTATION.md#L3-L5" TargetMode="External"/><Relationship Id="rId2" Type="http://schemas.openxmlformats.org/officeDocument/2006/relationships/hyperlink" Target="https://github.com/bell-kevin/cs6840finalProject/blob/6fb85ec96227033d9e721f3ffaf93b1c1ec50866/PROJECT_DOCUMENTATION.md#L6-L12" TargetMode="External"/><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PROJECT_DOCUMENTATION.md#L3-L5" TargetMode="External"/><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README.md#L171-L180" TargetMode="External"/><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src/bddctl.py#L122-L136" TargetMode="External"/><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src/bddctl.py#L191-L217" TargetMode="External"/><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src/explicitctl.py#L28-L84" TargetMode="External"/><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hyperlink" Target="https://github.com/bell-kevin/cs6840finalProject/blob/6fb85ec96227033d9e721f3ffaf93b1c1ec50866/PROJECT_DOCUMENTATION.md#L22-L36" TargetMode="External"/><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chart" Target="../charts/chart3.xml"/><Relationship Id="rId4" Type="http://schemas.openxmlformats.org/officeDocument/2006/relationships/hyperlink" Target="https://github.com/bell-kevin/cs6840finalProject/blob/6fb85ec96227033d9e721f3ffaf93b1c1ec50866/BENCHMARK_RESULTS.md#L9-L25" TargetMode="External"/><Relationship Id="rId5" Type="http://schemas.openxmlformats.org/officeDocument/2006/relationships/hyperlink" Target="https://github.com/bell-kevin/cs6840finalProject/blob/6fb85ec96227033d9e721f3ffaf93b1c1ec50866/BENCHMARK_RESULTS.md#L27-L35" TargetMode="External"/><Relationship Id="rId6" Type="http://schemas.openxmlformats.org/officeDocument/2006/relationships/slideLayout" Target="../slideLayouts/slideLayout1.xml"/><Relationship Id="rId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Image 0" descr="/home/oai/share/cached_assets_used/network_background.png">    </p:cNvPr>
          <p:cNvPicPr>
            <a:picLocks noChangeAspect="1"/>
          </p:cNvPicPr>
          <p:nvPr/>
        </p:nvPicPr>
        <p:blipFill>
          <a:blip r:embed="rId1"/>
          <a:srcRect l="19378" r="19378" t="0" b="0"/>
          <a:stretch/>
        </p:blipFill>
        <p:spPr>
          <a:xfrm>
            <a:off x="4572000" y="182880"/>
            <a:ext cx="4389120" cy="4777740"/>
          </a:xfrm>
          <a:prstGeom prst="rect">
            <a:avLst/>
          </a:prstGeom>
        </p:spPr>
      </p:pic>
      <p:sp>
        <p:nvSpPr>
          <p:cNvPr id="3" name="Shape 0"/>
          <p:cNvSpPr/>
          <p:nvPr/>
        </p:nvSpPr>
        <p:spPr>
          <a:xfrm>
            <a:off x="4572000" y="182880"/>
            <a:ext cx="4389120" cy="4777740"/>
          </a:xfrm>
          <a:prstGeom prst="rect">
            <a:avLst/>
          </a:prstGeom>
          <a:solidFill>
            <a:srgbClr val="001F3F">
              <a:alpha val="70000"/>
            </a:srgbClr>
          </a:solidFill>
          <a:ln w="12700">
            <a:solidFill>
              <a:srgbClr val="001F3F"/>
            </a:solidFill>
            <a:prstDash val="solid"/>
          </a:ln>
        </p:spPr>
        <p:txBody>
          <a:bodyPr/>
          <a:p/>
        </p:txBody>
      </p:sp>
      <p:sp>
        <p:nvSpPr>
          <p:cNvPr id="4" name="Text 1"/>
          <p:cNvSpPr/>
          <p:nvPr/>
        </p:nvSpPr>
        <p:spPr>
          <a:xfrm>
            <a:off x="365760" y="1371600"/>
            <a:ext cx="5029200" cy="1828800"/>
          </a:xfrm>
          <a:prstGeom prst="rect">
            <a:avLst/>
          </a:prstGeom>
          <a:noFill/>
          <a:ln/>
        </p:spPr>
        <p:txBody>
          <a:bodyPr wrap="square" rtlCol="0" anchor="ctr"/>
          <a:lstStyle/>
          <a:p>
            <a:pPr algn="l" indent="0" marL="0">
              <a:buNone/>
            </a:pPr>
            <a:r>
              <a:rPr lang="en-US" sz="3200" b="1" dirty="0">
                <a:solidFill>
                  <a:srgbClr val="030A18"/>
                </a:solidFill>
                <a:latin typeface="Arial" pitchFamily="34" charset="0"/>
                <a:ea typeface="Arial" pitchFamily="34" charset="-122"/>
                <a:cs typeface="Arial" pitchFamily="34" charset="-120"/>
              </a:rPr>
              <a:t>Developing a</a:t>
            </a:r>
            <a:endParaRPr lang="en-US" sz="3200" dirty="0"/>
          </a:p>
          <a:p>
            <a:pPr algn="l" indent="0" marL="0">
              <a:buNone/>
            </a:pPr>
            <a:r>
              <a:rPr lang="en-US" sz="3200" b="1" dirty="0">
                <a:solidFill>
                  <a:srgbClr val="030A18"/>
                </a:solidFill>
                <a:latin typeface="Arial" pitchFamily="34" charset="0"/>
                <a:ea typeface="Arial" pitchFamily="34" charset="-122"/>
                <a:cs typeface="Arial" pitchFamily="34" charset="-120"/>
              </a:rPr>
              <a:t>BDD‑Based CTL Model Checker</a:t>
            </a:r>
            <a:endParaRPr lang="en-US" sz="3200" dirty="0"/>
          </a:p>
        </p:txBody>
      </p:sp>
      <p:sp>
        <p:nvSpPr>
          <p:cNvPr id="5" name="Text 2"/>
          <p:cNvSpPr/>
          <p:nvPr/>
        </p:nvSpPr>
        <p:spPr>
          <a:xfrm>
            <a:off x="365760" y="3200400"/>
            <a:ext cx="5029200" cy="365760"/>
          </a:xfrm>
          <a:prstGeom prst="rect">
            <a:avLst/>
          </a:prstGeom>
          <a:noFill/>
          <a:ln/>
        </p:spPr>
        <p:txBody>
          <a:bodyPr wrap="square" rtlCol="0" anchor="ctr"/>
          <a:lstStyle/>
          <a:p>
            <a:pPr algn="l" indent="0" marL="0">
              <a:buNone/>
            </a:pPr>
            <a:r>
              <a:rPr lang="en-US" sz="1400" i="1" dirty="0">
                <a:solidFill>
                  <a:srgbClr val="444444"/>
                </a:solidFill>
                <a:latin typeface="Arial" pitchFamily="34" charset="0"/>
                <a:ea typeface="Arial" pitchFamily="34" charset="-122"/>
                <a:cs typeface="Arial" pitchFamily="34" charset="-120"/>
              </a:rPr>
              <a:t>CS 6840 Formal System Design</a:t>
            </a:r>
            <a:endParaRPr lang="en-US" sz="1400" dirty="0"/>
          </a:p>
        </p:txBody>
      </p:sp>
      <p:sp>
        <p:nvSpPr>
          <p:cNvPr id="6" name="Text 3"/>
          <p:cNvSpPr/>
          <p:nvPr/>
        </p:nvSpPr>
        <p:spPr>
          <a:xfrm>
            <a:off x="365760" y="3657600"/>
            <a:ext cx="5029200" cy="548640"/>
          </a:xfrm>
          <a:prstGeom prst="rect">
            <a:avLst/>
          </a:prstGeom>
          <a:noFill/>
          <a:ln/>
        </p:spPr>
        <p:txBody>
          <a:bodyPr wrap="square" rtlCol="0" anchor="ctr"/>
          <a:lstStyle/>
          <a:p>
            <a:pPr algn="l" indent="0" marL="0">
              <a:buNone/>
            </a:pPr>
            <a:r>
              <a:rPr lang="en-US" sz="1400" dirty="0">
                <a:solidFill>
                  <a:srgbClr val="666666"/>
                </a:solidFill>
                <a:latin typeface="Arial" pitchFamily="34" charset="0"/>
                <a:ea typeface="Arial" pitchFamily="34" charset="-122"/>
                <a:cs typeface="Arial" pitchFamily="34" charset="-120"/>
              </a:rPr>
              <a:t>Kevin Bell</a:t>
            </a:r>
            <a:pPr algn="l" indent="0" marL="0">
              <a:buNone/>
            </a:pPr>
            <a:endParaRPr lang="en-US" sz="1400" dirty="0"/>
          </a:p>
          <a:p>
            <a:pPr algn="l" indent="0" marL="0">
              <a:buNone/>
            </a:pPr>
            <a:r>
              <a:rPr lang="en-US" sz="1200" dirty="0">
                <a:solidFill>
                  <a:srgbClr val="666666"/>
                </a:solidFill>
                <a:latin typeface="Arial" pitchFamily="34" charset="0"/>
                <a:ea typeface="Arial" pitchFamily="34" charset="-122"/>
                <a:cs typeface="Arial" pitchFamily="34" charset="-120"/>
              </a:rPr>
              <a:t>August 12, 2025</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Testing &amp; Verification</a:t>
            </a:r>
            <a:endParaRPr lang="en-US" sz="2400" dirty="0"/>
          </a:p>
        </p:txBody>
      </p:sp>
      <p:sp>
        <p:nvSpPr>
          <p:cNvPr id="3" name="Text 1"/>
          <p:cNvSpPr/>
          <p:nvPr/>
        </p:nvSpPr>
        <p:spPr>
          <a:xfrm>
            <a:off x="457200" y="1188720"/>
            <a:ext cx="8229600" cy="731520"/>
          </a:xfrm>
          <a:prstGeom prst="rect">
            <a:avLst/>
          </a:prstGeom>
          <a:noFill/>
          <a:ln/>
        </p:spPr>
        <p:txBody>
          <a:bodyPr wrap="square" rtlCol="0" anchor="ctr"/>
          <a:lstStyle/>
          <a:p>
            <a:pPr indent="0" marL="0">
              <a:buNone/>
            </a:pPr>
            <a:r>
              <a:rPr lang="en-US" sz="1400" b="1" dirty="0">
                <a:solidFill>
                  <a:srgbClr val="030A18"/>
                </a:solidFill>
              </a:rPr>
              <a:t>16 unit tests ensure correctness across both backends.
</a:t>
            </a:r>
            <a:pPr indent="0" marL="0">
              <a:buNone/>
            </a:pPr>
            <a:r>
              <a:rPr lang="en-US" sz="1400" dirty="0">
                <a:solidFill>
                  <a:srgbClr val="030A18"/>
                </a:solidFill>
              </a:rPr>
              <a:t>Each test builds a small system and checks whether a CTL formula holds starting from the initial state.</a:t>
            </a:r>
            <a:endParaRPr lang="en-US" sz="1400" dirty="0"/>
          </a:p>
        </p:txBody>
      </p:sp>
      <p:graphicFrame>
        <p:nvGraphicFramePr>
          <p:cNvPr id="11" name="Table 0"/>
          <p:cNvGraphicFramePr>
            <a:graphicFrameLocks noGrp="1"/>
          </p:cNvGraphicFramePr>
          <p:nvPr>
            <p:extLst>
              <p:ext uri="{D42A27DB-BD31-4B8C-83A1-F6EECF244321}">
                <p14:modId xmlns:p14="http://schemas.microsoft.com/office/powerpoint/2010/main" val="1579011935"/>
              </p:ext>
            </p:extLst>
          </p:nvPr>
        </p:nvGraphicFramePr>
        <p:xfrm>
          <a:off x="1371600" y="2194560"/>
          <a:ext cx="6400800" cy="2194560"/>
        </p:xfrm>
        <a:graphic>
          <a:graphicData uri="http://schemas.openxmlformats.org/drawingml/2006/table">
            <a:tbl>
              <a:tblPr/>
              <a:tblGrid>
                <a:gridCol w="2743200"/>
                <a:gridCol w="2286000"/>
                <a:gridCol w="1371600"/>
              </a:tblGrid>
              <a:tr h="365760">
                <a:tc>
                  <a:txBody>
                    <a:bodyPr/>
                    <a:lstStyle/>
                    <a:p>
                      <a:pPr indent="0" marL="0">
                        <a:buNone/>
                      </a:pPr>
                      <a:r>
                        <a:rPr lang="en-US" sz="1200" b="1" dirty="0">
                          <a:solidFill>
                            <a:srgbClr val="030A18"/>
                          </a:solidFill>
                        </a:rPr>
                        <a:t>Test Name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b="1" dirty="0">
                          <a:solidFill>
                            <a:srgbClr val="030A18"/>
                          </a:solidFill>
                        </a:rPr>
                        <a:t>Formula</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b="1" dirty="0">
                          <a:solidFill>
                            <a:srgbClr val="030A18"/>
                          </a:solidFill>
                        </a:rPr>
                        <a:t>Result</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test_ef_p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EF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test_ag_p_false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AG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test_af_p_true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AF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test_eg_q_false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EG q</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test_eu_q_until_p_true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E[q U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test_au_q_until_p_false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A[q U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test_ex_p_true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EX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274320">
                <a:tc>
                  <a:txBody>
                    <a:bodyPr/>
                    <a:lstStyle/>
                    <a:p>
                      <a:pPr indent="0" marL="0">
                        <a:buNone/>
                      </a:pPr>
                      <a:r>
                        <a:rPr lang="en-US" sz="1200" dirty="0">
                          <a:solidFill>
                            <a:srgbClr val="000000"/>
                          </a:solidFill>
                        </a:rPr>
                        <a:t>test_ax_q_false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AX q</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Text 2"/>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[10]</a:t>
            </a:r>
            <a:endParaRPr lang="en-US" sz="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Lessons Learned &amp; Future Work</a:t>
            </a:r>
            <a:endParaRPr lang="en-US" sz="24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57200" y="1280160"/>
            <a:ext cx="274320" cy="274320"/>
          </a:xfrm>
          <a:prstGeom prst="rect">
            <a:avLst/>
          </a:prstGeom>
        </p:spPr>
      </p:pic>
      <p:sp>
        <p:nvSpPr>
          <p:cNvPr id="4" name="Text 1"/>
          <p:cNvSpPr/>
          <p:nvPr/>
        </p:nvSpPr>
        <p:spPr>
          <a:xfrm>
            <a:off x="822960" y="1280160"/>
            <a:ext cx="4206240" cy="1828800"/>
          </a:xfrm>
          <a:prstGeom prst="rect">
            <a:avLst/>
          </a:prstGeom>
          <a:noFill/>
          <a:ln/>
        </p:spPr>
        <p:txBody>
          <a:bodyPr wrap="square" rtlCol="0" anchor="ctr"/>
          <a:lstStyle/>
          <a:p>
            <a:pPr indent="0" marL="0">
              <a:buNone/>
            </a:pPr>
            <a:r>
              <a:rPr lang="en-US" sz="1400" b="1" dirty="0">
                <a:solidFill>
                  <a:srgbClr val="030A18"/>
                </a:solidFill>
              </a:rPr>
              <a:t>Variable ordering dramatically affects BDD sizes and performance
</a:t>
            </a:r>
            <a:pPr indent="0" marL="0">
              <a:buNone/>
            </a:pPr>
            <a:r>
              <a:rPr lang="en-US" sz="1400" dirty="0">
                <a:solidFill>
                  <a:srgbClr val="030A18"/>
                </a:solidFill>
              </a:rPr>
              <a:t>Symbolic methods excel when state spaces are large but regular
</a:t>
            </a:r>
            <a:pPr indent="0" marL="0">
              <a:buNone/>
            </a:pPr>
            <a:r>
              <a:rPr lang="en-US" sz="1400" dirty="0">
                <a:solidFill>
                  <a:srgbClr val="030A18"/>
                </a:solidFill>
              </a:rPr>
              <a:t>Python’s dd library and Lark parser streamline prototyping
</a:t>
            </a:r>
            <a:endParaRPr lang="en-US" sz="1400" dirty="0"/>
          </a:p>
        </p:txBody>
      </p:sp>
      <p:pic>
        <p:nvPicPr>
          <p:cNvPr id="5"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29200" y="1280160"/>
            <a:ext cx="274320" cy="274320"/>
          </a:xfrm>
          <a:prstGeom prst="rect">
            <a:avLst/>
          </a:prstGeom>
        </p:spPr>
      </p:pic>
      <p:sp>
        <p:nvSpPr>
          <p:cNvPr id="6" name="Text 2"/>
          <p:cNvSpPr/>
          <p:nvPr/>
        </p:nvSpPr>
        <p:spPr>
          <a:xfrm>
            <a:off x="5394960" y="1280160"/>
            <a:ext cx="3749040" cy="1828800"/>
          </a:xfrm>
          <a:prstGeom prst="rect">
            <a:avLst/>
          </a:prstGeom>
          <a:noFill/>
          <a:ln/>
        </p:spPr>
        <p:txBody>
          <a:bodyPr wrap="square" rtlCol="0" anchor="ctr"/>
          <a:lstStyle/>
          <a:p>
            <a:pPr indent="0" marL="0">
              <a:buNone/>
            </a:pPr>
            <a:r>
              <a:rPr lang="en-US" sz="1400" b="1" dirty="0">
                <a:solidFill>
                  <a:srgbClr val="030A18"/>
                </a:solidFill>
              </a:rPr>
              <a:t>Add fairness constraints and support additional logics
</a:t>
            </a:r>
            <a:pPr indent="0" marL="0">
              <a:buNone/>
            </a:pPr>
            <a:r>
              <a:rPr lang="en-US" sz="1400" dirty="0">
                <a:solidFill>
                  <a:srgbClr val="030A18"/>
                </a:solidFill>
              </a:rPr>
              <a:t>Experiment with dynamic variable reordering strategies
</a:t>
            </a:r>
            <a:pPr indent="0" marL="0">
              <a:buNone/>
            </a:pPr>
            <a:r>
              <a:rPr lang="en-US" sz="1400" dirty="0">
                <a:solidFill>
                  <a:srgbClr val="030A18"/>
                </a:solidFill>
              </a:rPr>
              <a:t>Scale to larger industrial benchmarks and compare with other tools
</a:t>
            </a:r>
            <a:endParaRPr lang="en-US" sz="1400" dirty="0"/>
          </a:p>
        </p:txBody>
      </p:sp>
      <p:sp>
        <p:nvSpPr>
          <p:cNvPr id="7" name="Text 3"/>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5"/>
              </a:rPr>
              <a:t>[11]</a:t>
            </a:r>
            <a:pPr indent="0" marL="0">
              <a:buNone/>
            </a:pPr>
            <a:r>
              <a:rPr lang="en-US" sz="600" u="sng" dirty="0">
                <a:solidFill>
                  <a:srgbClr val="030A18"/>
                </a:solidFill>
                <a:hlinkClick r:id="rId6"/>
              </a:rPr>
              <a:t>[12]</a:t>
            </a:r>
            <a:endParaRPr lang="en-US" sz="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Conclusion</a:t>
            </a:r>
            <a:endParaRPr lang="en-US" sz="2400" dirty="0"/>
          </a:p>
        </p:txBody>
      </p:sp>
      <p:sp>
        <p:nvSpPr>
          <p:cNvPr id="3" name="Text 1"/>
          <p:cNvSpPr/>
          <p:nvPr/>
        </p:nvSpPr>
        <p:spPr>
          <a:xfrm>
            <a:off x="548640" y="1463040"/>
            <a:ext cx="8046720" cy="3200400"/>
          </a:xfrm>
          <a:prstGeom prst="rect">
            <a:avLst/>
          </a:prstGeom>
          <a:noFill/>
          <a:ln/>
        </p:spPr>
        <p:txBody>
          <a:bodyPr wrap="square" rtlCol="0" anchor="ctr"/>
          <a:lstStyle/>
          <a:p>
            <a:pPr indent="0" marL="0">
              <a:buNone/>
            </a:pPr>
            <a:r>
              <a:rPr lang="en-US" sz="1400" b="1" dirty="0">
                <a:solidFill>
                  <a:srgbClr val="030A18"/>
                </a:solidFill>
              </a:rPr>
              <a:t>We delivered a complete CTL model checker with both symbolic and explicit backends.
</a:t>
            </a:r>
            <a:pPr indent="0" marL="0">
              <a:buNone/>
            </a:pPr>
            <a:r>
              <a:rPr lang="en-US" sz="1400" dirty="0">
                <a:solidFill>
                  <a:srgbClr val="030A18"/>
                </a:solidFill>
              </a:rPr>
              <a:t>Our benchmarks reveal that while symbolic methods can compress large state spaces, explicit enumeration often outperforms them on small examples.
</a:t>
            </a:r>
            <a:pPr indent="0" marL="0">
              <a:buNone/>
            </a:pPr>
            <a:r>
              <a:rPr lang="en-US" sz="1400" dirty="0">
                <a:solidFill>
                  <a:srgbClr val="030A18"/>
                </a:solidFill>
              </a:rPr>
              <a:t>Rigorous testing and documentation ensure correctness and reproducibility.
</a:t>
            </a:r>
            <a:pPr indent="0" marL="0">
              <a:buNone/>
            </a:pPr>
            <a:r>
              <a:rPr lang="en-US" sz="1400" i="1" dirty="0">
                <a:solidFill>
                  <a:srgbClr val="030A18"/>
                </a:solidFill>
              </a:rPr>
              <a:t>This project lays a foundation for further exploration in formal verification and model checking.</a:t>
            </a:r>
            <a:endParaRPr lang="en-US" sz="1400" dirty="0"/>
          </a:p>
        </p:txBody>
      </p:sp>
      <p:sp>
        <p:nvSpPr>
          <p:cNvPr id="4" name="Text 2"/>
          <p:cNvSpPr/>
          <p:nvPr/>
        </p:nvSpPr>
        <p:spPr>
          <a:xfrm>
            <a:off x="548640" y="4389120"/>
            <a:ext cx="8046720" cy="548640"/>
          </a:xfrm>
          <a:prstGeom prst="rect">
            <a:avLst/>
          </a:prstGeom>
          <a:noFill/>
          <a:ln/>
        </p:spPr>
        <p:txBody>
          <a:bodyPr wrap="square" rtlCol="0" anchor="ctr"/>
          <a:lstStyle/>
          <a:p>
            <a:pPr algn="l" indent="0" marL="0">
              <a:buNone/>
            </a:pPr>
            <a:r>
              <a:rPr lang="en-US" sz="2400" b="1" dirty="0">
                <a:solidFill>
                  <a:srgbClr val="2A5FA2"/>
                </a:solidFill>
              </a:rPr>
              <a:t>Thank you!</a:t>
            </a:r>
            <a:endParaRPr lang="en-US" sz="2400" dirty="0"/>
          </a:p>
        </p:txBody>
      </p:sp>
      <p:sp>
        <p:nvSpPr>
          <p:cNvPr id="5" name="Text 3"/>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[13]</a:t>
            </a:r>
            <a:pPr indent="0" marL="0">
              <a:buNone/>
            </a:pPr>
            <a:r>
              <a:rPr lang="en-US" sz="600" u="sng" dirty="0">
                <a:solidFill>
                  <a:srgbClr val="030A18"/>
                </a:solidFill>
                <a:hlinkClick r:id="rId2"/>
              </a:rPr>
              <a:t>[14]</a:t>
            </a:r>
            <a:endParaRPr lang="en-US" sz="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Outline</a:t>
            </a:r>
            <a:endParaRPr lang="en-US" sz="2400" dirty="0"/>
          </a:p>
        </p:txBody>
      </p:sp>
      <p:sp>
        <p:nvSpPr>
          <p:cNvPr id="3" name="Text 1"/>
          <p:cNvSpPr/>
          <p:nvPr/>
        </p:nvSpPr>
        <p:spPr>
          <a:xfrm>
            <a:off x="731520" y="1188720"/>
            <a:ext cx="5486400" cy="2743200"/>
          </a:xfrm>
          <a:prstGeom prst="rect">
            <a:avLst/>
          </a:prstGeom>
          <a:noFill/>
          <a:ln/>
        </p:spPr>
        <p:txBody>
          <a:bodyPr wrap="square" rtlCol="0" anchor="t">
            <a:spAutoFit/>
          </a:bodyPr>
          <a:lstStyle/>
          <a:p>
            <a:pPr marL="190500" indent="-190500">
              <a:buSzPct val="100000"/>
              <a:buChar char="•"/>
            </a:pPr>
            <a:r>
              <a:rPr lang="en-US" sz="1800" dirty="0">
                <a:solidFill>
                  <a:srgbClr val="030A18"/>
                </a:solidFill>
                <a:latin typeface="Arial" pitchFamily="34" charset="0"/>
                <a:ea typeface="Arial" pitchFamily="34" charset="-122"/>
                <a:cs typeface="Arial" pitchFamily="34" charset="-120"/>
              </a:rPr>
              <a:t>Motivation &amp; Problem</a:t>
            </a:r>
            <a:endParaRPr lang="en-US" sz="1800" dirty="0"/>
          </a:p>
          <a:p>
            <a:pPr marL="190500" indent="-190500">
              <a:buSzPct val="100000"/>
              <a:buChar char="•"/>
            </a:pPr>
            <a:r>
              <a:rPr lang="en-US" sz="1800" dirty="0">
                <a:solidFill>
                  <a:srgbClr val="030A18"/>
                </a:solidFill>
                <a:latin typeface="Arial" pitchFamily="34" charset="0"/>
                <a:ea typeface="Arial" pitchFamily="34" charset="-122"/>
                <a:cs typeface="Arial" pitchFamily="34" charset="-120"/>
              </a:rPr>
              <a:t>CTL &amp; Temporal Operators</a:t>
            </a:r>
            <a:endParaRPr lang="en-US" sz="1800" dirty="0"/>
          </a:p>
          <a:p>
            <a:pPr marL="190500" indent="-190500">
              <a:buSzPct val="100000"/>
              <a:buChar char="•"/>
            </a:pPr>
            <a:r>
              <a:rPr lang="en-US" sz="1800" dirty="0">
                <a:solidFill>
                  <a:srgbClr val="030A18"/>
                </a:solidFill>
                <a:latin typeface="Arial" pitchFamily="34" charset="0"/>
                <a:ea typeface="Arial" pitchFamily="34" charset="-122"/>
                <a:cs typeface="Arial" pitchFamily="34" charset="-120"/>
              </a:rPr>
              <a:t>Implementation &amp; Design</a:t>
            </a:r>
            <a:endParaRPr lang="en-US" sz="1800" dirty="0"/>
          </a:p>
          <a:p>
            <a:pPr marL="190500" indent="-190500">
              <a:buSzPct val="100000"/>
              <a:buChar char="•"/>
            </a:pPr>
            <a:r>
              <a:rPr lang="en-US" sz="1800" dirty="0">
                <a:solidFill>
                  <a:srgbClr val="030A18"/>
                </a:solidFill>
                <a:latin typeface="Arial" pitchFamily="34" charset="0"/>
                <a:ea typeface="Arial" pitchFamily="34" charset="-122"/>
                <a:cs typeface="Arial" pitchFamily="34" charset="-120"/>
              </a:rPr>
              <a:t>Benchmarks &amp; Validation</a:t>
            </a:r>
            <a:endParaRPr lang="en-US" sz="1800" dirty="0"/>
          </a:p>
          <a:p>
            <a:pPr marL="190500" indent="-190500">
              <a:buSzPct val="100000"/>
              <a:buChar char="•"/>
            </a:pPr>
            <a:r>
              <a:rPr lang="en-US" sz="1800" dirty="0">
                <a:solidFill>
                  <a:srgbClr val="030A18"/>
                </a:solidFill>
                <a:latin typeface="Arial" pitchFamily="34" charset="0"/>
                <a:ea typeface="Arial" pitchFamily="34" charset="-122"/>
                <a:cs typeface="Arial" pitchFamily="34" charset="-120"/>
              </a:rPr>
              <a:t>Lessons, Future Work &amp; Conclusion</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Motivation &amp; Problem</a:t>
            </a:r>
            <a:endParaRPr lang="en-US" sz="2400" dirty="0"/>
          </a:p>
        </p:txBody>
      </p:sp>
      <p:sp>
        <p:nvSpPr>
          <p:cNvPr id="3" name="Shape 1"/>
          <p:cNvSpPr/>
          <p:nvPr/>
        </p:nvSpPr>
        <p:spPr>
          <a:xfrm>
            <a:off x="3108960" y="1920240"/>
            <a:ext cx="548640" cy="548640"/>
          </a:xfrm>
          <a:prstGeom prst="ellipse">
            <a:avLst/>
          </a:prstGeom>
          <a:solidFill>
            <a:srgbClr val="E1ECF7"/>
          </a:solidFill>
          <a:ln w="12700">
            <a:solidFill>
              <a:srgbClr val="2A5FA2"/>
            </a:solidFill>
            <a:prstDash val="solid"/>
          </a:ln>
        </p:spPr>
        <p:txBody>
          <a:bodyPr/>
          <a:p/>
        </p:txBody>
      </p:sp>
      <p:sp>
        <p:nvSpPr>
          <p:cNvPr id="4" name="Text 2"/>
          <p:cNvSpPr/>
          <p:nvPr/>
        </p:nvSpPr>
        <p:spPr>
          <a:xfrm>
            <a:off x="3291840" y="2103120"/>
            <a:ext cx="182880" cy="182880"/>
          </a:xfrm>
          <a:prstGeom prst="rect">
            <a:avLst/>
          </a:prstGeom>
          <a:noFill/>
          <a:ln/>
        </p:spPr>
        <p:txBody>
          <a:bodyPr wrap="square" rtlCol="0" anchor="ctr"/>
          <a:lstStyle/>
          <a:p>
            <a:pPr algn="ctr" indent="0" marL="0">
              <a:buNone/>
            </a:pPr>
            <a:r>
              <a:rPr lang="en-US" sz="1200" b="1" dirty="0">
                <a:solidFill>
                  <a:srgbClr val="030A18"/>
                </a:solidFill>
                <a:latin typeface="Arial" pitchFamily="34" charset="0"/>
                <a:ea typeface="Arial" pitchFamily="34" charset="-122"/>
                <a:cs typeface="Arial" pitchFamily="34" charset="-120"/>
              </a:rPr>
              <a:t>0</a:t>
            </a:r>
            <a:endParaRPr lang="en-US" sz="1200" dirty="0"/>
          </a:p>
        </p:txBody>
      </p:sp>
      <p:sp>
        <p:nvSpPr>
          <p:cNvPr id="5" name="Shape 3"/>
          <p:cNvSpPr/>
          <p:nvPr/>
        </p:nvSpPr>
        <p:spPr>
          <a:xfrm>
            <a:off x="2011680" y="3017520"/>
            <a:ext cx="548640" cy="548640"/>
          </a:xfrm>
          <a:prstGeom prst="ellipse">
            <a:avLst/>
          </a:prstGeom>
          <a:solidFill>
            <a:srgbClr val="E1ECF7"/>
          </a:solidFill>
          <a:ln w="12700">
            <a:solidFill>
              <a:srgbClr val="2A5FA2"/>
            </a:solidFill>
            <a:prstDash val="solid"/>
          </a:ln>
        </p:spPr>
        <p:txBody>
          <a:bodyPr/>
          <a:p/>
        </p:txBody>
      </p:sp>
      <p:sp>
        <p:nvSpPr>
          <p:cNvPr id="6" name="Text 4"/>
          <p:cNvSpPr/>
          <p:nvPr/>
        </p:nvSpPr>
        <p:spPr>
          <a:xfrm>
            <a:off x="2194560" y="3200400"/>
            <a:ext cx="182880" cy="182880"/>
          </a:xfrm>
          <a:prstGeom prst="rect">
            <a:avLst/>
          </a:prstGeom>
          <a:noFill/>
          <a:ln/>
        </p:spPr>
        <p:txBody>
          <a:bodyPr wrap="square" rtlCol="0" anchor="ctr"/>
          <a:lstStyle/>
          <a:p>
            <a:pPr algn="ctr" indent="0" marL="0">
              <a:buNone/>
            </a:pPr>
            <a:r>
              <a:rPr lang="en-US" sz="1200" b="1" dirty="0">
                <a:solidFill>
                  <a:srgbClr val="030A18"/>
                </a:solidFill>
                <a:latin typeface="Arial" pitchFamily="34" charset="0"/>
                <a:ea typeface="Arial" pitchFamily="34" charset="-122"/>
                <a:cs typeface="Arial" pitchFamily="34" charset="-120"/>
              </a:rPr>
              <a:t>1</a:t>
            </a:r>
            <a:endParaRPr lang="en-US" sz="1200" dirty="0"/>
          </a:p>
        </p:txBody>
      </p:sp>
      <p:sp>
        <p:nvSpPr>
          <p:cNvPr id="7" name="Shape 5"/>
          <p:cNvSpPr/>
          <p:nvPr/>
        </p:nvSpPr>
        <p:spPr>
          <a:xfrm>
            <a:off x="914400" y="1920240"/>
            <a:ext cx="548640" cy="548640"/>
          </a:xfrm>
          <a:prstGeom prst="ellipse">
            <a:avLst/>
          </a:prstGeom>
          <a:solidFill>
            <a:srgbClr val="E1ECF7"/>
          </a:solidFill>
          <a:ln w="12700">
            <a:solidFill>
              <a:srgbClr val="2A5FA2"/>
            </a:solidFill>
            <a:prstDash val="solid"/>
          </a:ln>
        </p:spPr>
        <p:txBody>
          <a:bodyPr/>
          <a:p/>
        </p:txBody>
      </p:sp>
      <p:sp>
        <p:nvSpPr>
          <p:cNvPr id="8" name="Text 6"/>
          <p:cNvSpPr/>
          <p:nvPr/>
        </p:nvSpPr>
        <p:spPr>
          <a:xfrm>
            <a:off x="1097280" y="2103120"/>
            <a:ext cx="182880" cy="182880"/>
          </a:xfrm>
          <a:prstGeom prst="rect">
            <a:avLst/>
          </a:prstGeom>
          <a:noFill/>
          <a:ln/>
        </p:spPr>
        <p:txBody>
          <a:bodyPr wrap="square" rtlCol="0" anchor="ctr"/>
          <a:lstStyle/>
          <a:p>
            <a:pPr algn="ctr" indent="0" marL="0">
              <a:buNone/>
            </a:pPr>
            <a:r>
              <a:rPr lang="en-US" sz="1200" b="1" dirty="0">
                <a:solidFill>
                  <a:srgbClr val="030A18"/>
                </a:solidFill>
                <a:latin typeface="Arial" pitchFamily="34" charset="0"/>
                <a:ea typeface="Arial" pitchFamily="34" charset="-122"/>
                <a:cs typeface="Arial" pitchFamily="34" charset="-120"/>
              </a:rPr>
              <a:t>2</a:t>
            </a:r>
            <a:endParaRPr lang="en-US" sz="1200" dirty="0"/>
          </a:p>
        </p:txBody>
      </p:sp>
      <p:sp>
        <p:nvSpPr>
          <p:cNvPr id="9" name="Shape 7"/>
          <p:cNvSpPr/>
          <p:nvPr/>
        </p:nvSpPr>
        <p:spPr>
          <a:xfrm>
            <a:off x="2011680" y="822960"/>
            <a:ext cx="548640" cy="548640"/>
          </a:xfrm>
          <a:prstGeom prst="ellipse">
            <a:avLst/>
          </a:prstGeom>
          <a:solidFill>
            <a:srgbClr val="E1ECF7"/>
          </a:solidFill>
          <a:ln w="12700">
            <a:solidFill>
              <a:srgbClr val="2A5FA2"/>
            </a:solidFill>
            <a:prstDash val="solid"/>
          </a:ln>
        </p:spPr>
        <p:txBody>
          <a:bodyPr/>
          <a:p/>
        </p:txBody>
      </p:sp>
      <p:sp>
        <p:nvSpPr>
          <p:cNvPr id="10" name="Text 8"/>
          <p:cNvSpPr/>
          <p:nvPr/>
        </p:nvSpPr>
        <p:spPr>
          <a:xfrm>
            <a:off x="2194560" y="1005840"/>
            <a:ext cx="182880" cy="182880"/>
          </a:xfrm>
          <a:prstGeom prst="rect">
            <a:avLst/>
          </a:prstGeom>
          <a:noFill/>
          <a:ln/>
        </p:spPr>
        <p:txBody>
          <a:bodyPr wrap="square" rtlCol="0" anchor="ctr"/>
          <a:lstStyle/>
          <a:p>
            <a:pPr algn="ctr" indent="0" marL="0">
              <a:buNone/>
            </a:pPr>
            <a:r>
              <a:rPr lang="en-US" sz="1200" b="1" dirty="0">
                <a:solidFill>
                  <a:srgbClr val="030A18"/>
                </a:solidFill>
                <a:latin typeface="Arial" pitchFamily="34" charset="0"/>
                <a:ea typeface="Arial" pitchFamily="34" charset="-122"/>
                <a:cs typeface="Arial" pitchFamily="34" charset="-120"/>
              </a:rPr>
              <a:t>3</a:t>
            </a:r>
            <a:endParaRPr lang="en-US" sz="1200" dirty="0"/>
          </a:p>
        </p:txBody>
      </p:sp>
      <p:sp>
        <p:nvSpPr>
          <p:cNvPr id="11" name="Shape 9"/>
          <p:cNvSpPr/>
          <p:nvPr/>
        </p:nvSpPr>
        <p:spPr>
          <a:xfrm>
            <a:off x="3383280" y="2194560"/>
            <a:ext cx="-1097280" cy="1097280"/>
          </a:xfrm>
          <a:prstGeom prst="line">
            <a:avLst/>
          </a:prstGeom>
          <a:noFill/>
          <a:ln w="15240">
            <a:solidFill>
              <a:srgbClr val="2A5FA2"/>
            </a:solidFill>
            <a:prstDash val="solid"/>
            <a:tailEnd type="triangle"/>
          </a:ln>
        </p:spPr>
        <p:txBody>
          <a:bodyPr/>
          <a:p/>
        </p:txBody>
      </p:sp>
      <p:sp>
        <p:nvSpPr>
          <p:cNvPr id="12" name="Shape 10"/>
          <p:cNvSpPr/>
          <p:nvPr/>
        </p:nvSpPr>
        <p:spPr>
          <a:xfrm>
            <a:off x="2286000" y="3291840"/>
            <a:ext cx="-1097280" cy="-1097280"/>
          </a:xfrm>
          <a:prstGeom prst="line">
            <a:avLst/>
          </a:prstGeom>
          <a:noFill/>
          <a:ln w="15240">
            <a:solidFill>
              <a:srgbClr val="2A5FA2"/>
            </a:solidFill>
            <a:prstDash val="solid"/>
            <a:tailEnd type="triangle"/>
          </a:ln>
        </p:spPr>
        <p:txBody>
          <a:bodyPr/>
          <a:p/>
        </p:txBody>
      </p:sp>
      <p:sp>
        <p:nvSpPr>
          <p:cNvPr id="13" name="Shape 11"/>
          <p:cNvSpPr/>
          <p:nvPr/>
        </p:nvSpPr>
        <p:spPr>
          <a:xfrm>
            <a:off x="1188720" y="2194560"/>
            <a:ext cx="1097280" cy="-1097280"/>
          </a:xfrm>
          <a:prstGeom prst="line">
            <a:avLst/>
          </a:prstGeom>
          <a:noFill/>
          <a:ln w="15240">
            <a:solidFill>
              <a:srgbClr val="2A5FA2"/>
            </a:solidFill>
            <a:prstDash val="solid"/>
            <a:tailEnd type="triangle"/>
          </a:ln>
        </p:spPr>
        <p:txBody>
          <a:bodyPr/>
          <a:p/>
        </p:txBody>
      </p:sp>
      <p:sp>
        <p:nvSpPr>
          <p:cNvPr id="14" name="Shape 12"/>
          <p:cNvSpPr/>
          <p:nvPr/>
        </p:nvSpPr>
        <p:spPr>
          <a:xfrm>
            <a:off x="2286000" y="1097280"/>
            <a:ext cx="1097280" cy="1097280"/>
          </a:xfrm>
          <a:prstGeom prst="line">
            <a:avLst/>
          </a:prstGeom>
          <a:noFill/>
          <a:ln w="15240">
            <a:solidFill>
              <a:srgbClr val="2A5FA2"/>
            </a:solidFill>
            <a:prstDash val="solid"/>
            <a:tailEnd type="triangle"/>
          </a:ln>
        </p:spPr>
        <p:txBody>
          <a:bodyPr/>
          <a:p/>
        </p:txBody>
      </p:sp>
      <p:sp>
        <p:nvSpPr>
          <p:cNvPr id="15" name="Shape 13"/>
          <p:cNvSpPr/>
          <p:nvPr/>
        </p:nvSpPr>
        <p:spPr>
          <a:xfrm>
            <a:off x="6400800" y="1005840"/>
            <a:ext cx="914400" cy="457200"/>
          </a:xfrm>
          <a:prstGeom prst="rect">
            <a:avLst/>
          </a:prstGeom>
          <a:solidFill>
            <a:srgbClr val="F4B084"/>
          </a:solidFill>
          <a:ln w="12700">
            <a:solidFill>
              <a:srgbClr val="C65911"/>
            </a:solidFill>
            <a:prstDash val="solid"/>
          </a:ln>
        </p:spPr>
        <p:txBody>
          <a:bodyPr/>
          <a:p/>
        </p:txBody>
      </p:sp>
      <p:sp>
        <p:nvSpPr>
          <p:cNvPr id="16" name="Text 14"/>
          <p:cNvSpPr/>
          <p:nvPr/>
        </p:nvSpPr>
        <p:spPr>
          <a:xfrm>
            <a:off x="6400800" y="1005840"/>
            <a:ext cx="914400" cy="457200"/>
          </a:xfrm>
          <a:prstGeom prst="rect">
            <a:avLst/>
          </a:prstGeom>
          <a:noFill/>
          <a:ln/>
        </p:spPr>
        <p:txBody>
          <a:bodyPr wrap="square" rtlCol="0" anchor="ctr"/>
          <a:lstStyle/>
          <a:p>
            <a:pPr algn="ctr" indent="0" marL="0">
              <a:buNone/>
            </a:pPr>
            <a:r>
              <a:rPr lang="en-US" sz="1200" b="1" dirty="0">
                <a:solidFill>
                  <a:srgbClr val="030A18"/>
                </a:solidFill>
                <a:latin typeface="Arial" pitchFamily="34" charset="0"/>
                <a:ea typeface="Arial" pitchFamily="34" charset="-122"/>
                <a:cs typeface="Arial" pitchFamily="34" charset="-120"/>
              </a:rPr>
              <a:t>x0</a:t>
            </a:r>
            <a:endParaRPr lang="en-US" sz="1200" dirty="0"/>
          </a:p>
        </p:txBody>
      </p:sp>
      <p:sp>
        <p:nvSpPr>
          <p:cNvPr id="17" name="Shape 15"/>
          <p:cNvSpPr/>
          <p:nvPr/>
        </p:nvSpPr>
        <p:spPr>
          <a:xfrm>
            <a:off x="5943600" y="1737360"/>
            <a:ext cx="914400" cy="457200"/>
          </a:xfrm>
          <a:prstGeom prst="rect">
            <a:avLst/>
          </a:prstGeom>
          <a:solidFill>
            <a:srgbClr val="F9E5C0"/>
          </a:solidFill>
          <a:ln w="12700">
            <a:solidFill>
              <a:srgbClr val="C65911"/>
            </a:solidFill>
            <a:prstDash val="solid"/>
          </a:ln>
        </p:spPr>
        <p:txBody>
          <a:bodyPr/>
          <a:p/>
        </p:txBody>
      </p:sp>
      <p:sp>
        <p:nvSpPr>
          <p:cNvPr id="18" name="Text 16"/>
          <p:cNvSpPr/>
          <p:nvPr/>
        </p:nvSpPr>
        <p:spPr>
          <a:xfrm>
            <a:off x="5943600" y="1737360"/>
            <a:ext cx="914400" cy="457200"/>
          </a:xfrm>
          <a:prstGeom prst="rect">
            <a:avLst/>
          </a:prstGeom>
          <a:noFill/>
          <a:ln/>
        </p:spPr>
        <p:txBody>
          <a:bodyPr wrap="square" rtlCol="0" anchor="ctr"/>
          <a:lstStyle/>
          <a:p>
            <a:pPr algn="ctr" indent="0" marL="0">
              <a:buNone/>
            </a:pPr>
            <a:r>
              <a:rPr lang="en-US" sz="1200" b="1" dirty="0">
                <a:solidFill>
                  <a:srgbClr val="030A18"/>
                </a:solidFill>
                <a:latin typeface="Arial" pitchFamily="34" charset="0"/>
                <a:ea typeface="Arial" pitchFamily="34" charset="-122"/>
                <a:cs typeface="Arial" pitchFamily="34" charset="-120"/>
              </a:rPr>
              <a:t>0</a:t>
            </a:r>
            <a:endParaRPr lang="en-US" sz="1200" dirty="0"/>
          </a:p>
        </p:txBody>
      </p:sp>
      <p:sp>
        <p:nvSpPr>
          <p:cNvPr id="19" name="Shape 17"/>
          <p:cNvSpPr/>
          <p:nvPr/>
        </p:nvSpPr>
        <p:spPr>
          <a:xfrm>
            <a:off x="6858000" y="1463040"/>
            <a:ext cx="-457200" cy="274320"/>
          </a:xfrm>
          <a:prstGeom prst="line">
            <a:avLst/>
          </a:prstGeom>
          <a:noFill/>
          <a:ln w="12700">
            <a:solidFill>
              <a:srgbClr val="C65911"/>
            </a:solidFill>
            <a:prstDash val="solid"/>
            <a:tailEnd type="triangle"/>
          </a:ln>
        </p:spPr>
        <p:txBody>
          <a:bodyPr/>
          <a:p/>
        </p:txBody>
      </p:sp>
      <p:sp>
        <p:nvSpPr>
          <p:cNvPr id="20" name="Shape 18"/>
          <p:cNvSpPr/>
          <p:nvPr/>
        </p:nvSpPr>
        <p:spPr>
          <a:xfrm>
            <a:off x="7772400" y="1737360"/>
            <a:ext cx="914400" cy="457200"/>
          </a:xfrm>
          <a:prstGeom prst="rect">
            <a:avLst/>
          </a:prstGeom>
          <a:solidFill>
            <a:srgbClr val="F9E5C0"/>
          </a:solidFill>
          <a:ln w="12700">
            <a:solidFill>
              <a:srgbClr val="C65911"/>
            </a:solidFill>
            <a:prstDash val="solid"/>
          </a:ln>
        </p:spPr>
        <p:txBody>
          <a:bodyPr/>
          <a:p/>
        </p:txBody>
      </p:sp>
      <p:sp>
        <p:nvSpPr>
          <p:cNvPr id="21" name="Text 19"/>
          <p:cNvSpPr/>
          <p:nvPr/>
        </p:nvSpPr>
        <p:spPr>
          <a:xfrm>
            <a:off x="7772400" y="1737360"/>
            <a:ext cx="914400" cy="457200"/>
          </a:xfrm>
          <a:prstGeom prst="rect">
            <a:avLst/>
          </a:prstGeom>
          <a:noFill/>
          <a:ln/>
        </p:spPr>
        <p:txBody>
          <a:bodyPr wrap="square" rtlCol="0" anchor="ctr"/>
          <a:lstStyle/>
          <a:p>
            <a:pPr algn="ctr" indent="0" marL="0">
              <a:buNone/>
            </a:pPr>
            <a:r>
              <a:rPr lang="en-US" sz="1200" b="1" dirty="0">
                <a:solidFill>
                  <a:srgbClr val="030A18"/>
                </a:solidFill>
                <a:latin typeface="Arial" pitchFamily="34" charset="0"/>
                <a:ea typeface="Arial" pitchFamily="34" charset="-122"/>
                <a:cs typeface="Arial" pitchFamily="34" charset="-120"/>
              </a:rPr>
              <a:t>1</a:t>
            </a:r>
            <a:endParaRPr lang="en-US" sz="1200" dirty="0"/>
          </a:p>
        </p:txBody>
      </p:sp>
      <p:sp>
        <p:nvSpPr>
          <p:cNvPr id="22" name="Shape 20"/>
          <p:cNvSpPr/>
          <p:nvPr/>
        </p:nvSpPr>
        <p:spPr>
          <a:xfrm>
            <a:off x="6858000" y="1463040"/>
            <a:ext cx="1371600" cy="274320"/>
          </a:xfrm>
          <a:prstGeom prst="line">
            <a:avLst/>
          </a:prstGeom>
          <a:noFill/>
          <a:ln w="12700">
            <a:solidFill>
              <a:srgbClr val="C65911"/>
            </a:solidFill>
            <a:prstDash val="solid"/>
            <a:tailEnd type="triangle"/>
          </a:ln>
        </p:spPr>
        <p:txBody>
          <a:bodyPr/>
          <a:p/>
        </p:txBody>
      </p:sp>
      <p:sp>
        <p:nvSpPr>
          <p:cNvPr id="23" name="Text 21"/>
          <p:cNvSpPr/>
          <p:nvPr/>
        </p:nvSpPr>
        <p:spPr>
          <a:xfrm>
            <a:off x="457200" y="3474720"/>
            <a:ext cx="8686800" cy="1280160"/>
          </a:xfrm>
          <a:prstGeom prst="rect">
            <a:avLst/>
          </a:prstGeom>
          <a:noFill/>
          <a:ln/>
        </p:spPr>
        <p:txBody>
          <a:bodyPr wrap="square" rtlCol="0" anchor="ctr"/>
          <a:lstStyle/>
          <a:p>
            <a:pPr indent="0" marL="0">
              <a:buNone/>
            </a:pPr>
            <a:r>
              <a:rPr lang="en-US" sz="1400" b="1" dirty="0">
                <a:solidFill>
                  <a:srgbClr val="030A18"/>
                </a:solidFill>
              </a:rPr>
              <a:t>• CTL checks temporal properties on transition systems
</a:t>
            </a:r>
            <a:pPr indent="0" marL="0">
              <a:buNone/>
            </a:pPr>
            <a:r>
              <a:rPr lang="en-US" sz="1400" dirty="0">
                <a:solidFill>
                  <a:srgbClr val="030A18"/>
                </a:solidFill>
              </a:rPr>
              <a:t>• Explicit enumeration enumerates all reachable states, leading to state‑space explosion
</a:t>
            </a:r>
            <a:pPr indent="0" marL="0">
              <a:buNone/>
            </a:pPr>
            <a:r>
              <a:rPr lang="en-US" sz="1400" dirty="0">
                <a:solidFill>
                  <a:srgbClr val="030A18"/>
                </a:solidFill>
              </a:rPr>
              <a:t>• BDDs encode state sets symbolically, compacting many states into a succinct graph
</a:t>
            </a:r>
            <a:pPr indent="0" marL="0">
              <a:buNone/>
            </a:pPr>
            <a:r>
              <a:rPr lang="en-US" sz="1400" i="1" dirty="0">
                <a:solidFill>
                  <a:srgbClr val="030A18"/>
                </a:solidFill>
              </a:rPr>
              <a:t>  but require careful variable ordering to remain efficient</a:t>
            </a:r>
            <a:endParaRPr lang="en-US" sz="1400" dirty="0"/>
          </a:p>
        </p:txBody>
      </p:sp>
      <p:sp>
        <p:nvSpPr>
          <p:cNvPr id="24" name="Text 22"/>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[1]</a:t>
            </a:r>
            <a:pPr indent="0" marL="0">
              <a:buNone/>
            </a:pPr>
            <a:r>
              <a:rPr lang="en-US" sz="600" u="sng" dirty="0">
                <a:solidFill>
                  <a:srgbClr val="030A18"/>
                </a:solidFill>
                <a:hlinkClick r:id="rId1"/>
              </a:rPr>
              <a:t>[2]</a:t>
            </a:r>
            <a:endParaRPr lang="en-US"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CTL &amp; Temporal Operators</a:t>
            </a:r>
            <a:endParaRPr lang="en-US" sz="2400" dirty="0"/>
          </a:p>
        </p:txBody>
      </p:sp>
      <p:sp>
        <p:nvSpPr>
          <p:cNvPr id="3" name="Shape 1"/>
          <p:cNvSpPr/>
          <p:nvPr/>
        </p:nvSpPr>
        <p:spPr>
          <a:xfrm>
            <a:off x="457200" y="1188720"/>
            <a:ext cx="4114800" cy="411480"/>
          </a:xfrm>
          <a:prstGeom prst="rect">
            <a:avLst/>
          </a:prstGeom>
          <a:solidFill>
            <a:srgbClr val="DCE6F1"/>
          </a:solidFill>
          <a:ln w="12700">
            <a:solidFill>
              <a:srgbClr val="AFC2D5"/>
            </a:solidFill>
            <a:prstDash val="solid"/>
          </a:ln>
        </p:spPr>
        <p:txBody>
          <a:bodyPr/>
          <a:p/>
        </p:txBody>
      </p:sp>
      <p:sp>
        <p:nvSpPr>
          <p:cNvPr id="4" name="Shape 2"/>
          <p:cNvSpPr/>
          <p:nvPr/>
        </p:nvSpPr>
        <p:spPr>
          <a:xfrm>
            <a:off x="5029200" y="1188720"/>
            <a:ext cx="4114800" cy="411480"/>
          </a:xfrm>
          <a:prstGeom prst="rect">
            <a:avLst/>
          </a:prstGeom>
          <a:solidFill>
            <a:srgbClr val="F2DCDB"/>
          </a:solidFill>
          <a:ln w="12700">
            <a:solidFill>
              <a:srgbClr val="E5B8B7"/>
            </a:solidFill>
            <a:prstDash val="solid"/>
          </a:ln>
        </p:spPr>
        <p:txBody>
          <a:bodyPr/>
          <a:p/>
        </p:txBody>
      </p:sp>
      <p:sp>
        <p:nvSpPr>
          <p:cNvPr id="5" name="Text 3"/>
          <p:cNvSpPr/>
          <p:nvPr/>
        </p:nvSpPr>
        <p:spPr>
          <a:xfrm>
            <a:off x="457200" y="1188720"/>
            <a:ext cx="4114800" cy="411480"/>
          </a:xfrm>
          <a:prstGeom prst="rect">
            <a:avLst/>
          </a:prstGeom>
          <a:noFill/>
          <a:ln/>
        </p:spPr>
        <p:txBody>
          <a:bodyPr wrap="square" rtlCol="0" anchor="ctr"/>
          <a:lstStyle/>
          <a:p>
            <a:pPr algn="ctr" indent="0" marL="0">
              <a:buNone/>
            </a:pPr>
            <a:r>
              <a:rPr lang="en-US" sz="1400" b="1" dirty="0">
                <a:solidFill>
                  <a:srgbClr val="030A18"/>
                </a:solidFill>
              </a:rPr>
              <a:t>Existential</a:t>
            </a:r>
            <a:endParaRPr lang="en-US" sz="1400" dirty="0"/>
          </a:p>
        </p:txBody>
      </p:sp>
      <p:sp>
        <p:nvSpPr>
          <p:cNvPr id="6" name="Text 4"/>
          <p:cNvSpPr/>
          <p:nvPr/>
        </p:nvSpPr>
        <p:spPr>
          <a:xfrm>
            <a:off x="5029200" y="1188720"/>
            <a:ext cx="4114800" cy="411480"/>
          </a:xfrm>
          <a:prstGeom prst="rect">
            <a:avLst/>
          </a:prstGeom>
          <a:noFill/>
          <a:ln/>
        </p:spPr>
        <p:txBody>
          <a:bodyPr wrap="square" rtlCol="0" anchor="ctr"/>
          <a:lstStyle/>
          <a:p>
            <a:pPr algn="ctr" indent="0" marL="0">
              <a:buNone/>
            </a:pPr>
            <a:r>
              <a:rPr lang="en-US" sz="1400" b="1" dirty="0">
                <a:solidFill>
                  <a:srgbClr val="030A18"/>
                </a:solidFill>
              </a:rPr>
              <a:t>Universal</a:t>
            </a:r>
            <a:endParaRPr lang="en-US" sz="1400" dirty="0"/>
          </a:p>
        </p:txBody>
      </p:sp>
      <p:sp>
        <p:nvSpPr>
          <p:cNvPr id="7" name="Text 5"/>
          <p:cNvSpPr/>
          <p:nvPr/>
        </p:nvSpPr>
        <p:spPr>
          <a:xfrm>
            <a:off x="502920" y="1600200"/>
            <a:ext cx="4023360" cy="411480"/>
          </a:xfrm>
          <a:prstGeom prst="rect">
            <a:avLst/>
          </a:prstGeom>
          <a:noFill/>
          <a:ln/>
        </p:spPr>
        <p:txBody>
          <a:bodyPr wrap="square" rtlCol="0" anchor="ctr"/>
          <a:lstStyle/>
          <a:p>
            <a:pPr indent="0" marL="0">
              <a:buNone/>
            </a:pPr>
            <a:r>
              <a:rPr lang="en-US" sz="1200" b="1" dirty="0">
                <a:solidFill>
                  <a:srgbClr val="030A18"/>
                </a:solidFill>
              </a:rPr>
              <a:t>EX φ
</a:t>
            </a:r>
            <a:pPr indent="0" marL="0">
              <a:buNone/>
            </a:pPr>
            <a:r>
              <a:rPr lang="en-US" sz="1000" dirty="0">
                <a:solidFill>
                  <a:srgbClr val="030A18"/>
                </a:solidFill>
              </a:rPr>
              <a:t>Exists next: some successor satisfies φ</a:t>
            </a:r>
            <a:endParaRPr lang="en-US" sz="1200" dirty="0"/>
          </a:p>
        </p:txBody>
      </p:sp>
      <p:sp>
        <p:nvSpPr>
          <p:cNvPr id="8" name="Text 6"/>
          <p:cNvSpPr/>
          <p:nvPr/>
        </p:nvSpPr>
        <p:spPr>
          <a:xfrm>
            <a:off x="502920" y="2011680"/>
            <a:ext cx="4023360" cy="411480"/>
          </a:xfrm>
          <a:prstGeom prst="rect">
            <a:avLst/>
          </a:prstGeom>
          <a:noFill/>
          <a:ln/>
        </p:spPr>
        <p:txBody>
          <a:bodyPr wrap="square" rtlCol="0" anchor="ctr"/>
          <a:lstStyle/>
          <a:p>
            <a:pPr indent="0" marL="0">
              <a:buNone/>
            </a:pPr>
            <a:r>
              <a:rPr lang="en-US" sz="1200" b="1" dirty="0">
                <a:solidFill>
                  <a:srgbClr val="030A18"/>
                </a:solidFill>
              </a:rPr>
              <a:t>EF φ
</a:t>
            </a:r>
            <a:pPr indent="0" marL="0">
              <a:buNone/>
            </a:pPr>
            <a:r>
              <a:rPr lang="en-US" sz="1000" dirty="0">
                <a:solidFill>
                  <a:srgbClr val="030A18"/>
                </a:solidFill>
              </a:rPr>
              <a:t>Exists eventually: some path eventually reaches φ</a:t>
            </a:r>
            <a:endParaRPr lang="en-US" sz="1200" dirty="0"/>
          </a:p>
        </p:txBody>
      </p:sp>
      <p:sp>
        <p:nvSpPr>
          <p:cNvPr id="9" name="Text 7"/>
          <p:cNvSpPr/>
          <p:nvPr/>
        </p:nvSpPr>
        <p:spPr>
          <a:xfrm>
            <a:off x="502920" y="2423160"/>
            <a:ext cx="4023360" cy="411480"/>
          </a:xfrm>
          <a:prstGeom prst="rect">
            <a:avLst/>
          </a:prstGeom>
          <a:noFill/>
          <a:ln/>
        </p:spPr>
        <p:txBody>
          <a:bodyPr wrap="square" rtlCol="0" anchor="ctr"/>
          <a:lstStyle/>
          <a:p>
            <a:pPr indent="0" marL="0">
              <a:buNone/>
            </a:pPr>
            <a:r>
              <a:rPr lang="en-US" sz="1200" b="1" dirty="0">
                <a:solidFill>
                  <a:srgbClr val="030A18"/>
                </a:solidFill>
              </a:rPr>
              <a:t>EG φ
</a:t>
            </a:r>
            <a:pPr indent="0" marL="0">
              <a:buNone/>
            </a:pPr>
            <a:r>
              <a:rPr lang="en-US" sz="1000" dirty="0">
                <a:solidFill>
                  <a:srgbClr val="030A18"/>
                </a:solidFill>
              </a:rPr>
              <a:t>Exists globally: some path stays in φ forever</a:t>
            </a:r>
            <a:endParaRPr lang="en-US" sz="1200" dirty="0"/>
          </a:p>
        </p:txBody>
      </p:sp>
      <p:sp>
        <p:nvSpPr>
          <p:cNvPr id="10" name="Text 8"/>
          <p:cNvSpPr/>
          <p:nvPr/>
        </p:nvSpPr>
        <p:spPr>
          <a:xfrm>
            <a:off x="502920" y="2834640"/>
            <a:ext cx="4023360" cy="411480"/>
          </a:xfrm>
          <a:prstGeom prst="rect">
            <a:avLst/>
          </a:prstGeom>
          <a:noFill/>
          <a:ln/>
        </p:spPr>
        <p:txBody>
          <a:bodyPr wrap="square" rtlCol="0" anchor="ctr"/>
          <a:lstStyle/>
          <a:p>
            <a:pPr indent="0" marL="0">
              <a:buNone/>
            </a:pPr>
            <a:r>
              <a:rPr lang="en-US" sz="1200" b="1" dirty="0">
                <a:solidFill>
                  <a:srgbClr val="030A18"/>
                </a:solidFill>
              </a:rPr>
              <a:t>E[φ U ψ]
</a:t>
            </a:r>
            <a:pPr indent="0" marL="0">
              <a:buNone/>
            </a:pPr>
            <a:r>
              <a:rPr lang="en-US" sz="1000" dirty="0">
                <a:solidFill>
                  <a:srgbClr val="030A18"/>
                </a:solidFill>
              </a:rPr>
              <a:t>Exists until: along some path φ holds until ψ holds</a:t>
            </a:r>
            <a:endParaRPr lang="en-US" sz="1200" dirty="0"/>
          </a:p>
        </p:txBody>
      </p:sp>
      <p:sp>
        <p:nvSpPr>
          <p:cNvPr id="11" name="Text 9"/>
          <p:cNvSpPr/>
          <p:nvPr/>
        </p:nvSpPr>
        <p:spPr>
          <a:xfrm>
            <a:off x="5074920" y="1600200"/>
            <a:ext cx="4023360" cy="411480"/>
          </a:xfrm>
          <a:prstGeom prst="rect">
            <a:avLst/>
          </a:prstGeom>
          <a:noFill/>
          <a:ln/>
        </p:spPr>
        <p:txBody>
          <a:bodyPr wrap="square" rtlCol="0" anchor="ctr"/>
          <a:lstStyle/>
          <a:p>
            <a:pPr indent="0" marL="0">
              <a:buNone/>
            </a:pPr>
            <a:r>
              <a:rPr lang="en-US" sz="1200" b="1" dirty="0">
                <a:solidFill>
                  <a:srgbClr val="030A18"/>
                </a:solidFill>
              </a:rPr>
              <a:t>AX φ
</a:t>
            </a:r>
            <a:pPr indent="0" marL="0">
              <a:buNone/>
            </a:pPr>
            <a:r>
              <a:rPr lang="en-US" sz="1000" dirty="0">
                <a:solidFill>
                  <a:srgbClr val="030A18"/>
                </a:solidFill>
              </a:rPr>
              <a:t>For all next: every successor satisfies φ</a:t>
            </a:r>
            <a:endParaRPr lang="en-US" sz="1200" dirty="0"/>
          </a:p>
        </p:txBody>
      </p:sp>
      <p:sp>
        <p:nvSpPr>
          <p:cNvPr id="12" name="Text 10"/>
          <p:cNvSpPr/>
          <p:nvPr/>
        </p:nvSpPr>
        <p:spPr>
          <a:xfrm>
            <a:off x="5074920" y="2011680"/>
            <a:ext cx="4023360" cy="411480"/>
          </a:xfrm>
          <a:prstGeom prst="rect">
            <a:avLst/>
          </a:prstGeom>
          <a:noFill/>
          <a:ln/>
        </p:spPr>
        <p:txBody>
          <a:bodyPr wrap="square" rtlCol="0" anchor="ctr"/>
          <a:lstStyle/>
          <a:p>
            <a:pPr indent="0" marL="0">
              <a:buNone/>
            </a:pPr>
            <a:r>
              <a:rPr lang="en-US" sz="1200" b="1" dirty="0">
                <a:solidFill>
                  <a:srgbClr val="030A18"/>
                </a:solidFill>
              </a:rPr>
              <a:t>AF φ
</a:t>
            </a:r>
            <a:pPr indent="0" marL="0">
              <a:buNone/>
            </a:pPr>
            <a:r>
              <a:rPr lang="en-US" sz="1000" dirty="0">
                <a:solidFill>
                  <a:srgbClr val="030A18"/>
                </a:solidFill>
              </a:rPr>
              <a:t>For all eventually: along all paths φ eventually holds</a:t>
            </a:r>
            <a:endParaRPr lang="en-US" sz="1200" dirty="0"/>
          </a:p>
        </p:txBody>
      </p:sp>
      <p:sp>
        <p:nvSpPr>
          <p:cNvPr id="13" name="Text 11"/>
          <p:cNvSpPr/>
          <p:nvPr/>
        </p:nvSpPr>
        <p:spPr>
          <a:xfrm>
            <a:off x="5074920" y="2423160"/>
            <a:ext cx="4023360" cy="411480"/>
          </a:xfrm>
          <a:prstGeom prst="rect">
            <a:avLst/>
          </a:prstGeom>
          <a:noFill/>
          <a:ln/>
        </p:spPr>
        <p:txBody>
          <a:bodyPr wrap="square" rtlCol="0" anchor="ctr"/>
          <a:lstStyle/>
          <a:p>
            <a:pPr indent="0" marL="0">
              <a:buNone/>
            </a:pPr>
            <a:r>
              <a:rPr lang="en-US" sz="1200" b="1" dirty="0">
                <a:solidFill>
                  <a:srgbClr val="030A18"/>
                </a:solidFill>
              </a:rPr>
              <a:t>AG φ
</a:t>
            </a:r>
            <a:pPr indent="0" marL="0">
              <a:buNone/>
            </a:pPr>
            <a:r>
              <a:rPr lang="en-US" sz="1000" dirty="0">
                <a:solidFill>
                  <a:srgbClr val="030A18"/>
                </a:solidFill>
              </a:rPr>
              <a:t>For all globally: along all paths φ holds globally</a:t>
            </a:r>
            <a:endParaRPr lang="en-US" sz="1200" dirty="0"/>
          </a:p>
        </p:txBody>
      </p:sp>
      <p:sp>
        <p:nvSpPr>
          <p:cNvPr id="14" name="Text 12"/>
          <p:cNvSpPr/>
          <p:nvPr/>
        </p:nvSpPr>
        <p:spPr>
          <a:xfrm>
            <a:off x="5074920" y="2834640"/>
            <a:ext cx="4023360" cy="411480"/>
          </a:xfrm>
          <a:prstGeom prst="rect">
            <a:avLst/>
          </a:prstGeom>
          <a:noFill/>
          <a:ln/>
        </p:spPr>
        <p:txBody>
          <a:bodyPr wrap="square" rtlCol="0" anchor="ctr"/>
          <a:lstStyle/>
          <a:p>
            <a:pPr indent="0" marL="0">
              <a:buNone/>
            </a:pPr>
            <a:r>
              <a:rPr lang="en-US" sz="1200" b="1" dirty="0">
                <a:solidFill>
                  <a:srgbClr val="030A18"/>
                </a:solidFill>
              </a:rPr>
              <a:t>A[φ U ψ]
</a:t>
            </a:r>
            <a:pPr indent="0" marL="0">
              <a:buNone/>
            </a:pPr>
            <a:r>
              <a:rPr lang="en-US" sz="1000" dirty="0">
                <a:solidFill>
                  <a:srgbClr val="030A18"/>
                </a:solidFill>
              </a:rPr>
              <a:t>For all until: on every path φ holds until ψ holds</a:t>
            </a:r>
            <a:endParaRPr lang="en-US" sz="1200" dirty="0"/>
          </a:p>
        </p:txBody>
      </p:sp>
      <p:sp>
        <p:nvSpPr>
          <p:cNvPr id="15" name="Shape 13"/>
          <p:cNvSpPr/>
          <p:nvPr/>
        </p:nvSpPr>
        <p:spPr>
          <a:xfrm>
            <a:off x="4114800" y="3749040"/>
            <a:ext cx="365760" cy="365760"/>
          </a:xfrm>
          <a:prstGeom prst="ellipse">
            <a:avLst/>
          </a:prstGeom>
          <a:solidFill>
            <a:srgbClr val="C5D9F1"/>
          </a:solidFill>
          <a:ln w="12700">
            <a:solidFill>
              <a:srgbClr val="2A5FA2"/>
            </a:solidFill>
            <a:prstDash val="solid"/>
          </a:ln>
        </p:spPr>
        <p:txBody>
          <a:bodyPr/>
          <a:p/>
        </p:txBody>
      </p:sp>
      <p:sp>
        <p:nvSpPr>
          <p:cNvPr id="16" name="Text 14"/>
          <p:cNvSpPr/>
          <p:nvPr/>
        </p:nvSpPr>
        <p:spPr>
          <a:xfrm>
            <a:off x="4114800" y="3749040"/>
            <a:ext cx="365760" cy="365760"/>
          </a:xfrm>
          <a:prstGeom prst="rect">
            <a:avLst/>
          </a:prstGeom>
          <a:noFill/>
          <a:ln/>
        </p:spPr>
        <p:txBody>
          <a:bodyPr wrap="square" rtlCol="0" anchor="ctr"/>
          <a:lstStyle/>
          <a:p>
            <a:pPr algn="ctr" indent="0" marL="0">
              <a:buNone/>
            </a:pPr>
            <a:r>
              <a:rPr lang="en-US" sz="1000" dirty="0">
                <a:solidFill>
                  <a:srgbClr val="030A18"/>
                </a:solidFill>
              </a:rPr>
              <a:t>s</a:t>
            </a:r>
            <a:endParaRPr lang="en-US" sz="1000" dirty="0"/>
          </a:p>
        </p:txBody>
      </p:sp>
      <p:sp>
        <p:nvSpPr>
          <p:cNvPr id="17" name="Shape 15"/>
          <p:cNvSpPr/>
          <p:nvPr/>
        </p:nvSpPr>
        <p:spPr>
          <a:xfrm>
            <a:off x="5486400" y="3749040"/>
            <a:ext cx="365760" cy="365760"/>
          </a:xfrm>
          <a:prstGeom prst="ellipse">
            <a:avLst/>
          </a:prstGeom>
          <a:solidFill>
            <a:srgbClr val="FDE9D9"/>
          </a:solidFill>
          <a:ln w="12700">
            <a:solidFill>
              <a:srgbClr val="C65911"/>
            </a:solidFill>
            <a:prstDash val="solid"/>
          </a:ln>
        </p:spPr>
        <p:txBody>
          <a:bodyPr/>
          <a:p/>
        </p:txBody>
      </p:sp>
      <p:sp>
        <p:nvSpPr>
          <p:cNvPr id="18" name="Text 16"/>
          <p:cNvSpPr/>
          <p:nvPr/>
        </p:nvSpPr>
        <p:spPr>
          <a:xfrm>
            <a:off x="5486400" y="3749040"/>
            <a:ext cx="365760" cy="365760"/>
          </a:xfrm>
          <a:prstGeom prst="rect">
            <a:avLst/>
          </a:prstGeom>
          <a:noFill/>
          <a:ln/>
        </p:spPr>
        <p:txBody>
          <a:bodyPr wrap="square" rtlCol="0" anchor="ctr"/>
          <a:lstStyle/>
          <a:p>
            <a:pPr algn="ctr" indent="0" marL="0">
              <a:buNone/>
            </a:pPr>
            <a:r>
              <a:rPr lang="en-US" sz="1000" dirty="0">
                <a:solidFill>
                  <a:srgbClr val="030A18"/>
                </a:solidFill>
              </a:rPr>
              <a:t>p</a:t>
            </a:r>
            <a:endParaRPr lang="en-US" sz="1000" dirty="0"/>
          </a:p>
        </p:txBody>
      </p:sp>
      <p:sp>
        <p:nvSpPr>
          <p:cNvPr id="19" name="Shape 17"/>
          <p:cNvSpPr/>
          <p:nvPr/>
        </p:nvSpPr>
        <p:spPr>
          <a:xfrm>
            <a:off x="4480560" y="3931920"/>
            <a:ext cx="1005840" cy="0"/>
          </a:xfrm>
          <a:prstGeom prst="line">
            <a:avLst/>
          </a:prstGeom>
          <a:noFill/>
          <a:ln w="15240">
            <a:solidFill>
              <a:srgbClr val="2A5FA2"/>
            </a:solidFill>
            <a:prstDash val="solid"/>
            <a:tailEnd type="triangle"/>
          </a:ln>
        </p:spPr>
        <p:txBody>
          <a:bodyPr/>
          <a:p/>
        </p:txBody>
      </p:sp>
      <p:sp>
        <p:nvSpPr>
          <p:cNvPr id="20" name="Text 18"/>
          <p:cNvSpPr/>
          <p:nvPr/>
        </p:nvSpPr>
        <p:spPr>
          <a:xfrm>
            <a:off x="4114800" y="4206240"/>
            <a:ext cx="2194560" cy="365760"/>
          </a:xfrm>
          <a:prstGeom prst="rect">
            <a:avLst/>
          </a:prstGeom>
          <a:noFill/>
          <a:ln/>
        </p:spPr>
        <p:txBody>
          <a:bodyPr wrap="square" rtlCol="0" anchor="ctr"/>
          <a:lstStyle/>
          <a:p>
            <a:pPr algn="ctr" indent="0" marL="0">
              <a:buNone/>
            </a:pPr>
            <a:r>
              <a:rPr lang="en-US" sz="1000" dirty="0">
                <a:solidFill>
                  <a:srgbClr val="030A18"/>
                </a:solidFill>
              </a:rPr>
              <a:t>EF p: a path exists where p eventually holds</a:t>
            </a:r>
            <a:endParaRPr lang="en-US" sz="1000" dirty="0"/>
          </a:p>
        </p:txBody>
      </p:sp>
      <p:sp>
        <p:nvSpPr>
          <p:cNvPr id="21" name="Text 19"/>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[3]</a:t>
            </a:r>
            <a:endParaRPr lang="en-US" sz="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Transition System Representation</a:t>
            </a:r>
            <a:endParaRPr lang="en-US" sz="2400" dirty="0"/>
          </a:p>
        </p:txBody>
      </p:sp>
      <p:sp>
        <p:nvSpPr>
          <p:cNvPr id="3" name="Shape 1"/>
          <p:cNvSpPr/>
          <p:nvPr/>
        </p:nvSpPr>
        <p:spPr>
          <a:xfrm>
            <a:off x="3154680" y="2331720"/>
            <a:ext cx="457200" cy="457200"/>
          </a:xfrm>
          <a:prstGeom prst="ellipse">
            <a:avLst/>
          </a:prstGeom>
          <a:solidFill>
            <a:srgbClr val="DCE6F1"/>
          </a:solidFill>
          <a:ln w="12700">
            <a:solidFill>
              <a:srgbClr val="547DAA"/>
            </a:solidFill>
            <a:prstDash val="solid"/>
          </a:ln>
        </p:spPr>
        <p:txBody>
          <a:bodyPr/>
          <a:p/>
        </p:txBody>
      </p:sp>
      <p:sp>
        <p:nvSpPr>
          <p:cNvPr id="4" name="Text 2"/>
          <p:cNvSpPr/>
          <p:nvPr/>
        </p:nvSpPr>
        <p:spPr>
          <a:xfrm>
            <a:off x="3291840" y="2468880"/>
            <a:ext cx="182880" cy="182880"/>
          </a:xfrm>
          <a:prstGeom prst="rect">
            <a:avLst/>
          </a:prstGeom>
          <a:noFill/>
          <a:ln/>
        </p:spPr>
        <p:txBody>
          <a:bodyPr wrap="square" rtlCol="0" anchor="ctr"/>
          <a:lstStyle/>
          <a:p>
            <a:pPr algn="ctr" indent="0" marL="0">
              <a:buNone/>
            </a:pPr>
            <a:r>
              <a:rPr lang="en-US" sz="1000" dirty="0">
                <a:solidFill>
                  <a:srgbClr val="030A18"/>
                </a:solidFill>
              </a:rPr>
              <a:t>0</a:t>
            </a:r>
            <a:endParaRPr lang="en-US" sz="1000" dirty="0"/>
          </a:p>
        </p:txBody>
      </p:sp>
      <p:sp>
        <p:nvSpPr>
          <p:cNvPr id="5" name="Shape 3"/>
          <p:cNvSpPr/>
          <p:nvPr/>
        </p:nvSpPr>
        <p:spPr>
          <a:xfrm>
            <a:off x="2057400" y="3429000"/>
            <a:ext cx="457200" cy="457200"/>
          </a:xfrm>
          <a:prstGeom prst="ellipse">
            <a:avLst/>
          </a:prstGeom>
          <a:solidFill>
            <a:srgbClr val="DCE6F1"/>
          </a:solidFill>
          <a:ln w="12700">
            <a:solidFill>
              <a:srgbClr val="547DAA"/>
            </a:solidFill>
            <a:prstDash val="solid"/>
          </a:ln>
        </p:spPr>
        <p:txBody>
          <a:bodyPr/>
          <a:p/>
        </p:txBody>
      </p:sp>
      <p:sp>
        <p:nvSpPr>
          <p:cNvPr id="6" name="Text 4"/>
          <p:cNvSpPr/>
          <p:nvPr/>
        </p:nvSpPr>
        <p:spPr>
          <a:xfrm>
            <a:off x="2194560" y="3566160"/>
            <a:ext cx="182880" cy="182880"/>
          </a:xfrm>
          <a:prstGeom prst="rect">
            <a:avLst/>
          </a:prstGeom>
          <a:noFill/>
          <a:ln/>
        </p:spPr>
        <p:txBody>
          <a:bodyPr wrap="square" rtlCol="0" anchor="ctr"/>
          <a:lstStyle/>
          <a:p>
            <a:pPr algn="ctr" indent="0" marL="0">
              <a:buNone/>
            </a:pPr>
            <a:r>
              <a:rPr lang="en-US" sz="1000" dirty="0">
                <a:solidFill>
                  <a:srgbClr val="030A18"/>
                </a:solidFill>
              </a:rPr>
              <a:t>1</a:t>
            </a:r>
            <a:endParaRPr lang="en-US" sz="1000" dirty="0"/>
          </a:p>
        </p:txBody>
      </p:sp>
      <p:sp>
        <p:nvSpPr>
          <p:cNvPr id="7" name="Shape 5"/>
          <p:cNvSpPr/>
          <p:nvPr/>
        </p:nvSpPr>
        <p:spPr>
          <a:xfrm>
            <a:off x="960120" y="2331720"/>
            <a:ext cx="457200" cy="457200"/>
          </a:xfrm>
          <a:prstGeom prst="ellipse">
            <a:avLst/>
          </a:prstGeom>
          <a:solidFill>
            <a:srgbClr val="DCE6F1"/>
          </a:solidFill>
          <a:ln w="12700">
            <a:solidFill>
              <a:srgbClr val="547DAA"/>
            </a:solidFill>
            <a:prstDash val="solid"/>
          </a:ln>
        </p:spPr>
        <p:txBody>
          <a:bodyPr/>
          <a:p/>
        </p:txBody>
      </p:sp>
      <p:sp>
        <p:nvSpPr>
          <p:cNvPr id="8" name="Text 6"/>
          <p:cNvSpPr/>
          <p:nvPr/>
        </p:nvSpPr>
        <p:spPr>
          <a:xfrm>
            <a:off x="1097280" y="2468880"/>
            <a:ext cx="182880" cy="182880"/>
          </a:xfrm>
          <a:prstGeom prst="rect">
            <a:avLst/>
          </a:prstGeom>
          <a:noFill/>
          <a:ln/>
        </p:spPr>
        <p:txBody>
          <a:bodyPr wrap="square" rtlCol="0" anchor="ctr"/>
          <a:lstStyle/>
          <a:p>
            <a:pPr algn="ctr" indent="0" marL="0">
              <a:buNone/>
            </a:pPr>
            <a:r>
              <a:rPr lang="en-US" sz="1000" dirty="0">
                <a:solidFill>
                  <a:srgbClr val="030A18"/>
                </a:solidFill>
              </a:rPr>
              <a:t>2</a:t>
            </a:r>
            <a:endParaRPr lang="en-US" sz="1000" dirty="0"/>
          </a:p>
        </p:txBody>
      </p:sp>
      <p:sp>
        <p:nvSpPr>
          <p:cNvPr id="9" name="Shape 7"/>
          <p:cNvSpPr/>
          <p:nvPr/>
        </p:nvSpPr>
        <p:spPr>
          <a:xfrm>
            <a:off x="2057400" y="1234440"/>
            <a:ext cx="457200" cy="457200"/>
          </a:xfrm>
          <a:prstGeom prst="ellipse">
            <a:avLst/>
          </a:prstGeom>
          <a:solidFill>
            <a:srgbClr val="DCE6F1"/>
          </a:solidFill>
          <a:ln w="12700">
            <a:solidFill>
              <a:srgbClr val="547DAA"/>
            </a:solidFill>
            <a:prstDash val="solid"/>
          </a:ln>
        </p:spPr>
        <p:txBody>
          <a:bodyPr/>
          <a:p/>
        </p:txBody>
      </p:sp>
      <p:sp>
        <p:nvSpPr>
          <p:cNvPr id="10" name="Text 8"/>
          <p:cNvSpPr/>
          <p:nvPr/>
        </p:nvSpPr>
        <p:spPr>
          <a:xfrm>
            <a:off x="2194560" y="1371600"/>
            <a:ext cx="182880" cy="182880"/>
          </a:xfrm>
          <a:prstGeom prst="rect">
            <a:avLst/>
          </a:prstGeom>
          <a:noFill/>
          <a:ln/>
        </p:spPr>
        <p:txBody>
          <a:bodyPr wrap="square" rtlCol="0" anchor="ctr"/>
          <a:lstStyle/>
          <a:p>
            <a:pPr algn="ctr" indent="0" marL="0">
              <a:buNone/>
            </a:pPr>
            <a:r>
              <a:rPr lang="en-US" sz="1000" dirty="0">
                <a:solidFill>
                  <a:srgbClr val="030A18"/>
                </a:solidFill>
              </a:rPr>
              <a:t>3</a:t>
            </a:r>
            <a:endParaRPr lang="en-US" sz="1000" dirty="0"/>
          </a:p>
        </p:txBody>
      </p:sp>
      <p:sp>
        <p:nvSpPr>
          <p:cNvPr id="11" name="Shape 9"/>
          <p:cNvSpPr/>
          <p:nvPr/>
        </p:nvSpPr>
        <p:spPr>
          <a:xfrm>
            <a:off x="3383280" y="2560320"/>
            <a:ext cx="-1097280" cy="1097280"/>
          </a:xfrm>
          <a:prstGeom prst="line">
            <a:avLst/>
          </a:prstGeom>
          <a:noFill/>
          <a:ln w="12700">
            <a:solidFill>
              <a:srgbClr val="547DAA"/>
            </a:solidFill>
            <a:prstDash val="solid"/>
            <a:tailEnd type="triangle"/>
          </a:ln>
        </p:spPr>
        <p:txBody>
          <a:bodyPr/>
          <a:p/>
        </p:txBody>
      </p:sp>
      <p:sp>
        <p:nvSpPr>
          <p:cNvPr id="12" name="Shape 10"/>
          <p:cNvSpPr/>
          <p:nvPr/>
        </p:nvSpPr>
        <p:spPr>
          <a:xfrm>
            <a:off x="2286000" y="3657600"/>
            <a:ext cx="-1097280" cy="-1097280"/>
          </a:xfrm>
          <a:prstGeom prst="line">
            <a:avLst/>
          </a:prstGeom>
          <a:noFill/>
          <a:ln w="12700">
            <a:solidFill>
              <a:srgbClr val="547DAA"/>
            </a:solidFill>
            <a:prstDash val="solid"/>
            <a:tailEnd type="triangle"/>
          </a:ln>
        </p:spPr>
        <p:txBody>
          <a:bodyPr/>
          <a:p/>
        </p:txBody>
      </p:sp>
      <p:sp>
        <p:nvSpPr>
          <p:cNvPr id="13" name="Shape 11"/>
          <p:cNvSpPr/>
          <p:nvPr/>
        </p:nvSpPr>
        <p:spPr>
          <a:xfrm>
            <a:off x="1188720" y="2560320"/>
            <a:ext cx="1097280" cy="-1097280"/>
          </a:xfrm>
          <a:prstGeom prst="line">
            <a:avLst/>
          </a:prstGeom>
          <a:noFill/>
          <a:ln w="12700">
            <a:solidFill>
              <a:srgbClr val="547DAA"/>
            </a:solidFill>
            <a:prstDash val="solid"/>
            <a:tailEnd type="triangle"/>
          </a:ln>
        </p:spPr>
        <p:txBody>
          <a:bodyPr/>
          <a:p/>
        </p:txBody>
      </p:sp>
      <p:sp>
        <p:nvSpPr>
          <p:cNvPr id="14" name="Shape 12"/>
          <p:cNvSpPr/>
          <p:nvPr/>
        </p:nvSpPr>
        <p:spPr>
          <a:xfrm>
            <a:off x="2286000" y="1463040"/>
            <a:ext cx="1097280" cy="1097280"/>
          </a:xfrm>
          <a:prstGeom prst="line">
            <a:avLst/>
          </a:prstGeom>
          <a:noFill/>
          <a:ln w="12700">
            <a:solidFill>
              <a:srgbClr val="547DAA"/>
            </a:solidFill>
            <a:prstDash val="solid"/>
            <a:tailEnd type="triangle"/>
          </a:ln>
        </p:spPr>
        <p:txBody>
          <a:bodyPr/>
          <a:p/>
        </p:txBody>
      </p:sp>
      <p:sp>
        <p:nvSpPr>
          <p:cNvPr id="15" name="Text 13"/>
          <p:cNvSpPr/>
          <p:nvPr/>
        </p:nvSpPr>
        <p:spPr>
          <a:xfrm>
            <a:off x="640080" y="3840480"/>
            <a:ext cx="3657600" cy="274320"/>
          </a:xfrm>
          <a:prstGeom prst="rect">
            <a:avLst/>
          </a:prstGeom>
          <a:noFill/>
          <a:ln/>
        </p:spPr>
        <p:txBody>
          <a:bodyPr wrap="square" rtlCol="0" anchor="ctr"/>
          <a:lstStyle/>
          <a:p>
            <a:pPr algn="l" indent="0" marL="0">
              <a:buNone/>
            </a:pPr>
            <a:r>
              <a:rPr lang="en-US" sz="1000" b="1" dirty="0">
                <a:solidFill>
                  <a:srgbClr val="030A18"/>
                </a:solidFill>
              </a:rPr>
              <a:t>Ring topology example</a:t>
            </a:r>
            <a:endParaRPr lang="en-US" sz="1000" dirty="0"/>
          </a:p>
        </p:txBody>
      </p:sp>
      <p:sp>
        <p:nvSpPr>
          <p:cNvPr id="16" name="Shape 14"/>
          <p:cNvSpPr/>
          <p:nvPr/>
        </p:nvSpPr>
        <p:spPr>
          <a:xfrm>
            <a:off x="5029200" y="1280160"/>
            <a:ext cx="1828800" cy="365760"/>
          </a:xfrm>
          <a:prstGeom prst="rect">
            <a:avLst/>
          </a:prstGeom>
          <a:solidFill>
            <a:srgbClr val="F2DCDB"/>
          </a:solidFill>
          <a:ln w="12700">
            <a:solidFill>
              <a:srgbClr val="E5B8B7"/>
            </a:solidFill>
            <a:prstDash val="solid"/>
          </a:ln>
        </p:spPr>
        <p:txBody>
          <a:bodyPr/>
          <a:p/>
        </p:txBody>
      </p:sp>
      <p:sp>
        <p:nvSpPr>
          <p:cNvPr id="17" name="Shape 15"/>
          <p:cNvSpPr/>
          <p:nvPr/>
        </p:nvSpPr>
        <p:spPr>
          <a:xfrm>
            <a:off x="6858000" y="1280160"/>
            <a:ext cx="1828800" cy="365760"/>
          </a:xfrm>
          <a:prstGeom prst="rect">
            <a:avLst/>
          </a:prstGeom>
          <a:solidFill>
            <a:srgbClr val="DCE6F1"/>
          </a:solidFill>
          <a:ln w="12700">
            <a:solidFill>
              <a:srgbClr val="AFC2D5"/>
            </a:solidFill>
            <a:prstDash val="solid"/>
          </a:ln>
        </p:spPr>
        <p:txBody>
          <a:bodyPr/>
          <a:p/>
        </p:txBody>
      </p:sp>
      <p:sp>
        <p:nvSpPr>
          <p:cNvPr id="18" name="Text 16"/>
          <p:cNvSpPr/>
          <p:nvPr/>
        </p:nvSpPr>
        <p:spPr>
          <a:xfrm>
            <a:off x="5029200" y="1280160"/>
            <a:ext cx="1828800" cy="365760"/>
          </a:xfrm>
          <a:prstGeom prst="rect">
            <a:avLst/>
          </a:prstGeom>
          <a:noFill/>
          <a:ln/>
        </p:spPr>
        <p:txBody>
          <a:bodyPr wrap="square" rtlCol="0" anchor="ctr"/>
          <a:lstStyle/>
          <a:p>
            <a:pPr algn="ctr" indent="0" marL="0">
              <a:buNone/>
            </a:pPr>
            <a:r>
              <a:rPr lang="en-US" sz="1200" b="1" dirty="0">
                <a:solidFill>
                  <a:srgbClr val="030A18"/>
                </a:solidFill>
              </a:rPr>
              <a:t>Current Bits</a:t>
            </a:r>
            <a:endParaRPr lang="en-US" sz="1200" dirty="0"/>
          </a:p>
        </p:txBody>
      </p:sp>
      <p:sp>
        <p:nvSpPr>
          <p:cNvPr id="19" name="Text 17"/>
          <p:cNvSpPr/>
          <p:nvPr/>
        </p:nvSpPr>
        <p:spPr>
          <a:xfrm>
            <a:off x="6858000" y="1280160"/>
            <a:ext cx="1828800" cy="365760"/>
          </a:xfrm>
          <a:prstGeom prst="rect">
            <a:avLst/>
          </a:prstGeom>
          <a:noFill/>
          <a:ln/>
        </p:spPr>
        <p:txBody>
          <a:bodyPr wrap="square" rtlCol="0" anchor="ctr"/>
          <a:lstStyle/>
          <a:p>
            <a:pPr algn="ctr" indent="0" marL="0">
              <a:buNone/>
            </a:pPr>
            <a:r>
              <a:rPr lang="en-US" sz="1200" b="1" dirty="0">
                <a:solidFill>
                  <a:srgbClr val="030A18"/>
                </a:solidFill>
              </a:rPr>
              <a:t>Next Bits</a:t>
            </a:r>
            <a:endParaRPr lang="en-US" sz="1200" dirty="0"/>
          </a:p>
        </p:txBody>
      </p:sp>
      <p:sp>
        <p:nvSpPr>
          <p:cNvPr id="20" name="Shape 18"/>
          <p:cNvSpPr/>
          <p:nvPr/>
        </p:nvSpPr>
        <p:spPr>
          <a:xfrm>
            <a:off x="5029200" y="1645920"/>
            <a:ext cx="1828800" cy="365760"/>
          </a:xfrm>
          <a:prstGeom prst="rect">
            <a:avLst/>
          </a:prstGeom>
          <a:solidFill>
            <a:srgbClr val="FFFFFF"/>
          </a:solidFill>
          <a:ln w="12700">
            <a:solidFill>
              <a:srgbClr val="CCCCCC"/>
            </a:solidFill>
            <a:prstDash val="solid"/>
          </a:ln>
        </p:spPr>
        <p:txBody>
          <a:bodyPr/>
          <a:p/>
        </p:txBody>
      </p:sp>
      <p:sp>
        <p:nvSpPr>
          <p:cNvPr id="21" name="Text 19"/>
          <p:cNvSpPr/>
          <p:nvPr/>
        </p:nvSpPr>
        <p:spPr>
          <a:xfrm>
            <a:off x="5029200" y="1645920"/>
            <a:ext cx="1828800" cy="365760"/>
          </a:xfrm>
          <a:prstGeom prst="rect">
            <a:avLst/>
          </a:prstGeom>
          <a:noFill/>
          <a:ln/>
        </p:spPr>
        <p:txBody>
          <a:bodyPr wrap="square" rtlCol="0" anchor="ctr"/>
          <a:lstStyle/>
          <a:p>
            <a:pPr algn="ctr" indent="0" marL="0">
              <a:buNone/>
            </a:pPr>
            <a:r>
              <a:rPr lang="en-US" sz="1200" dirty="0">
                <a:solidFill>
                  <a:srgbClr val="030A18"/>
                </a:solidFill>
              </a:rPr>
              <a:t>s0</a:t>
            </a:r>
            <a:endParaRPr lang="en-US" sz="1200" dirty="0"/>
          </a:p>
        </p:txBody>
      </p:sp>
      <p:sp>
        <p:nvSpPr>
          <p:cNvPr id="22" name="Shape 20"/>
          <p:cNvSpPr/>
          <p:nvPr/>
        </p:nvSpPr>
        <p:spPr>
          <a:xfrm>
            <a:off x="6858000" y="1645920"/>
            <a:ext cx="1828800" cy="365760"/>
          </a:xfrm>
          <a:prstGeom prst="rect">
            <a:avLst/>
          </a:prstGeom>
          <a:solidFill>
            <a:srgbClr val="FFFFFF"/>
          </a:solidFill>
          <a:ln w="12700">
            <a:solidFill>
              <a:srgbClr val="CCCCCC"/>
            </a:solidFill>
            <a:prstDash val="solid"/>
          </a:ln>
        </p:spPr>
        <p:txBody>
          <a:bodyPr/>
          <a:p/>
        </p:txBody>
      </p:sp>
      <p:sp>
        <p:nvSpPr>
          <p:cNvPr id="23" name="Text 21"/>
          <p:cNvSpPr/>
          <p:nvPr/>
        </p:nvSpPr>
        <p:spPr>
          <a:xfrm>
            <a:off x="6858000" y="1645920"/>
            <a:ext cx="1828800" cy="365760"/>
          </a:xfrm>
          <a:prstGeom prst="rect">
            <a:avLst/>
          </a:prstGeom>
          <a:noFill/>
          <a:ln/>
        </p:spPr>
        <p:txBody>
          <a:bodyPr wrap="square" rtlCol="0" anchor="ctr"/>
          <a:lstStyle/>
          <a:p>
            <a:pPr algn="ctr" indent="0" marL="0">
              <a:buNone/>
            </a:pPr>
            <a:r>
              <a:rPr lang="en-US" sz="1200" dirty="0">
                <a:solidFill>
                  <a:srgbClr val="030A18"/>
                </a:solidFill>
              </a:rPr>
              <a:t>s0_next</a:t>
            </a:r>
            <a:endParaRPr lang="en-US" sz="1200" dirty="0"/>
          </a:p>
        </p:txBody>
      </p:sp>
      <p:sp>
        <p:nvSpPr>
          <p:cNvPr id="24" name="Shape 22"/>
          <p:cNvSpPr/>
          <p:nvPr/>
        </p:nvSpPr>
        <p:spPr>
          <a:xfrm>
            <a:off x="5029200" y="2011680"/>
            <a:ext cx="1828800" cy="365760"/>
          </a:xfrm>
          <a:prstGeom prst="rect">
            <a:avLst/>
          </a:prstGeom>
          <a:solidFill>
            <a:srgbClr val="F7F7F7"/>
          </a:solidFill>
          <a:ln w="12700">
            <a:solidFill>
              <a:srgbClr val="CCCCCC"/>
            </a:solidFill>
            <a:prstDash val="solid"/>
          </a:ln>
        </p:spPr>
        <p:txBody>
          <a:bodyPr/>
          <a:p/>
        </p:txBody>
      </p:sp>
      <p:sp>
        <p:nvSpPr>
          <p:cNvPr id="25" name="Text 23"/>
          <p:cNvSpPr/>
          <p:nvPr/>
        </p:nvSpPr>
        <p:spPr>
          <a:xfrm>
            <a:off x="5029200" y="2011680"/>
            <a:ext cx="1828800" cy="365760"/>
          </a:xfrm>
          <a:prstGeom prst="rect">
            <a:avLst/>
          </a:prstGeom>
          <a:noFill/>
          <a:ln/>
        </p:spPr>
        <p:txBody>
          <a:bodyPr wrap="square" rtlCol="0" anchor="ctr"/>
          <a:lstStyle/>
          <a:p>
            <a:pPr algn="ctr" indent="0" marL="0">
              <a:buNone/>
            </a:pPr>
            <a:r>
              <a:rPr lang="en-US" sz="1200" dirty="0">
                <a:solidFill>
                  <a:srgbClr val="030A18"/>
                </a:solidFill>
              </a:rPr>
              <a:t>s1</a:t>
            </a:r>
            <a:endParaRPr lang="en-US" sz="1200" dirty="0"/>
          </a:p>
        </p:txBody>
      </p:sp>
      <p:sp>
        <p:nvSpPr>
          <p:cNvPr id="26" name="Shape 24"/>
          <p:cNvSpPr/>
          <p:nvPr/>
        </p:nvSpPr>
        <p:spPr>
          <a:xfrm>
            <a:off x="6858000" y="2011680"/>
            <a:ext cx="1828800" cy="365760"/>
          </a:xfrm>
          <a:prstGeom prst="rect">
            <a:avLst/>
          </a:prstGeom>
          <a:solidFill>
            <a:srgbClr val="F7F7F7"/>
          </a:solidFill>
          <a:ln w="12700">
            <a:solidFill>
              <a:srgbClr val="CCCCCC"/>
            </a:solidFill>
            <a:prstDash val="solid"/>
          </a:ln>
        </p:spPr>
        <p:txBody>
          <a:bodyPr/>
          <a:p/>
        </p:txBody>
      </p:sp>
      <p:sp>
        <p:nvSpPr>
          <p:cNvPr id="27" name="Text 25"/>
          <p:cNvSpPr/>
          <p:nvPr/>
        </p:nvSpPr>
        <p:spPr>
          <a:xfrm>
            <a:off x="6858000" y="2011680"/>
            <a:ext cx="1828800" cy="365760"/>
          </a:xfrm>
          <a:prstGeom prst="rect">
            <a:avLst/>
          </a:prstGeom>
          <a:noFill/>
          <a:ln/>
        </p:spPr>
        <p:txBody>
          <a:bodyPr wrap="square" rtlCol="0" anchor="ctr"/>
          <a:lstStyle/>
          <a:p>
            <a:pPr algn="ctr" indent="0" marL="0">
              <a:buNone/>
            </a:pPr>
            <a:r>
              <a:rPr lang="en-US" sz="1200" dirty="0">
                <a:solidFill>
                  <a:srgbClr val="030A18"/>
                </a:solidFill>
              </a:rPr>
              <a:t>s1_next</a:t>
            </a:r>
            <a:endParaRPr lang="en-US" sz="1200" dirty="0"/>
          </a:p>
        </p:txBody>
      </p:sp>
      <p:sp>
        <p:nvSpPr>
          <p:cNvPr id="28" name="Text 26"/>
          <p:cNvSpPr/>
          <p:nvPr/>
        </p:nvSpPr>
        <p:spPr>
          <a:xfrm>
            <a:off x="5029200" y="2560320"/>
            <a:ext cx="3657600" cy="1463040"/>
          </a:xfrm>
          <a:prstGeom prst="rect">
            <a:avLst/>
          </a:prstGeom>
          <a:noFill/>
          <a:ln/>
        </p:spPr>
        <p:txBody>
          <a:bodyPr wrap="square" rtlCol="0" anchor="ctr"/>
          <a:lstStyle/>
          <a:p>
            <a:pPr indent="0" marL="0">
              <a:buNone/>
            </a:pPr>
            <a:r>
              <a:rPr lang="en-US" sz="1200" b="1" dirty="0">
                <a:solidFill>
                  <a:srgbClr val="030A18"/>
                </a:solidFill>
              </a:rPr>
              <a:t>Labeling</a:t>
            </a:r>
            <a:pPr indent="0" marL="0">
              <a:buNone/>
            </a:pPr>
            <a:endParaRPr lang="en-US" sz="1200" dirty="0"/>
          </a:p>
          <a:p>
            <a:pPr indent="0" marL="0">
              <a:buNone/>
            </a:pPr>
            <a:r>
              <a:rPr lang="en-US" sz="1000" dirty="0">
                <a:solidFill>
                  <a:srgbClr val="030A18"/>
                </a:solidFill>
              </a:rPr>
              <a:t>Each state has a set of propositions (e.g., p, q) that hold in that state.</a:t>
            </a:r>
            <a:endParaRPr lang="en-US" sz="1200" dirty="0"/>
          </a:p>
          <a:p>
            <a:pPr indent="0" marL="0">
              <a:buNone/>
            </a:pPr>
            <a:endParaRPr lang="en-US" sz="1200" dirty="0"/>
          </a:p>
          <a:p>
            <a:pPr indent="0" marL="0">
              <a:buNone/>
            </a:pPr>
            <a:r>
              <a:rPr lang="en-US" sz="1200" b="1" dirty="0">
                <a:solidFill>
                  <a:srgbClr val="030A18"/>
                </a:solidFill>
              </a:rPr>
              <a:t>Transition relation</a:t>
            </a:r>
            <a:endParaRPr lang="en-US" sz="1200" dirty="0"/>
          </a:p>
          <a:p>
            <a:pPr indent="0" marL="0">
              <a:buNone/>
            </a:pPr>
            <a:endParaRPr lang="en-US" sz="1200" dirty="0"/>
          </a:p>
          <a:p>
            <a:pPr indent="0" marL="0">
              <a:buNone/>
            </a:pPr>
            <a:r>
              <a:rPr lang="en-US" sz="1000" dirty="0">
                <a:solidFill>
                  <a:srgbClr val="030A18"/>
                </a:solidFill>
              </a:rPr>
              <a:t>Encoded as a single BDD over current and next bits.</a:t>
            </a:r>
            <a:endParaRPr lang="en-US" sz="1200" dirty="0"/>
          </a:p>
        </p:txBody>
      </p:sp>
      <p:sp>
        <p:nvSpPr>
          <p:cNvPr id="29" name="Text 27"/>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[4]</a:t>
            </a:r>
            <a:endParaRPr lang="en-US" sz="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Symbolic CTL Model Checker</a:t>
            </a:r>
            <a:endParaRPr lang="en-US" sz="2400" dirty="0"/>
          </a:p>
        </p:txBody>
      </p:sp>
      <p:sp>
        <p:nvSpPr>
          <p:cNvPr id="3" name="Text 1"/>
          <p:cNvSpPr/>
          <p:nvPr/>
        </p:nvSpPr>
        <p:spPr>
          <a:xfrm>
            <a:off x="457200" y="1188720"/>
            <a:ext cx="4114800" cy="2926080"/>
          </a:xfrm>
          <a:prstGeom prst="rect">
            <a:avLst/>
          </a:prstGeom>
          <a:noFill/>
          <a:ln/>
        </p:spPr>
        <p:txBody>
          <a:bodyPr wrap="square" rtlCol="0" anchor="ctr"/>
          <a:lstStyle/>
          <a:p>
            <a:pPr indent="0" marL="0">
              <a:buNone/>
            </a:pPr>
            <a:r>
              <a:rPr lang="en-US" sz="1400" b="1" dirty="0">
                <a:solidFill>
                  <a:srgbClr val="030A18"/>
                </a:solidFill>
              </a:rPr>
              <a:t>• Parse formulas with Lark grammar
</a:t>
            </a:r>
            <a:pPr indent="0" marL="0">
              <a:buNone/>
            </a:pPr>
            <a:r>
              <a:rPr lang="en-US" sz="1400" dirty="0">
                <a:solidFill>
                  <a:srgbClr val="030A18"/>
                </a:solidFill>
              </a:rPr>
              <a:t>• Represent boolean connectives as BDD operations (∧, ∨, ¬)
</a:t>
            </a:r>
            <a:pPr indent="0" marL="0">
              <a:buNone/>
            </a:pPr>
            <a:r>
              <a:rPr lang="en-US" sz="1400" dirty="0">
                <a:solidFill>
                  <a:srgbClr val="030A18"/>
                </a:solidFill>
              </a:rPr>
              <a:t>• Use predecessor function for EX/AX
</a:t>
            </a:r>
            <a:pPr indent="0" marL="0">
              <a:buNone/>
            </a:pPr>
            <a:r>
              <a:rPr lang="en-US" sz="1400" dirty="0">
                <a:solidFill>
                  <a:srgbClr val="030A18"/>
                </a:solidFill>
              </a:rPr>
              <a:t>• Compute least/greatest fixpoints for EF/AF and EG/AG
</a:t>
            </a:r>
            <a:pPr indent="0" marL="0">
              <a:buNone/>
            </a:pPr>
            <a:r>
              <a:rPr lang="en-US" sz="1400" dirty="0">
                <a:solidFill>
                  <a:srgbClr val="030A18"/>
                </a:solidFill>
              </a:rPr>
              <a:t>• Evaluate until operators using iterative fixpoints
</a:t>
            </a:r>
            <a:endParaRPr lang="en-US" sz="1400" dirty="0"/>
          </a:p>
        </p:txBody>
      </p:sp>
      <p:sp>
        <p:nvSpPr>
          <p:cNvPr id="4" name="Shape 2"/>
          <p:cNvSpPr/>
          <p:nvPr/>
        </p:nvSpPr>
        <p:spPr>
          <a:xfrm>
            <a:off x="4800600" y="1143000"/>
            <a:ext cx="3931920" cy="3017520"/>
          </a:xfrm>
          <a:prstGeom prst="rect">
            <a:avLst/>
          </a:prstGeom>
          <a:solidFill>
            <a:srgbClr val="F5F5F5"/>
          </a:solidFill>
          <a:ln w="12700">
            <a:solidFill>
              <a:srgbClr val="DDDDDD"/>
            </a:solidFill>
            <a:prstDash val="solid"/>
          </a:ln>
        </p:spPr>
        <p:txBody>
          <a:bodyPr/>
          <a:p/>
        </p:txBody>
      </p:sp>
      <p:sp>
        <p:nvSpPr>
          <p:cNvPr id="5" name="Text 3"/>
          <p:cNvSpPr/>
          <p:nvPr/>
        </p:nvSpPr>
        <p:spPr>
          <a:xfrm>
            <a:off x="4846320" y="1188720"/>
            <a:ext cx="3840480" cy="2926080"/>
          </a:xfrm>
          <a:prstGeom prst="rect">
            <a:avLst/>
          </a:prstGeom>
          <a:noFill/>
          <a:ln/>
        </p:spPr>
        <p:txBody>
          <a:bodyPr wrap="square" rtlCol="0" anchor="t"/>
          <a:lstStyle/>
          <a:p>
            <a:pPr algn="l" indent="0" marL="0">
              <a:buNone/>
            </a:pPr>
            <a:r>
              <a:rPr lang="en-US" sz="1000" dirty="0">
                <a:solidFill>
                  <a:srgbClr val="030A18"/>
                </a:solidFill>
                <a:latin typeface="Courier New" pitchFamily="34" charset="0"/>
                <a:ea typeface="Courier New" pitchFamily="34" charset="-122"/>
                <a:cs typeface="Courier New" pitchFamily="34" charset="-120"/>
              </a:rPr>
              <a:t>def eval(node):</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kind = node[0]</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'atom': return ap_bdd(node[1])</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'not': return ~eval(node[1])</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'and': return eval(node[1]) &amp; eval(node[2])</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'or': return eval(node[1]) | eval(node[2])</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'ex': return pre(eval(node[1]))</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'ax': return ~pre(~eval(node[1]))</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'ef': return least_fix(lambda Y: eval(node[1]) | pre(Y))</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'af': return least_fix(lambda Y: eval(node[1]) | ~pre(~Y))</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'eg': return greatest_fix(lambda Y: eval(node[1]) &amp; pre(Y))</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'ag': return greatest_fix(lambda Y: eval(node[1]) &amp; ~pre(~Y))</a:t>
            </a:r>
            <a:endParaRPr lang="en-US" sz="1000" dirty="0"/>
          </a:p>
          <a:p>
            <a:pPr algn="l" indent="0" marL="0">
              <a:buNone/>
            </a:pPr>
            <a:r>
              <a:rPr lang="en-US" sz="1000" dirty="0">
                <a:solidFill>
                  <a:srgbClr val="030A18"/>
                </a:solidFill>
                <a:latin typeface="Courier New" pitchFamily="34" charset="0"/>
                <a:ea typeface="Courier New" pitchFamily="34" charset="-122"/>
                <a:cs typeface="Courier New" pitchFamily="34" charset="-120"/>
              </a:rPr>
              <a:t>    if kind == 'eu': return least_fix(lambda Y: eval(ψ) | (eval(φ) &amp; pre(Y)))</a:t>
            </a:r>
            <a:endParaRPr lang="en-US" sz="1000" dirty="0"/>
          </a:p>
        </p:txBody>
      </p:sp>
      <p:sp>
        <p:nvSpPr>
          <p:cNvPr id="6" name="Text 4"/>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[5]</a:t>
            </a:r>
            <a:endParaRPr lang="en-US" sz="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Explicit CTL Model Checker</a:t>
            </a:r>
            <a:endParaRPr lang="en-US" sz="2400" dirty="0"/>
          </a:p>
        </p:txBody>
      </p:sp>
      <p:sp>
        <p:nvSpPr>
          <p:cNvPr id="3" name="Text 1"/>
          <p:cNvSpPr/>
          <p:nvPr/>
        </p:nvSpPr>
        <p:spPr>
          <a:xfrm>
            <a:off x="457200" y="1188720"/>
            <a:ext cx="4297680" cy="2926080"/>
          </a:xfrm>
          <a:prstGeom prst="rect">
            <a:avLst/>
          </a:prstGeom>
          <a:noFill/>
          <a:ln/>
        </p:spPr>
        <p:txBody>
          <a:bodyPr wrap="square" rtlCol="0" anchor="ctr"/>
          <a:lstStyle/>
          <a:p>
            <a:pPr indent="0" marL="0">
              <a:buNone/>
            </a:pPr>
            <a:r>
              <a:rPr lang="en-US" sz="1400" b="1" dirty="0">
                <a:solidFill>
                  <a:srgbClr val="030A18"/>
                </a:solidFill>
              </a:rPr>
              <a:t>• ExplicitTransitionSystem stores adjacency sets
</a:t>
            </a:r>
            <a:pPr indent="0" marL="0">
              <a:buNone/>
            </a:pPr>
            <a:r>
              <a:rPr lang="en-US" sz="1400" dirty="0">
                <a:solidFill>
                  <a:srgbClr val="030A18"/>
                </a:solidFill>
              </a:rPr>
              <a:t>• Predecessor function computes all predecessors via set comprehension
</a:t>
            </a:r>
            <a:pPr indent="0" marL="0">
              <a:buNone/>
            </a:pPr>
            <a:r>
              <a:rPr lang="en-US" sz="1400" dirty="0">
                <a:solidFill>
                  <a:srgbClr val="030A18"/>
                </a:solidFill>
              </a:rPr>
              <a:t>• Boolean connectives operate on Python sets
</a:t>
            </a:r>
            <a:pPr indent="0" marL="0">
              <a:buNone/>
            </a:pPr>
            <a:r>
              <a:rPr lang="en-US" sz="1400" dirty="0">
                <a:solidFill>
                  <a:srgbClr val="030A18"/>
                </a:solidFill>
              </a:rPr>
              <a:t>• Least/greatest fixpoints iterate until the set of states stabilizes
</a:t>
            </a:r>
            <a:pPr indent="0" marL="0">
              <a:buNone/>
            </a:pPr>
            <a:r>
              <a:rPr lang="en-US" sz="1400" dirty="0">
                <a:solidFill>
                  <a:srgbClr val="030A18"/>
                </a:solidFill>
              </a:rPr>
              <a:t>• Returns states satisfying a formula; initial states ⊆ result implies satisfaction
</a:t>
            </a:r>
            <a:endParaRPr lang="en-US" sz="1400" dirty="0"/>
          </a:p>
        </p:txBody>
      </p:sp>
      <p:sp>
        <p:nvSpPr>
          <p:cNvPr id="4" name="Shape 2"/>
          <p:cNvSpPr/>
          <p:nvPr/>
        </p:nvSpPr>
        <p:spPr>
          <a:xfrm>
            <a:off x="4800600" y="1143000"/>
            <a:ext cx="3931920" cy="3017520"/>
          </a:xfrm>
          <a:prstGeom prst="rect">
            <a:avLst/>
          </a:prstGeom>
          <a:solidFill>
            <a:srgbClr val="F5F5F5"/>
          </a:solidFill>
          <a:ln w="12700">
            <a:solidFill>
              <a:srgbClr val="DDDDDD"/>
            </a:solidFill>
            <a:prstDash val="solid"/>
          </a:ln>
        </p:spPr>
        <p:txBody>
          <a:bodyPr/>
          <a:p/>
        </p:txBody>
      </p:sp>
      <p:sp>
        <p:nvSpPr>
          <p:cNvPr id="5" name="Text 3"/>
          <p:cNvSpPr/>
          <p:nvPr/>
        </p:nvSpPr>
        <p:spPr>
          <a:xfrm>
            <a:off x="4846320" y="1188720"/>
            <a:ext cx="3840480" cy="2926080"/>
          </a:xfrm>
          <a:prstGeom prst="rect">
            <a:avLst/>
          </a:prstGeom>
          <a:noFill/>
          <a:ln/>
        </p:spPr>
        <p:txBody>
          <a:bodyPr wrap="square" rtlCol="0" anchor="ctr"/>
          <a:lstStyle/>
          <a:p>
            <a:pPr indent="0" marL="0">
              <a:buNone/>
            </a:pPr>
            <a:r>
              <a:rPr lang="en-US" sz="1000" dirty="0">
                <a:solidFill>
                  <a:srgbClr val="030A18"/>
                </a:solidFill>
                <a:latin typeface="Courier New" pitchFamily="34" charset="0"/>
                <a:ea typeface="Courier New" pitchFamily="34" charset="-122"/>
                <a:cs typeface="Courier New" pitchFamily="34" charset="-120"/>
              </a:rPr>
              <a:t>def eval(node):</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kind = node[0]</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'atom': return {s for s in S if ap in L(s)}</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'not': return S - eval(node[1])</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'and': return eval(node[1]) &amp; eval(node[2])</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'or': return eval(node[1]) | eval(node[2])</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'ex': return pre(eval(node[1]))</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'ax': return S - pre(S - eval(node[1]))</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'ef': return least_fix(lambda Y: eval(node[1]) | pre(Y))</a:t>
            </a:r>
            <a:endParaRPr lang="en-US" sz="1000" dirty="0"/>
          </a:p>
          <a:p>
            <a:pPr indent="0" marL="0">
              <a:buNone/>
            </a:pPr>
            <a:r>
              <a:rPr lang="en-US" sz="1000" dirty="0">
                <a:solidFill>
                  <a:srgbClr val="030A18"/>
                </a:solidFill>
                <a:latin typeface="Courier New" pitchFamily="34" charset="0"/>
                <a:ea typeface="Courier New" pitchFamily="34" charset="-122"/>
                <a:cs typeface="Courier New" pitchFamily="34" charset="-120"/>
              </a:rPr>
              <a:t>    if kind == 'af': return least_fix(lambda Y: eval(node[1]) | (S - pre(S - Y)))</a:t>
            </a:r>
            <a:endParaRPr lang="en-US" sz="1000" dirty="0"/>
          </a:p>
        </p:txBody>
      </p:sp>
      <p:sp>
        <p:nvSpPr>
          <p:cNvPr id="6" name="Text 4"/>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[6]</a:t>
            </a:r>
            <a:endParaRPr lang="en-US" sz="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Example Usage &amp; Validation</a:t>
            </a:r>
            <a:endParaRPr lang="en-US" sz="2400" dirty="0"/>
          </a:p>
        </p:txBody>
      </p:sp>
      <p:sp>
        <p:nvSpPr>
          <p:cNvPr id="3" name="Text 1"/>
          <p:cNvSpPr/>
          <p:nvPr/>
        </p:nvSpPr>
        <p:spPr>
          <a:xfrm>
            <a:off x="457200" y="1188720"/>
            <a:ext cx="8229600" cy="731520"/>
          </a:xfrm>
          <a:prstGeom prst="rect">
            <a:avLst/>
          </a:prstGeom>
          <a:noFill/>
          <a:ln/>
        </p:spPr>
        <p:txBody>
          <a:bodyPr wrap="square" rtlCol="0" anchor="ctr"/>
          <a:lstStyle/>
          <a:p>
            <a:pPr indent="0" marL="0">
              <a:buNone/>
            </a:pPr>
            <a:r>
              <a:rPr lang="en-US" sz="1400" b="1" dirty="0">
                <a:solidFill>
                  <a:srgbClr val="030A18"/>
                </a:solidFill>
              </a:rPr>
              <a:t>A minimal script builds small systems and queries both backends.
</a:t>
            </a:r>
            <a:pPr indent="0" marL="0">
              <a:buNone/>
            </a:pPr>
            <a:r>
              <a:rPr lang="en-US" sz="1400" dirty="0">
                <a:solidFill>
                  <a:srgbClr val="030A18"/>
                </a:solidFill>
              </a:rPr>
              <a:t>The results agree across all formulas, serving as a quick sanity check.</a:t>
            </a:r>
            <a:endParaRPr lang="en-US" sz="1400"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1371600" y="2103120"/>
          <a:ext cx="6400800" cy="2286000"/>
        </p:xfrm>
        <a:graphic>
          <a:graphicData uri="http://schemas.openxmlformats.org/drawingml/2006/table">
            <a:tbl>
              <a:tblPr/>
              <a:tblGrid>
                <a:gridCol w="2743200"/>
                <a:gridCol w="1828800"/>
                <a:gridCol w="1828800"/>
              </a:tblGrid>
              <a:tr h="365760">
                <a:tc>
                  <a:txBody>
                    <a:bodyPr/>
                    <a:lstStyle/>
                    <a:p>
                      <a:pPr indent="0" marL="0">
                        <a:buNone/>
                      </a:pPr>
                      <a:r>
                        <a:rPr lang="en-US" sz="1200" b="1" dirty="0">
                          <a:solidFill>
                            <a:srgbClr val="030A18"/>
                          </a:solidFill>
                        </a:rPr>
                        <a:t>Formula</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b="1" dirty="0">
                          <a:solidFill>
                            <a:srgbClr val="030A18"/>
                          </a:solidFill>
                        </a:rPr>
                        <a:t>BDD</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b="1" dirty="0">
                          <a:solidFill>
                            <a:srgbClr val="030A18"/>
                          </a:solidFill>
                        </a:rPr>
                        <a:t>Explicit</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EF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AG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AF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EG q</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EX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AX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E[q U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True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r h="320040">
                <a:tc>
                  <a:txBody>
                    <a:bodyPr/>
                    <a:lstStyle/>
                    <a:p>
                      <a:pPr indent="0" marL="0">
                        <a:buNone/>
                      </a:pPr>
                      <a:r>
                        <a:rPr lang="en-US" sz="1200" dirty="0">
                          <a:solidFill>
                            <a:srgbClr val="000000"/>
                          </a:solidFill>
                        </a:rPr>
                        <a:t>A[q U p]</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indent="0" marL="0">
                        <a:buNone/>
                      </a:pPr>
                      <a:r>
                        <a:rPr lang="en-US" sz="1200" dirty="0">
                          <a:solidFill>
                            <a:srgbClr val="000000"/>
                          </a:solidFill>
                        </a:rPr>
                        <a:t>False</a:t>
                      </a:r>
                      <a:endParaRPr lang="en-US" sz="1200" dirty="0"/>
                    </a:p>
                  </a:txBody>
                  <a:tcPr marL="91440" marR="91440" marT="45720" marB="45720">
                    <a:lnL w="6350" cap="flat" cmpd="sng" algn="ctr">
                      <a:solidFill>
                        <a:srgbClr val="DDDDDD"/>
                      </a:solidFill>
                      <a:prstDash val="solid"/>
                      <a:round/>
                      <a:headEnd type="none" w="med" len="med"/>
                      <a:tailEnd type="none" w="med" len="med"/>
                    </a:lnL>
                    <a:lnR w="6350" cap="flat" cmpd="sng" algn="ctr">
                      <a:solidFill>
                        <a:srgbClr val="DDDDDD"/>
                      </a:solidFill>
                      <a:prstDash val="solid"/>
                      <a:round/>
                      <a:headEnd type="none" w="med" len="med"/>
                      <a:tailEnd type="none" w="med" len="med"/>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r>
            </a:tbl>
          </a:graphicData>
        </a:graphic>
      </p:graphicFrame>
      <p:sp>
        <p:nvSpPr>
          <p:cNvPr id="5" name="Text 2"/>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1"/>
              </a:rPr>
              <a:t>[7]</a:t>
            </a:r>
            <a:endParaRPr lang="en-US" sz="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indent="0" marL="0">
              <a:buNone/>
            </a:pPr>
            <a:r>
              <a:rPr lang="en-US" sz="2400" dirty="0">
                <a:solidFill>
                  <a:srgbClr val="030A18"/>
                </a:solidFill>
                <a:latin typeface="Arial" pitchFamily="34" charset="0"/>
                <a:ea typeface="Arial" pitchFamily="34" charset="-122"/>
                <a:cs typeface="Arial" pitchFamily="34" charset="-120"/>
              </a:rPr>
              <a:t>Benchmark Results</a:t>
            </a:r>
            <a:endParaRPr lang="en-US" sz="2400" dirty="0"/>
          </a:p>
        </p:txBody>
      </p:sp>
      <p:graphicFrame>
        <p:nvGraphicFramePr>
          <p:cNvPr id="3" name="Chart 0" descr=""/>
          <p:cNvGraphicFramePr/>
          <p:nvPr/>
        </p:nvGraphicFramePr>
        <p:xfrm>
          <a:off x="457200" y="1188720"/>
          <a:ext cx="4114800" cy="1645920"/>
        </p:xfrm>
        <a:graphic xmlns:a="http://schemas.openxmlformats.org/drawingml/2006/main">
          <a:graphicData uri="http://schemas.openxmlformats.org/drawingml/2006/chart">
            <c:chart xmlns:c="http://schemas.openxmlformats.org/drawingml/2006/chart" r:id="rId1"/>
          </a:graphicData>
        </a:graphic>
      </p:graphicFrame>
      <p:graphicFrame>
        <p:nvGraphicFramePr>
          <p:cNvPr id="4" name="Chart 1" descr=""/>
          <p:cNvGraphicFramePr/>
          <p:nvPr/>
        </p:nvGraphicFramePr>
        <p:xfrm>
          <a:off x="4572000" y="1188720"/>
          <a:ext cx="4114800" cy="1645920"/>
        </p:xfrm>
        <a:graphic xmlns:a="http://schemas.openxmlformats.org/drawingml/2006/main">
          <a:graphicData uri="http://schemas.openxmlformats.org/drawingml/2006/chart">
            <c:chart xmlns:c="http://schemas.openxmlformats.org/drawingml/2006/chart" r:id="rId2"/>
          </a:graphicData>
        </a:graphic>
      </p:graphicFrame>
      <p:graphicFrame>
        <p:nvGraphicFramePr>
          <p:cNvPr id="5" name="Chart 2" descr=""/>
          <p:cNvGraphicFramePr/>
          <p:nvPr/>
        </p:nvGraphicFramePr>
        <p:xfrm>
          <a:off x="2286000" y="3017520"/>
          <a:ext cx="4572000" cy="1371600"/>
        </p:xfrm>
        <a:graphic xmlns:a="http://schemas.openxmlformats.org/drawingml/2006/main">
          <a:graphicData uri="http://schemas.openxmlformats.org/drawingml/2006/chart">
            <c:chart xmlns:c="http://schemas.openxmlformats.org/drawingml/2006/chart" r:id="rId3"/>
          </a:graphicData>
        </a:graphic>
      </p:graphicFrame>
      <p:sp>
        <p:nvSpPr>
          <p:cNvPr id="6" name="Text 1"/>
          <p:cNvSpPr/>
          <p:nvPr/>
        </p:nvSpPr>
        <p:spPr>
          <a:xfrm>
            <a:off x="457200" y="4480560"/>
            <a:ext cx="8229600" cy="548640"/>
          </a:xfrm>
          <a:prstGeom prst="rect">
            <a:avLst/>
          </a:prstGeom>
          <a:noFill/>
          <a:ln/>
        </p:spPr>
        <p:txBody>
          <a:bodyPr wrap="square" rtlCol="0" anchor="ctr"/>
          <a:lstStyle/>
          <a:p>
            <a:pPr indent="0" marL="0">
              <a:buNone/>
            </a:pPr>
            <a:r>
              <a:rPr lang="en-US" sz="1200" b="1" dirty="0">
                <a:solidFill>
                  <a:srgbClr val="030A18"/>
                </a:solidFill>
              </a:rPr>
              <a:t>Explicit checker handles larger rings significantly faster and uses far less memory.
</a:t>
            </a:r>
            <a:pPr indent="0" marL="0">
              <a:buNone/>
            </a:pPr>
            <a:r>
              <a:rPr lang="en-US" sz="1200" dirty="0">
                <a:solidFill>
                  <a:srgbClr val="030A18"/>
                </a:solidFill>
              </a:rPr>
              <a:t>Reversing BDD variable order yields noticeable speedups on chains.</a:t>
            </a:r>
            <a:endParaRPr lang="en-US" sz="1200" dirty="0"/>
          </a:p>
        </p:txBody>
      </p:sp>
      <p:sp>
        <p:nvSpPr>
          <p:cNvPr id="7" name="Text 2"/>
          <p:cNvSpPr/>
          <p:nvPr/>
        </p:nvSpPr>
        <p:spPr>
          <a:xfrm>
            <a:off x="457200" y="4823460"/>
            <a:ext cx="8229600" cy="320040"/>
          </a:xfrm>
          <a:prstGeom prst="rect">
            <a:avLst/>
          </a:prstGeom>
          <a:noFill/>
          <a:ln/>
        </p:spPr>
        <p:txBody>
          <a:bodyPr wrap="square" lIns="0" tIns="0" rIns="0" bIns="0" rtlCol="0" anchor="ctr"/>
          <a:lstStyle/>
          <a:p>
            <a:pPr indent="0" marL="0">
              <a:buNone/>
            </a:pPr>
            <a:r>
              <a:rPr lang="en-US" sz="600" u="sng" dirty="0">
                <a:solidFill>
                  <a:srgbClr val="030A18"/>
                </a:solidFill>
                <a:hlinkClick r:id="rId4"/>
              </a:rPr>
              <a:t>[8]</a:t>
            </a:r>
            <a:pPr indent="0" marL="0">
              <a:buNone/>
            </a:pPr>
            <a:r>
              <a:rPr lang="en-US" sz="600" u="sng" dirty="0">
                <a:solidFill>
                  <a:srgbClr val="030A18"/>
                </a:solidFill>
                <a:hlinkClick r:id="rId5"/>
              </a:rPr>
              <a:t>[9]</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2025-08-07T19:02:17Z</dcterms:created>
  <dcterms:modified xsi:type="dcterms:W3CDTF">2025-08-07T19:02:17Z</dcterms:modified>
</cp:coreProperties>
</file>