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FAE2-EAD5-4C83-BB9A-BF01B6D64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112B9-6478-438F-94EA-1E94EEC57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4A7A-9132-40AC-989C-C7C0ED57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E796-FB4A-4374-893F-6C91C325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9314-2C4E-4CC2-B1D0-142910C0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4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83BF-715B-4ECC-A5B6-D96E2707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ED25C-5ED0-4B98-BFA4-884615873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2489-EEF7-4DA6-87CC-A619C4AB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B552-0B10-4AC5-A3D1-D1ED79DA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4314-AA32-4284-A681-7DE69CE7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DC7FC-7CF6-419E-BABF-991EF0785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4B83A-3F1E-44BF-BB3A-BA7E35B5F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8B67-024B-41AA-A82A-782CA9D6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00346-B4DB-417D-B425-8B7AE7C6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1739-E9FA-4C20-83AA-770D3D51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CA6E-8745-48C0-82B9-A3B04586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BD29-205F-4FFB-86B1-41984A85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272E-A0FC-4E5D-A469-A6AB81C6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6A665-66F4-4506-8445-A76DEA82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040A-799D-4444-9FDA-A96CCE4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CAC3-3100-4936-86E0-763D468B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6B8B-4B29-43DF-8C36-72518884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5703-5801-4DA0-B2C1-E393ED57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E4C2-72A3-4659-B61C-A7899BA4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28EC-AA18-4634-84A4-4E48FEC3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1DB9-0862-427D-A695-587CB75B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61E3-93EB-4012-B7A0-DB992AEFE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DC949-60A1-4305-8EAA-E1C2A7E77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B440C-63A3-4A71-8F9D-DE6E7BC7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7992-AF5C-47C6-A2E4-BDAC0BAF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7AF4-27CE-48BA-B7DB-BA6F0A96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6CE0-EC78-43E4-BE07-20FFA832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E8C6F-B230-4469-AFB1-6A32EB88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44F8-1E9C-4E0A-A40F-4CBC7A630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7452F-AC12-4A20-8131-C83FE7927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DD396-A3D1-41C6-ABC7-FABE8405F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87F03-8030-4D07-98F0-DC40D24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97F3F-DF46-4227-8394-8A7E167C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7A5D8-FDDC-4BFA-88FE-700324F1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5615-4BCE-4964-8FA0-8F7ACED6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DB916-6001-4F67-99E7-25198498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4D5A7-D81C-4F6E-9A99-25355E55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BBC56-9071-4644-BCAE-D8F0D170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1C08E-9808-4022-B149-98A960EE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BD656-996D-4E3C-A895-14C4CA12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689BA-4463-4E83-86D5-009AEFDC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2E41-915A-42B9-9C41-65429EDD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724E-82BD-4C5C-BD49-2332A76C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54306-D2F2-43B5-9CA5-E56FEC99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A2613-52D9-4BF8-ADE0-010B105B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19D62-0B24-49AB-B638-9CBAC536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16FCE-821F-4689-8AC3-B22BF64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44BE-C645-4739-91B7-A2D41701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82FE1-E784-4402-89C7-A15313D5A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B651F-5609-49BD-BE1C-FBA79722D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B3D7C-F26C-4BAD-8CF8-4BCE0621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BCB94-A27C-4269-9015-95E584F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B9C4C-52CE-4D47-8B86-4A6C515E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F6CE4-081E-4C08-8D68-54E3D834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F4F95-F786-4D98-A6E4-3FF2FDD99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30B7-3179-407A-B8A6-D4842DDF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3364-B3F4-497C-8D20-B1F91967CC5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FC2E-F567-4A51-B011-C9A10F31A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6D44-15AD-46D5-8320-39326763A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6C1F-82CB-4A94-B9AE-5CFFAB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8/how-data-analytics-affecting-our-everyday-liv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C4D2EC"/>
            </a:gs>
            <a:gs pos="0">
              <a:schemeClr val="accent1">
                <a:lumMod val="5000"/>
                <a:lumOff val="95000"/>
                <a:alpha val="8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BB37EB-552B-4E4F-9010-1D14C969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0" y="74951"/>
            <a:ext cx="6318224" cy="670809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A3B610C-B75C-4660-9CD1-E3F4D39536BB}"/>
              </a:ext>
            </a:extLst>
          </p:cNvPr>
          <p:cNvSpPr/>
          <p:nvPr/>
        </p:nvSpPr>
        <p:spPr>
          <a:xfrm>
            <a:off x="6505730" y="1675149"/>
            <a:ext cx="5686269" cy="1952469"/>
          </a:xfrm>
          <a:prstGeom prst="parallelogram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SALES REPORTS</a:t>
            </a:r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60A0F056-B50F-46EB-85C2-7061DECCC04E}"/>
              </a:ext>
            </a:extLst>
          </p:cNvPr>
          <p:cNvSpPr/>
          <p:nvPr/>
        </p:nvSpPr>
        <p:spPr>
          <a:xfrm rot="10800000">
            <a:off x="6505729" y="3627618"/>
            <a:ext cx="5186597" cy="1394087"/>
          </a:xfrm>
          <a:prstGeom prst="flowChartPunchedCard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57C91-7984-4340-93E8-85844E3B4A2C}"/>
              </a:ext>
            </a:extLst>
          </p:cNvPr>
          <p:cNvSpPr txBox="1"/>
          <p:nvPr/>
        </p:nvSpPr>
        <p:spPr>
          <a:xfrm>
            <a:off x="7555040" y="4420680"/>
            <a:ext cx="1875579" cy="8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Tata logo">
            <a:extLst>
              <a:ext uri="{FF2B5EF4-FFF2-40B4-BE49-F238E27FC236}">
                <a16:creationId xmlns:a16="http://schemas.microsoft.com/office/drawing/2014/main" id="{DA408DB2-DA48-4CAC-8E9F-95501BD6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3802161"/>
            <a:ext cx="2220350" cy="10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209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D71216DE-EDA9-4FA6-A7A0-DD9B17149C64}"/>
              </a:ext>
            </a:extLst>
          </p:cNvPr>
          <p:cNvSpPr/>
          <p:nvPr/>
        </p:nvSpPr>
        <p:spPr>
          <a:xfrm>
            <a:off x="1" y="0"/>
            <a:ext cx="3681046" cy="6858000"/>
          </a:xfrm>
          <a:prstGeom prst="parallelogram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EC19D-68D7-42ED-A34B-DA8DB0BA82DB}"/>
              </a:ext>
            </a:extLst>
          </p:cNvPr>
          <p:cNvSpPr txBox="1"/>
          <p:nvPr/>
        </p:nvSpPr>
        <p:spPr>
          <a:xfrm>
            <a:off x="5811571" y="-8626"/>
            <a:ext cx="36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F5242-5666-42EC-A24F-469615E74937}"/>
              </a:ext>
            </a:extLst>
          </p:cNvPr>
          <p:cNvSpPr txBox="1"/>
          <p:nvPr/>
        </p:nvSpPr>
        <p:spPr>
          <a:xfrm>
            <a:off x="6307230" y="428710"/>
            <a:ext cx="236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</a:t>
            </a:r>
          </a:p>
          <a:p>
            <a:r>
              <a:rPr lang="en-US" dirty="0"/>
              <a:t>Our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F245F-E7F6-4480-8FC6-F0F522ED00EC}"/>
              </a:ext>
            </a:extLst>
          </p:cNvPr>
          <p:cNvSpPr txBox="1"/>
          <p:nvPr/>
        </p:nvSpPr>
        <p:spPr>
          <a:xfrm>
            <a:off x="5988523" y="1548338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REVENUE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3700B-EACF-4AC9-96A7-4B383725CAF2}"/>
              </a:ext>
            </a:extLst>
          </p:cNvPr>
          <p:cNvSpPr txBox="1"/>
          <p:nvPr/>
        </p:nvSpPr>
        <p:spPr>
          <a:xfrm>
            <a:off x="3587262" y="1951672"/>
            <a:ext cx="848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region is generating the highest revenue, and which region is generating the lowest?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monthly trend of revenue, which months have faced the biggest increase/decrease?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months generated the most revenue? Is there a seasonality in sales?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are the top customers and how much do they contribute to the total revenue? Is the business dependent on these customers or is the customer base diversified?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AA1FB-9DD7-4CEB-B820-85063053BAD5}"/>
              </a:ext>
            </a:extLst>
          </p:cNvPr>
          <p:cNvSpPr txBox="1"/>
          <p:nvPr/>
        </p:nvSpPr>
        <p:spPr>
          <a:xfrm>
            <a:off x="5902529" y="4171968"/>
            <a:ext cx="328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CUSTOMERS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DA6F6-73DE-4FA9-9EB8-3C4C9A463D65}"/>
              </a:ext>
            </a:extLst>
          </p:cNvPr>
          <p:cNvSpPr txBox="1"/>
          <p:nvPr/>
        </p:nvSpPr>
        <p:spPr>
          <a:xfrm>
            <a:off x="3165231" y="4609304"/>
            <a:ext cx="8763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What is the percentage of customers who are repeating their orders? Are they ordering the same products or different?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repeat customers, how long does it take for them to place the next order after being delivered the previous 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What revenue is being generated from the customers who have ordered more than once?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are the customers that have repeated the most? How much are they contributing to revenue?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B2B12B-DF06-43CA-A22F-6B90DE91F66C}"/>
              </a:ext>
            </a:extLst>
          </p:cNvPr>
          <p:cNvSpPr/>
          <p:nvPr/>
        </p:nvSpPr>
        <p:spPr>
          <a:xfrm>
            <a:off x="0" y="1"/>
            <a:ext cx="3537679" cy="685799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93C7B-B572-4F7E-B179-90C22B053FBA}"/>
              </a:ext>
            </a:extLst>
          </p:cNvPr>
          <p:cNvSpPr txBox="1"/>
          <p:nvPr/>
        </p:nvSpPr>
        <p:spPr>
          <a:xfrm rot="16200000">
            <a:off x="-1006931" y="2194184"/>
            <a:ext cx="531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HIGHLIGHTS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1779CA-516C-4826-9E84-D8C4A084E61A}"/>
              </a:ext>
            </a:extLst>
          </p:cNvPr>
          <p:cNvCxnSpPr/>
          <p:nvPr/>
        </p:nvCxnSpPr>
        <p:spPr>
          <a:xfrm>
            <a:off x="7462101" y="226351"/>
            <a:ext cx="0" cy="672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51075A-D50C-4AB2-8AAD-AEF9435EBD5C}"/>
              </a:ext>
            </a:extLst>
          </p:cNvPr>
          <p:cNvSpPr txBox="1"/>
          <p:nvPr/>
        </p:nvSpPr>
        <p:spPr>
          <a:xfrm>
            <a:off x="5651110" y="318479"/>
            <a:ext cx="15632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sz="2800" b="1" dirty="0"/>
              <a:t>36</a:t>
            </a:r>
          </a:p>
          <a:p>
            <a:r>
              <a:rPr lang="en-US" b="1" dirty="0"/>
              <a:t> </a:t>
            </a:r>
            <a:r>
              <a:rPr lang="en-US" sz="2400" b="1" dirty="0"/>
              <a:t>Countries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CC308-FEFB-4FE6-9FA0-8BBF9C8DF683}"/>
              </a:ext>
            </a:extLst>
          </p:cNvPr>
          <p:cNvCxnSpPr/>
          <p:nvPr/>
        </p:nvCxnSpPr>
        <p:spPr>
          <a:xfrm>
            <a:off x="3537679" y="1815737"/>
            <a:ext cx="326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D94C0E-04CA-4057-9702-48CE29ED9E56}"/>
              </a:ext>
            </a:extLst>
          </p:cNvPr>
          <p:cNvSpPr txBox="1"/>
          <p:nvPr/>
        </p:nvSpPr>
        <p:spPr>
          <a:xfrm>
            <a:off x="5651110" y="2287272"/>
            <a:ext cx="17816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</a:t>
            </a:r>
            <a:r>
              <a:rPr lang="en-US" sz="2800" b="1" dirty="0"/>
              <a:t>419</a:t>
            </a:r>
          </a:p>
          <a:p>
            <a:r>
              <a:rPr lang="en-US" sz="2400" b="1" dirty="0"/>
              <a:t>Customers</a:t>
            </a:r>
          </a:p>
        </p:txBody>
      </p:sp>
      <p:pic>
        <p:nvPicPr>
          <p:cNvPr id="17" name="Graphic 16" descr="Asia">
            <a:extLst>
              <a:ext uri="{FF2B5EF4-FFF2-40B4-BE49-F238E27FC236}">
                <a16:creationId xmlns:a16="http://schemas.microsoft.com/office/drawing/2014/main" id="{F4F1D235-A3CD-45FE-BAB7-13D50FFB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7943" y="0"/>
            <a:ext cx="1563270" cy="152500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2FF7D8-547C-439B-BE2D-C748E5B79874}"/>
              </a:ext>
            </a:extLst>
          </p:cNvPr>
          <p:cNvCxnSpPr>
            <a:cxnSpLocks/>
          </p:cNvCxnSpPr>
          <p:nvPr/>
        </p:nvCxnSpPr>
        <p:spPr>
          <a:xfrm>
            <a:off x="3577043" y="4075611"/>
            <a:ext cx="339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34854B-9BA6-4473-83AC-D620CCBF3F13}"/>
              </a:ext>
            </a:extLst>
          </p:cNvPr>
          <p:cNvSpPr txBox="1"/>
          <p:nvPr/>
        </p:nvSpPr>
        <p:spPr>
          <a:xfrm>
            <a:off x="5551718" y="4511479"/>
            <a:ext cx="19871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1.52M</a:t>
            </a:r>
          </a:p>
          <a:p>
            <a:r>
              <a:rPr lang="en-US" sz="2400" b="1" dirty="0"/>
              <a:t>Total Revenue</a:t>
            </a:r>
          </a:p>
        </p:txBody>
      </p:sp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FD963136-9DEC-4893-8BEF-15D325B8F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9257" y="4636099"/>
            <a:ext cx="1365191" cy="14119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AD9336C-B945-4377-8BD1-6A5651E39B72}"/>
              </a:ext>
            </a:extLst>
          </p:cNvPr>
          <p:cNvSpPr txBox="1"/>
          <p:nvPr/>
        </p:nvSpPr>
        <p:spPr>
          <a:xfrm>
            <a:off x="8151221" y="2361978"/>
            <a:ext cx="22598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2783</a:t>
            </a:r>
          </a:p>
          <a:p>
            <a:r>
              <a:rPr lang="en-US" sz="2400" b="1" dirty="0"/>
              <a:t> PRODUCTS</a:t>
            </a:r>
          </a:p>
        </p:txBody>
      </p:sp>
      <p:pic>
        <p:nvPicPr>
          <p:cNvPr id="26" name="Graphic 25" descr="Barcode">
            <a:extLst>
              <a:ext uri="{FF2B5EF4-FFF2-40B4-BE49-F238E27FC236}">
                <a16:creationId xmlns:a16="http://schemas.microsoft.com/office/drawing/2014/main" id="{BF18DA56-B61C-4021-A73C-1237BB785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1330" y="522514"/>
            <a:ext cx="2646866" cy="16566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F94280-9E40-4A68-A60A-97D1E9880FB4}"/>
              </a:ext>
            </a:extLst>
          </p:cNvPr>
          <p:cNvSpPr txBox="1"/>
          <p:nvPr/>
        </p:nvSpPr>
        <p:spPr>
          <a:xfrm>
            <a:off x="7753164" y="5132732"/>
            <a:ext cx="2743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 889k</a:t>
            </a:r>
            <a:endParaRPr lang="en-US" sz="2800" dirty="0"/>
          </a:p>
          <a:p>
            <a:r>
              <a:rPr lang="en-US" dirty="0"/>
              <a:t> </a:t>
            </a:r>
            <a:r>
              <a:rPr lang="en-US" sz="2800" b="1" dirty="0"/>
              <a:t>Sum of quantity</a:t>
            </a:r>
            <a:endParaRPr lang="en-US" b="1" dirty="0"/>
          </a:p>
        </p:txBody>
      </p:sp>
      <p:pic>
        <p:nvPicPr>
          <p:cNvPr id="29" name="Graphic 28" descr="Group of people">
            <a:extLst>
              <a:ext uri="{FF2B5EF4-FFF2-40B4-BE49-F238E27FC236}">
                <a16:creationId xmlns:a16="http://schemas.microsoft.com/office/drawing/2014/main" id="{4A681DD8-3392-463F-8088-5636646D08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5284" y="2213288"/>
            <a:ext cx="1238829" cy="1547341"/>
          </a:xfrm>
          <a:prstGeom prst="rect">
            <a:avLst/>
          </a:prstGeom>
        </p:spPr>
      </p:pic>
      <p:pic>
        <p:nvPicPr>
          <p:cNvPr id="3074" name="Picture 2" descr="10 Minimal Order Icons - Free in SVG, PNG, ICO - IconScout">
            <a:extLst>
              <a:ext uri="{FF2B5EF4-FFF2-40B4-BE49-F238E27FC236}">
                <a16:creationId xmlns:a16="http://schemas.microsoft.com/office/drawing/2014/main" id="{4529E174-E01D-42A9-9EF3-3B608A36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07" y="3416832"/>
            <a:ext cx="1987143" cy="155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0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9BC42-DAF3-414F-BD2E-ECCFBC20A8B1}"/>
              </a:ext>
            </a:extLst>
          </p:cNvPr>
          <p:cNvSpPr txBox="1"/>
          <p:nvPr/>
        </p:nvSpPr>
        <p:spPr>
          <a:xfrm>
            <a:off x="4988851" y="164339"/>
            <a:ext cx="377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Our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C58DE7-C910-46A1-ADE1-928E2B00EEC3}"/>
              </a:ext>
            </a:extLst>
          </p:cNvPr>
          <p:cNvSpPr/>
          <p:nvPr/>
        </p:nvSpPr>
        <p:spPr>
          <a:xfrm>
            <a:off x="3580379" y="995516"/>
            <a:ext cx="2816942" cy="2433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E59D6-60B7-4827-9B66-5FA01F942AEE}"/>
              </a:ext>
            </a:extLst>
          </p:cNvPr>
          <p:cNvSpPr txBox="1"/>
          <p:nvPr/>
        </p:nvSpPr>
        <p:spPr>
          <a:xfrm>
            <a:off x="485112" y="1596705"/>
            <a:ext cx="30357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2800" b="1" dirty="0"/>
              <a:t>Martins Isabella </a:t>
            </a:r>
          </a:p>
          <a:p>
            <a:r>
              <a:rPr lang="en-US" sz="2800" b="1" dirty="0"/>
              <a:t>                CEO 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E161B2-8FDA-4283-8AD6-BD2068EBB5B8}"/>
              </a:ext>
            </a:extLst>
          </p:cNvPr>
          <p:cNvSpPr/>
          <p:nvPr/>
        </p:nvSpPr>
        <p:spPr>
          <a:xfrm>
            <a:off x="6543750" y="1510490"/>
            <a:ext cx="2247653" cy="22914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Male profile">
            <a:extLst>
              <a:ext uri="{FF2B5EF4-FFF2-40B4-BE49-F238E27FC236}">
                <a16:creationId xmlns:a16="http://schemas.microsoft.com/office/drawing/2014/main" id="{C1DFC2C9-CA0A-4377-A1B6-13631E5D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089" y="1587074"/>
            <a:ext cx="1958060" cy="1948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5A182-FA03-4B2B-A157-3B48A93D59B1}"/>
              </a:ext>
            </a:extLst>
          </p:cNvPr>
          <p:cNvSpPr txBox="1"/>
          <p:nvPr/>
        </p:nvSpPr>
        <p:spPr>
          <a:xfrm>
            <a:off x="8914355" y="2282805"/>
            <a:ext cx="2930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Tophila</a:t>
            </a:r>
            <a:r>
              <a:rPr lang="en-US" sz="2800" b="1" dirty="0"/>
              <a:t> </a:t>
            </a:r>
            <a:r>
              <a:rPr lang="en-US" sz="2800" b="1" dirty="0" err="1"/>
              <a:t>Iwuala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         CMO</a:t>
            </a:r>
          </a:p>
        </p:txBody>
      </p:sp>
      <p:pic>
        <p:nvPicPr>
          <p:cNvPr id="14" name="Graphic 13" descr="Female Profile">
            <a:extLst>
              <a:ext uri="{FF2B5EF4-FFF2-40B4-BE49-F238E27FC236}">
                <a16:creationId xmlns:a16="http://schemas.microsoft.com/office/drawing/2014/main" id="{331FD660-6275-4A48-9D03-AAAC2C4EE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6808" y="1199484"/>
            <a:ext cx="2524083" cy="216664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B80F69-1665-4C38-A4AE-D7CAD0E51869}"/>
              </a:ext>
            </a:extLst>
          </p:cNvPr>
          <p:cNvSpPr/>
          <p:nvPr/>
        </p:nvSpPr>
        <p:spPr>
          <a:xfrm>
            <a:off x="3920743" y="3659867"/>
            <a:ext cx="2452764" cy="2433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chool boy">
            <a:extLst>
              <a:ext uri="{FF2B5EF4-FFF2-40B4-BE49-F238E27FC236}">
                <a16:creationId xmlns:a16="http://schemas.microsoft.com/office/drawing/2014/main" id="{C92D29DB-300B-43F0-90FD-4CB4F27BE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0986" y="3732511"/>
            <a:ext cx="2136091" cy="21034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14B606-0DA6-4787-B9BC-14258070496B}"/>
              </a:ext>
            </a:extLst>
          </p:cNvPr>
          <p:cNvSpPr txBox="1"/>
          <p:nvPr/>
        </p:nvSpPr>
        <p:spPr>
          <a:xfrm>
            <a:off x="908813" y="4307188"/>
            <a:ext cx="3035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/>
              <a:t>Manasseh </a:t>
            </a:r>
            <a:r>
              <a:rPr lang="en-US" sz="2800" b="1" dirty="0" err="1"/>
              <a:t>Uzor</a:t>
            </a:r>
            <a:endParaRPr lang="en-US" sz="2800" b="1" dirty="0"/>
          </a:p>
          <a:p>
            <a:r>
              <a:rPr lang="en-US" sz="2800" b="1" dirty="0"/>
              <a:t>Product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A28BDF-2177-486C-A900-8F6A9AEFB31D}"/>
              </a:ext>
            </a:extLst>
          </p:cNvPr>
          <p:cNvSpPr/>
          <p:nvPr/>
        </p:nvSpPr>
        <p:spPr>
          <a:xfrm>
            <a:off x="6543750" y="3993649"/>
            <a:ext cx="2247653" cy="2291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chool girl">
            <a:extLst>
              <a:ext uri="{FF2B5EF4-FFF2-40B4-BE49-F238E27FC236}">
                <a16:creationId xmlns:a16="http://schemas.microsoft.com/office/drawing/2014/main" id="{864E9610-CC83-4427-A652-F941A8E91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4089" y="4129548"/>
            <a:ext cx="1958060" cy="19638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6F952D-A1D2-4825-AB75-D5207B84BF14}"/>
              </a:ext>
            </a:extLst>
          </p:cNvPr>
          <p:cNvSpPr txBox="1"/>
          <p:nvPr/>
        </p:nvSpPr>
        <p:spPr>
          <a:xfrm>
            <a:off x="8914355" y="4634395"/>
            <a:ext cx="3103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Isadora Elijah</a:t>
            </a:r>
          </a:p>
          <a:p>
            <a:r>
              <a:rPr lang="en-US" sz="2800" b="1" dirty="0"/>
              <a:t>Financial Manager</a:t>
            </a:r>
          </a:p>
        </p:txBody>
      </p:sp>
    </p:spTree>
    <p:extLst>
      <p:ext uri="{BB962C8B-B14F-4D97-AF65-F5344CB8AC3E}">
        <p14:creationId xmlns:p14="http://schemas.microsoft.com/office/powerpoint/2010/main" val="167214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37972C-CF5A-4B8E-A124-720E5EB4DCE2}"/>
              </a:ext>
            </a:extLst>
          </p:cNvPr>
          <p:cNvSpPr/>
          <p:nvPr/>
        </p:nvSpPr>
        <p:spPr>
          <a:xfrm>
            <a:off x="0" y="0"/>
            <a:ext cx="1386348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1D5EB-0702-438E-B1E7-5E5E6180177C}"/>
              </a:ext>
            </a:extLst>
          </p:cNvPr>
          <p:cNvSpPr txBox="1"/>
          <p:nvPr/>
        </p:nvSpPr>
        <p:spPr>
          <a:xfrm rot="16200000">
            <a:off x="-2912806" y="3252037"/>
            <a:ext cx="72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      REVENUE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F7A3E-33EB-493F-935B-AAD3B8C6D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8" y="0"/>
            <a:ext cx="10805651" cy="4144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88BD6-5420-40D5-8FFD-4D81E2EEB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4152900"/>
            <a:ext cx="8029575" cy="23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980B1-C201-4E74-8EF2-E9426028246A}"/>
              </a:ext>
            </a:extLst>
          </p:cNvPr>
          <p:cNvSpPr/>
          <p:nvPr/>
        </p:nvSpPr>
        <p:spPr>
          <a:xfrm>
            <a:off x="0" y="0"/>
            <a:ext cx="140676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76F7F-5A9E-46D9-8369-176A15A21E94}"/>
              </a:ext>
            </a:extLst>
          </p:cNvPr>
          <p:cNvSpPr txBox="1"/>
          <p:nvPr/>
        </p:nvSpPr>
        <p:spPr>
          <a:xfrm>
            <a:off x="6295292" y="1664677"/>
            <a:ext cx="4360985" cy="65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6C19B-A846-4B17-A05D-EE5E6345D740}"/>
              </a:ext>
            </a:extLst>
          </p:cNvPr>
          <p:cNvSpPr txBox="1"/>
          <p:nvPr/>
        </p:nvSpPr>
        <p:spPr>
          <a:xfrm rot="16200000">
            <a:off x="-2715862" y="2718097"/>
            <a:ext cx="683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CUSTOMERS </a:t>
            </a:r>
            <a:r>
              <a:rPr lang="en-US" sz="4000" dirty="0">
                <a:solidFill>
                  <a:schemeClr val="bg1"/>
                </a:solidFill>
              </a:rPr>
              <a:t>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8D8B8-1CB3-43EE-AF0C-C21B41017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0"/>
            <a:ext cx="10637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suction.wav"/>
          </p:stSnd>
        </p:sndAc>
      </p:transition>
    </mc:Choice>
    <mc:Fallback xmlns="">
      <p:transition spd="slow">
        <p:sndAc>
          <p:stSnd>
            <p:snd r:embed="rId4" name="suction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218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29</cp:revision>
  <dcterms:created xsi:type="dcterms:W3CDTF">2023-01-12T03:37:17Z</dcterms:created>
  <dcterms:modified xsi:type="dcterms:W3CDTF">2023-01-23T23:17:04Z</dcterms:modified>
</cp:coreProperties>
</file>