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05" r:id="rId4"/>
    <p:sldId id="262" r:id="rId5"/>
    <p:sldId id="298" r:id="rId6"/>
    <p:sldId id="299" r:id="rId7"/>
    <p:sldId id="300" r:id="rId8"/>
    <p:sldId id="301" r:id="rId9"/>
    <p:sldId id="303" r:id="rId10"/>
    <p:sldId id="302" r:id="rId11"/>
    <p:sldId id="297" r:id="rId12"/>
    <p:sldId id="264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ranklin Gothic" panose="020B0604020202020204" charset="0"/>
      <p:bold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DBE5661-CC5D-45A6-91DD-4DBA037B1555}">
          <p14:sldIdLst>
            <p14:sldId id="256"/>
            <p14:sldId id="258"/>
            <p14:sldId id="305"/>
            <p14:sldId id="262"/>
            <p14:sldId id="298"/>
            <p14:sldId id="299"/>
            <p14:sldId id="300"/>
            <p14:sldId id="301"/>
            <p14:sldId id="303"/>
            <p14:sldId id="302"/>
            <p14:sldId id="297"/>
          </p14:sldIdLst>
        </p14:section>
        <p14:section name="Appnd" id="{FEFAAA5F-2279-4EBE-9A60-512289ACF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gqwXZ4sSaRN2qsO+TxHx65l38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79" autoAdjust="0"/>
  </p:normalViewPr>
  <p:slideViewPr>
    <p:cSldViewPr snapToGrid="0">
      <p:cViewPr varScale="1">
        <p:scale>
          <a:sx n="67" d="100"/>
          <a:sy n="67" d="100"/>
        </p:scale>
        <p:origin x="102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10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Scheduling</a:t>
            </a:r>
            <a:endParaRPr dirty="0"/>
          </a:p>
        </p:txBody>
      </p:sp>
      <p:sp>
        <p:nvSpPr>
          <p:cNvPr id="328" name="Google Shape;3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40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4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4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44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44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4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4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4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45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4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4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5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4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4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0" name="Google Shape;50;p4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1" name="Google Shape;51;p48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8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48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48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48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3" name="Google Shape;63;p48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64" name="Google Shape;64;p48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48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48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48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8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51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6" name="Google Shape;106;p51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51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8" name="Google Shape;108;p5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9" name="Google Shape;109;p5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0" name="Google Shape;110;p5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5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52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14" name="Google Shape;114;p52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5" name="Google Shape;115;p52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52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52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52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9" name="Google Shape;119;p5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52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52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2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3" name="Google Shape;123;p52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52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6" name="Google Shape;126;p52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2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2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52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52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2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32" name="Google Shape;132;p52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52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3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41" name="Google Shape;141;p5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42" name="Google Shape;142;p5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47" name="Google Shape;147;p5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48" name="Google Shape;148;p5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54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3" name="Google Shape;153;p54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54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" name="Google Shape;155;p54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4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54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54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4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4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4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4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4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54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54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54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54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54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5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75" name="Google Shape;175;p5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5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7" name="Google Shape;177;p5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8" name="Google Shape;178;p5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9" name="Google Shape;179;p55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55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1" name="Google Shape;181;p55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2" name="Google Shape;182;p55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5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4" name="Google Shape;184;p55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5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56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90" name="Google Shape;190;p5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93" name="Google Shape;193;p5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4" name="Google Shape;194;p56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56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56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56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1" name="Google Shape;201;p56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56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5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79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 dirty="0"/>
              <a:t>Python Programming</a:t>
            </a:r>
            <a:br>
              <a:rPr lang="en-US" dirty="0"/>
            </a:br>
            <a:r>
              <a:rPr lang="en-US" sz="1800" b="0" i="0" u="none" strike="noStrike" dirty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UW Robinson Center Summer stretch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latin typeface="Franklin Gothic"/>
                <a:ea typeface="Franklin Gothic"/>
                <a:cs typeface="Franklin Gothic"/>
                <a:sym typeface="Franklin Gothic"/>
              </a:rPr>
              <a:t>Instructors</a:t>
            </a:r>
            <a:r>
              <a:rPr lang="en-US" b="1" dirty="0"/>
              <a:t> 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Xuetao Ma, Bella Chang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/>
              <a:t>TA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34906E-3145-A0B4-4849-6F2B4DE0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47" y="228982"/>
            <a:ext cx="7532277" cy="610863"/>
          </a:xfrm>
        </p:spPr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E0CF7C-6BB8-FC5C-5544-5D98DD6A52F6}"/>
              </a:ext>
            </a:extLst>
          </p:cNvPr>
          <p:cNvSpPr txBox="1"/>
          <p:nvPr/>
        </p:nvSpPr>
        <p:spPr>
          <a:xfrm>
            <a:off x="156778" y="1791116"/>
            <a:ext cx="86943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Strengths: </a:t>
            </a:r>
            <a:r>
              <a:rPr lang="en-US" sz="1800" dirty="0"/>
              <a:t>Known for its readability and simplicity, Python is a versatile language used in web development, data science, artificial intelligence, scientific computing, and more.</a:t>
            </a:r>
          </a:p>
          <a:p>
            <a:endParaRPr lang="en-US" sz="1800" b="1" dirty="0"/>
          </a:p>
          <a:p>
            <a:r>
              <a:rPr lang="en-US" sz="1800" b="1" dirty="0"/>
              <a:t>Advantages: </a:t>
            </a:r>
            <a:r>
              <a:rPr lang="en-US" sz="1800" dirty="0"/>
              <a:t>Extensive libraries and frameworks (like Django for web and Pandas for data science) make it extremely powerful yet easy to learn. 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Disadvantages: </a:t>
            </a:r>
            <a:r>
              <a:rPr lang="en-US" sz="1800" dirty="0"/>
              <a:t>It’s an interpreted language, so it might not be the best choice for applications that require optimal performance (e.g., high-frequency trading applications).</a:t>
            </a:r>
          </a:p>
        </p:txBody>
      </p:sp>
    </p:spTree>
    <p:extLst>
      <p:ext uri="{BB962C8B-B14F-4D97-AF65-F5344CB8AC3E}">
        <p14:creationId xmlns:p14="http://schemas.microsoft.com/office/powerpoint/2010/main" val="428898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651" name="Google Shape;651;p42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Thanks to your commitment and strong work ethic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We look forward to working together.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pic>
        <p:nvPicPr>
          <p:cNvPr id="652" name="Google Shape;652;p42" descr="Portrait of a team member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2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</a:pPr>
            <a:r>
              <a:rPr lang="en-US" b="1" dirty="0"/>
              <a:t>Xuetao &amp; Bella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905300" y="278130"/>
            <a:ext cx="7532277" cy="175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0"/>
              <a:t>Working together </a:t>
            </a:r>
            <a:br>
              <a:rPr lang="en-US" b="0"/>
            </a:br>
            <a:r>
              <a:rPr lang="en-US" b="0"/>
              <a:t>means we get to know each other</a:t>
            </a:r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07" name="Google Shape;307;p9"/>
          <p:cNvSpPr txBox="1">
            <a:spLocks noGrp="1"/>
          </p:cNvSpPr>
          <p:nvPr>
            <p:ph type="body" idx="1"/>
          </p:nvPr>
        </p:nvSpPr>
        <p:spPr>
          <a:xfrm>
            <a:off x="952499" y="2290194"/>
            <a:ext cx="7075765" cy="347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State your name (the name you like to be called)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Tell us your favorite animal/favorite food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What is the latest physics news you read/heard that piqued your interest?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- Please take 5 minutes and go ahead and answer the survey questions on page 1 of your handout.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About your instructor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body" idx="1"/>
          </p:nvPr>
        </p:nvSpPr>
        <p:spPr>
          <a:xfrm>
            <a:off x="928834" y="2196627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Xuetao Ma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High School: in China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Undergraduate: Purdue University, MSE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MS-PhD: University of Washington, MSE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32" name="Google Shape;2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35" name="Google Shape;2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220" y="3870013"/>
            <a:ext cx="2436760" cy="157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"/>
          <p:cNvPicPr preferRelativeResize="0"/>
          <p:nvPr/>
        </p:nvPicPr>
        <p:blipFill rotWithShape="1">
          <a:blip r:embed="rId4">
            <a:alphaModFix/>
          </a:blip>
          <a:srcRect l="5118"/>
          <a:stretch/>
        </p:blipFill>
        <p:spPr>
          <a:xfrm>
            <a:off x="1054111" y="3870013"/>
            <a:ext cx="3117972" cy="15785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"/>
          <p:cNvCxnSpPr/>
          <p:nvPr/>
        </p:nvCxnSpPr>
        <p:spPr>
          <a:xfrm>
            <a:off x="3645848" y="4530051"/>
            <a:ext cx="1942741" cy="8839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3"/>
          <p:cNvSpPr txBox="1"/>
          <p:nvPr/>
        </p:nvSpPr>
        <p:spPr>
          <a:xfrm>
            <a:off x="2260237" y="5527703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Transport properties of graphene and twisted bilayer graphene</a:t>
            </a:r>
            <a:endParaRPr dirty="0"/>
          </a:p>
        </p:txBody>
      </p:sp>
      <p:pic>
        <p:nvPicPr>
          <p:cNvPr id="239" name="Google Shape;23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2187" y="3870013"/>
            <a:ext cx="2492685" cy="209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" descr="A cat sitting on a tabl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05887" y="763317"/>
            <a:ext cx="2957993" cy="266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About your instructor</a:t>
            </a:r>
            <a:endParaRPr dirty="0"/>
          </a:p>
        </p:txBody>
      </p:sp>
      <p:sp>
        <p:nvSpPr>
          <p:cNvPr id="231" name="Google Shape;231;p3"/>
          <p:cNvSpPr txBox="1">
            <a:spLocks noGrp="1"/>
          </p:cNvSpPr>
          <p:nvPr>
            <p:ph type="body" idx="1"/>
          </p:nvPr>
        </p:nvSpPr>
        <p:spPr>
          <a:xfrm>
            <a:off x="928834" y="2196627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Bella Chang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232" name="Google Shape;232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05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0"/>
              <a:t>Friendly guidelines or agreements</a:t>
            </a:r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1"/>
          </p:nvPr>
        </p:nvSpPr>
        <p:spPr>
          <a:xfrm>
            <a:off x="971550" y="1727180"/>
            <a:ext cx="8768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are together for eight classes!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Our expectations: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treat each other with respect.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listen to other’s ideas, and we raise our hands to answer.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If you usually speak up first, choose to go 2nd or last. Encourage others to speak.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each do our best to learn and ask doubts (there are no silly or dumb questions).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We do our best to enjoy the learning while taking it seriously.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2"/>
          <p:cNvSpPr txBox="1">
            <a:spLocks noGrp="1"/>
          </p:cNvSpPr>
          <p:nvPr>
            <p:ph type="title"/>
          </p:nvPr>
        </p:nvSpPr>
        <p:spPr>
          <a:xfrm>
            <a:off x="905300" y="1421748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0" dirty="0"/>
              <a:t>Today’s Topic:</a:t>
            </a:r>
            <a:endParaRPr b="0" dirty="0"/>
          </a:p>
        </p:txBody>
      </p:sp>
      <p:sp>
        <p:nvSpPr>
          <p:cNvPr id="331" name="Google Shape;331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body" idx="1"/>
          </p:nvPr>
        </p:nvSpPr>
        <p:spPr>
          <a:xfrm>
            <a:off x="952499" y="2863850"/>
            <a:ext cx="7075765" cy="289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latin typeface="Libre Franklin" pitchFamily="2" charset="0"/>
                <a:cs typeface="Times New Roman"/>
                <a:sym typeface="Times New Roman"/>
              </a:rPr>
              <a:t>Installing Anaconda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latin typeface="Libre Franklin" pitchFamily="2" charset="0"/>
                <a:cs typeface="Times New Roman"/>
                <a:sym typeface="Times New Roman"/>
              </a:rPr>
              <a:t>Know various principle of coding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latin typeface="Libre Franklin" pitchFamily="2" charset="0"/>
              </a:rPr>
              <a:t>Starting working with </a:t>
            </a:r>
            <a:r>
              <a:rPr lang="en-US" sz="1800" dirty="0" err="1">
                <a:latin typeface="Libre Franklin" pitchFamily="2" charset="0"/>
              </a:rPr>
              <a:t>Jupyter</a:t>
            </a:r>
            <a:r>
              <a:rPr lang="en-US" sz="1800" dirty="0">
                <a:latin typeface="Libre Franklin" pitchFamily="2" charset="0"/>
              </a:rPr>
              <a:t> notebook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781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282C72-453D-F59D-3511-75759E94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330;p12">
            <a:extLst>
              <a:ext uri="{FF2B5EF4-FFF2-40B4-BE49-F238E27FC236}">
                <a16:creationId xmlns:a16="http://schemas.microsoft.com/office/drawing/2014/main" id="{42EB74EB-0A18-CDC0-2EB2-3B7668B7E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756" y="1278732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0" dirty="0"/>
              <a:t>Major Coding Languages:</a:t>
            </a:r>
            <a:endParaRPr b="0" dirty="0"/>
          </a:p>
        </p:txBody>
      </p:sp>
      <p:sp>
        <p:nvSpPr>
          <p:cNvPr id="17" name="Google Shape;334;p12">
            <a:extLst>
              <a:ext uri="{FF2B5EF4-FFF2-40B4-BE49-F238E27FC236}">
                <a16:creationId xmlns:a16="http://schemas.microsoft.com/office/drawing/2014/main" id="{61379C03-F5FE-69E2-EB8F-3D7750190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2963" y="3613945"/>
            <a:ext cx="9686925" cy="11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200" b="1" dirty="0">
                <a:latin typeface="Libre Franklin" pitchFamily="2" charset="0"/>
                <a:cs typeface="Times New Roman"/>
                <a:sym typeface="Times New Roman"/>
              </a:rPr>
              <a:t>What are the coding language that you have heard of? </a:t>
            </a:r>
            <a:endParaRPr lang="en-US" sz="2200" b="1" dirty="0">
              <a:latin typeface="Libre Franklin" pitchFamily="2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17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DA158-E2CC-1C71-4534-4BF719ED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" y="86107"/>
            <a:ext cx="7532277" cy="610863"/>
          </a:xfrm>
        </p:spPr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6679162-8AD1-F4B6-4D62-E102E2A7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37" y="1881601"/>
            <a:ext cx="6252263" cy="35414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7D46B6-0F14-1D44-5CDB-A15E0E2B9D12}"/>
              </a:ext>
            </a:extLst>
          </p:cNvPr>
          <p:cNvSpPr txBox="1"/>
          <p:nvPr/>
        </p:nvSpPr>
        <p:spPr>
          <a:xfrm>
            <a:off x="171451" y="1441609"/>
            <a:ext cx="456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Strengths</a:t>
            </a:r>
            <a:r>
              <a:rPr lang="en-US" sz="1800" dirty="0"/>
              <a:t>: Primarily used for numerical computing, MATLAB is excellent for data analysis, visualization, and complex numerical computations.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Advantages</a:t>
            </a:r>
            <a:r>
              <a:rPr lang="en-US" sz="1800" dirty="0"/>
              <a:t>: Intuitive for mathematicians and engineers due to its mathematical function-based syntax. 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Disadvantages</a:t>
            </a:r>
            <a:r>
              <a:rPr lang="en-US" sz="1800" dirty="0"/>
              <a:t>: Generally slower than lower-level languages and not suitable for general-purpose programming.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663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362F6F-6B13-2F56-7F77-53B9100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1" y="143257"/>
            <a:ext cx="7532277" cy="610863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015A7-4346-472A-6613-B26F756FB808}"/>
              </a:ext>
            </a:extLst>
          </p:cNvPr>
          <p:cNvSpPr txBox="1"/>
          <p:nvPr/>
        </p:nvSpPr>
        <p:spPr>
          <a:xfrm>
            <a:off x="142491" y="1305341"/>
            <a:ext cx="456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Strengths</a:t>
            </a:r>
            <a:r>
              <a:rPr lang="en-US" sz="1800" dirty="0"/>
              <a:t>: Java is a general-purpose, object-oriented language known for its portability across platforms. It's widely used in enterprise environments, mobile applications (Android), and large systems development.</a:t>
            </a:r>
          </a:p>
          <a:p>
            <a:endParaRPr lang="en-US" sz="1800" dirty="0"/>
          </a:p>
          <a:p>
            <a:r>
              <a:rPr lang="en-US" sz="1800" b="1" dirty="0"/>
              <a:t>Advantages</a:t>
            </a:r>
            <a:r>
              <a:rPr lang="en-US" sz="1800" dirty="0"/>
              <a:t>: Memory management is handled by garbage collection, reducing the risk of memory leaks. </a:t>
            </a:r>
          </a:p>
          <a:p>
            <a:endParaRPr lang="en-US" sz="1800" dirty="0"/>
          </a:p>
          <a:p>
            <a:r>
              <a:rPr lang="en-US" sz="1800" b="1" dirty="0"/>
              <a:t>Disadvantages</a:t>
            </a:r>
            <a:r>
              <a:rPr lang="en-US" sz="1800" dirty="0"/>
              <a:t>: Can be more verbose compared to other languages like Python, and might be slower than natively compiled languages such as C++.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43D70-E9BB-63D6-65DA-06628F62C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1154896"/>
            <a:ext cx="5431642" cy="502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362F6F-6B13-2F56-7F77-53B9100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1" y="143257"/>
            <a:ext cx="7532277" cy="610863"/>
          </a:xfrm>
        </p:spPr>
        <p:txBody>
          <a:bodyPr/>
          <a:lstStyle/>
          <a:p>
            <a:r>
              <a:rPr lang="en-US" dirty="0"/>
              <a:t>C &amp; C++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015A7-4346-472A-6613-B26F756FB808}"/>
              </a:ext>
            </a:extLst>
          </p:cNvPr>
          <p:cNvSpPr txBox="1"/>
          <p:nvPr/>
        </p:nvSpPr>
        <p:spPr>
          <a:xfrm>
            <a:off x="142491" y="1118452"/>
            <a:ext cx="4564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Strengths: </a:t>
            </a:r>
            <a:r>
              <a:rPr lang="en-US" sz="1800" dirty="0"/>
              <a:t>As a lower-level language, C provides close manipulation of hardware and system resources. It's widely used in system programming.</a:t>
            </a:r>
          </a:p>
          <a:p>
            <a:r>
              <a:rPr lang="en-US" sz="1800" dirty="0"/>
              <a:t>C++ is commonly used in game development, real-time systems, desktop applications, and systems programming.</a:t>
            </a:r>
          </a:p>
          <a:p>
            <a:endParaRPr lang="en-US" sz="1800" b="1" dirty="0"/>
          </a:p>
          <a:p>
            <a:r>
              <a:rPr lang="en-US" sz="1800" b="1" dirty="0"/>
              <a:t>Advantages: </a:t>
            </a:r>
            <a:r>
              <a:rPr lang="en-US" sz="1800" dirty="0"/>
              <a:t>Offers the power of C with the addition of OOP features. It has a rich function library and works closely with hardware, ensuring performance efficiency.</a:t>
            </a:r>
          </a:p>
          <a:p>
            <a:endParaRPr lang="en-US" sz="1800" b="1" dirty="0"/>
          </a:p>
          <a:p>
            <a:r>
              <a:rPr lang="en-US" sz="1800" b="1" dirty="0"/>
              <a:t>Disadvantages: </a:t>
            </a:r>
            <a:r>
              <a:rPr lang="en-US" sz="1800" dirty="0"/>
              <a:t>Complex language rules and manual memory management can make it difficult to master and prone to errors if not used carefully.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4FDBF-77DF-9F01-B6BC-EE04D5F1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433" y="1118452"/>
            <a:ext cx="5748052" cy="48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26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578</Words>
  <Application>Microsoft Office PowerPoint</Application>
  <PresentationFormat>Widescreen</PresentationFormat>
  <Paragraphs>74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Franklin Gothic</vt:lpstr>
      <vt:lpstr>Noto Sans Symbols</vt:lpstr>
      <vt:lpstr>Libre Franklin</vt:lpstr>
      <vt:lpstr>Century Gothic</vt:lpstr>
      <vt:lpstr>Calibri</vt:lpstr>
      <vt:lpstr>Arial</vt:lpstr>
      <vt:lpstr>Theme1</vt:lpstr>
      <vt:lpstr>Python Programming UW Robinson Center Summer stretch</vt:lpstr>
      <vt:lpstr>About your instructor</vt:lpstr>
      <vt:lpstr>About your instructor</vt:lpstr>
      <vt:lpstr>Friendly guidelines or agreements</vt:lpstr>
      <vt:lpstr>Today’s Topic:</vt:lpstr>
      <vt:lpstr>Major Coding Languages:</vt:lpstr>
      <vt:lpstr>Matlab</vt:lpstr>
      <vt:lpstr>Java</vt:lpstr>
      <vt:lpstr>C &amp; C++</vt:lpstr>
      <vt:lpstr>Python </vt:lpstr>
      <vt:lpstr>Thank you</vt:lpstr>
      <vt:lpstr>Working together  means we get to know each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Fundamentals UW Robinson Center Saturday Enrichment</dc:title>
  <dc:creator>Kush Dwivedi</dc:creator>
  <cp:lastModifiedBy>Xuetao Ma</cp:lastModifiedBy>
  <cp:revision>33</cp:revision>
  <dcterms:created xsi:type="dcterms:W3CDTF">2023-07-04T07:15:10Z</dcterms:created>
  <dcterms:modified xsi:type="dcterms:W3CDTF">2024-06-17T17:43:29Z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0x0101008170BD13B7B2C0428A8DB65253A74893</vt:lpwstr>
  </property>
</Properties>
</file>