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64" r:id="rId5"/>
    <p:sldId id="259" r:id="rId6"/>
    <p:sldId id="260" r:id="rId7"/>
    <p:sldId id="266" r:id="rId8"/>
    <p:sldId id="267"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9F0677-15C4-4A5B-94BD-CEAC778C270F}" v="3" dt="2024-07-28T21:55:25.399"/>
    <p1510:client id="{AD0B6748-66F1-85E5-6C30-F16EFC051EEF}" v="8" dt="2024-07-27T09:18:13.627"/>
    <p1510:client id="{B4DB5D36-2537-95AD-3414-5766E7F8B106}" v="8" dt="2024-07-28T02:19:13.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1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12575099-B3AD-44D7-919B-BCB6DC3E7F21}" type="datetimeFigureOut">
              <a:rPr lang="en-US" dirty="0"/>
              <a:t>7/28/2024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7274441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F18115DA-6CBC-4AEF-A85F-371C66916CF8}" type="datetimeFigureOut">
              <a:rPr lang="en-US" dirty="0"/>
              <a:t>7/28/2024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70640708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A6007E4-95E8-4ABC-B20B-51235318A487}" type="datetimeFigureOut">
              <a:rPr lang="en-US" dirty="0"/>
              <a:t>7/28/2024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08391827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A4BF121-2723-4D35-ADA9-215CD054C4BC}" type="datetimeFigureOut">
              <a:rPr lang="en-US" dirty="0"/>
              <a:t>7/28/2024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94126746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54F54BA-4BC6-480F-839C-951A49B248A9}" type="datetimeFigureOut">
              <a:rPr lang="en-US" dirty="0"/>
              <a:t>7/28/2024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55143927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F9DD0EA-4726-4440-BF9D-E88296FC3068}" type="datetimeFigureOut">
              <a:rPr lang="en-US" dirty="0"/>
              <a:t>7/28/2024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42224124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9CAD10D-99D1-46B2-A85A-C16850FCF8CF}" type="datetimeFigureOut">
              <a:rPr lang="en-US" dirty="0"/>
              <a:t>7/28/2024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632191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48C67E51-34D6-4E3D-8F41-CC63EA446EDD}" type="datetimeFigureOut">
              <a:rPr lang="en-US" dirty="0"/>
              <a:t>7/28/2024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640702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8D49E550-CE3F-497F-B953-7DE0932F91C0}" type="datetimeFigureOut">
              <a:rPr lang="en-US" dirty="0"/>
              <a:t>7/28/2024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43462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17A0BF4-BAA0-4539-95F2-9C4277F97478}" type="datetimeFigureOut">
              <a:rPr lang="en-US" dirty="0"/>
              <a:t>7/28/2024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79405796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noChangeAspect="1"/>
          </p:cNvSpPr>
          <p:nvPr>
            <p:ph type="pic" idx="1"/>
          </p:nvPr>
        </p:nvSpPr>
        <p:spPr>
          <a:xfrm>
            <a:off x="5183188" y="1066800"/>
            <a:ext cx="6172200" cy="47942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2E9884E-D945-496C-84BE-49C61F78F9EC}" type="datetimeFigureOut">
              <a:rPr lang="en-US" dirty="0"/>
              <a:t>7/28/2024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20587674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CD438618-DEE5-47CF-A8B2-A9E090D503CD}" type="datetimeFigureOut">
              <a:rPr lang="en-US" dirty="0"/>
              <a:t>7/28/2024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
              </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E30AF5A0-43BB-4336-8627-9123B9144D80}" type="slidenum">
              <a:rPr lang="en-US" dirty="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21595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guide id="8" orient="horz" pos="45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6.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sv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12" name="Picture 11" descr="A bunch of grapes on a vine&#10;&#10;Description automatically generated">
            <a:extLst>
              <a:ext uri="{FF2B5EF4-FFF2-40B4-BE49-F238E27FC236}">
                <a16:creationId xmlns:a16="http://schemas.microsoft.com/office/drawing/2014/main" id="{FC4E26A8-6786-BBD2-F7A0-4AABB5455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926522">
            <a:off x="9050539" y="3830245"/>
            <a:ext cx="3258422" cy="3258422"/>
          </a:xfrm>
          <a:prstGeom prst="rect">
            <a:avLst/>
          </a:prstGeom>
        </p:spPr>
      </p:pic>
      <p:sp>
        <p:nvSpPr>
          <p:cNvPr id="2" name="Title 1"/>
          <p:cNvSpPr>
            <a:spLocks noGrp="1"/>
          </p:cNvSpPr>
          <p:nvPr>
            <p:ph type="ctrTitle"/>
          </p:nvPr>
        </p:nvSpPr>
        <p:spPr>
          <a:xfrm>
            <a:off x="4219097" y="1176012"/>
            <a:ext cx="7160357" cy="4164820"/>
          </a:xfrm>
        </p:spPr>
        <p:txBody>
          <a:bodyPr anchor="t">
            <a:normAutofit/>
          </a:bodyPr>
          <a:lstStyle/>
          <a:p>
            <a:pPr algn="r"/>
            <a:r>
              <a:rPr lang="en-US" sz="8000"/>
              <a:t>Group 2 Bacchus Winery </a:t>
            </a:r>
          </a:p>
        </p:txBody>
      </p:sp>
      <p:sp>
        <p:nvSpPr>
          <p:cNvPr id="3" name="Subtitle 2"/>
          <p:cNvSpPr>
            <a:spLocks noGrp="1"/>
          </p:cNvSpPr>
          <p:nvPr>
            <p:ph type="subTitle" idx="1"/>
          </p:nvPr>
        </p:nvSpPr>
        <p:spPr>
          <a:xfrm>
            <a:off x="1807407" y="6356430"/>
            <a:ext cx="8578699" cy="504825"/>
          </a:xfrm>
        </p:spPr>
        <p:txBody>
          <a:bodyPr vert="horz" lIns="91440" tIns="45720" rIns="91440" bIns="45720" rtlCol="0" anchor="t">
            <a:normAutofit fontScale="77500" lnSpcReduction="20000"/>
          </a:bodyPr>
          <a:lstStyle/>
          <a:p>
            <a:pPr algn="l"/>
            <a:r>
              <a:rPr lang="en-US" sz="2000" b="1"/>
              <a:t>Giabella Apo, Brandon Benavides, Violet Gonzalez, Thunder Harding, Roald Medendorp</a:t>
            </a:r>
          </a:p>
        </p:txBody>
      </p:sp>
      <p:pic>
        <p:nvPicPr>
          <p:cNvPr id="9" name="Picture 8" descr="A close-up of wine glasses&#10;&#10;Description automatically generated">
            <a:extLst>
              <a:ext uri="{FF2B5EF4-FFF2-40B4-BE49-F238E27FC236}">
                <a16:creationId xmlns:a16="http://schemas.microsoft.com/office/drawing/2014/main" id="{C3C44F09-8EF7-B900-7E41-BCF65AFA10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187760">
            <a:off x="2673909" y="1087098"/>
            <a:ext cx="4086682" cy="4771874"/>
          </a:xfrm>
          <a:prstGeom prst="rect">
            <a:avLst/>
          </a:prstGeom>
        </p:spPr>
      </p:pic>
      <p:pic>
        <p:nvPicPr>
          <p:cNvPr id="11" name="Picture 10" descr="A bunch of grapes on a vine&#10;&#10;Description automatically generated">
            <a:extLst>
              <a:ext uri="{FF2B5EF4-FFF2-40B4-BE49-F238E27FC236}">
                <a16:creationId xmlns:a16="http://schemas.microsoft.com/office/drawing/2014/main" id="{5342960A-0EEF-D12F-50D9-EF3D64704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79" y="-98152"/>
            <a:ext cx="3258422" cy="325842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10" name="Graphic 9" descr="A whiteboard with erases">
            <a:extLst>
              <a:ext uri="{FF2B5EF4-FFF2-40B4-BE49-F238E27FC236}">
                <a16:creationId xmlns:a16="http://schemas.microsoft.com/office/drawing/2014/main" id="{86CFDED2-5D2F-AC11-704D-AF1A4AE2E7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98010" y="1067910"/>
            <a:ext cx="5744357" cy="3713575"/>
          </a:xfrm>
          <a:prstGeom prst="rect">
            <a:avLst/>
          </a:prstGeom>
        </p:spPr>
      </p:pic>
      <p:sp>
        <p:nvSpPr>
          <p:cNvPr id="2" name="Title 1">
            <a:extLst>
              <a:ext uri="{FF2B5EF4-FFF2-40B4-BE49-F238E27FC236}">
                <a16:creationId xmlns:a16="http://schemas.microsoft.com/office/drawing/2014/main" id="{01EAE8B3-2947-EC2D-C378-E1A4553DEBDC}"/>
              </a:ext>
            </a:extLst>
          </p:cNvPr>
          <p:cNvSpPr>
            <a:spLocks noGrp="1"/>
          </p:cNvSpPr>
          <p:nvPr>
            <p:ph type="title"/>
          </p:nvPr>
        </p:nvSpPr>
        <p:spPr>
          <a:xfrm>
            <a:off x="4458443" y="180972"/>
            <a:ext cx="3958526" cy="650784"/>
          </a:xfrm>
        </p:spPr>
        <p:txBody>
          <a:bodyPr>
            <a:normAutofit fontScale="90000"/>
          </a:bodyPr>
          <a:lstStyle/>
          <a:p>
            <a:r>
              <a:rPr lang="en-US">
                <a:solidFill>
                  <a:srgbClr val="C00000"/>
                </a:solidFill>
              </a:rPr>
              <a:t>Meet our  Team:</a:t>
            </a:r>
            <a:br>
              <a:rPr lang="en-US">
                <a:solidFill>
                  <a:srgbClr val="C00000"/>
                </a:solidFill>
              </a:rPr>
            </a:br>
            <a:endParaRPr lang="en-US">
              <a:solidFill>
                <a:srgbClr val="C00000"/>
              </a:solidFill>
            </a:endParaRPr>
          </a:p>
        </p:txBody>
      </p:sp>
      <p:sp>
        <p:nvSpPr>
          <p:cNvPr id="4" name="TextBox 3">
            <a:extLst>
              <a:ext uri="{FF2B5EF4-FFF2-40B4-BE49-F238E27FC236}">
                <a16:creationId xmlns:a16="http://schemas.microsoft.com/office/drawing/2014/main" id="{C50A7811-F7D4-4758-7346-67E8AD37C5ED}"/>
              </a:ext>
            </a:extLst>
          </p:cNvPr>
          <p:cNvSpPr txBox="1"/>
          <p:nvPr/>
        </p:nvSpPr>
        <p:spPr>
          <a:xfrm>
            <a:off x="4990380" y="1558418"/>
            <a:ext cx="2059318" cy="874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10000"/>
              </a:lnSpc>
              <a:spcBef>
                <a:spcPts val="1000"/>
              </a:spcBef>
              <a:buFont typeface="Wingdings,Sans-Serif"/>
              <a:buChar char="v"/>
            </a:pPr>
            <a:r>
              <a:rPr lang="en-US" sz="2000"/>
              <a:t>Giabella Apo</a:t>
            </a:r>
          </a:p>
          <a:p>
            <a:pPr marL="285750" indent="-285750">
              <a:lnSpc>
                <a:spcPct val="110000"/>
              </a:lnSpc>
              <a:spcBef>
                <a:spcPts val="1000"/>
              </a:spcBef>
              <a:buFont typeface="Wingdings,Sans-Serif"/>
              <a:buChar char="v"/>
            </a:pPr>
            <a:endParaRPr lang="en-US" sz="2000"/>
          </a:p>
        </p:txBody>
      </p:sp>
      <p:sp>
        <p:nvSpPr>
          <p:cNvPr id="5" name="TextBox 4">
            <a:extLst>
              <a:ext uri="{FF2B5EF4-FFF2-40B4-BE49-F238E27FC236}">
                <a16:creationId xmlns:a16="http://schemas.microsoft.com/office/drawing/2014/main" id="{3C94FE92-093B-B9AE-1967-B55C5E110ECF}"/>
              </a:ext>
            </a:extLst>
          </p:cNvPr>
          <p:cNvSpPr txBox="1"/>
          <p:nvPr/>
        </p:nvSpPr>
        <p:spPr>
          <a:xfrm>
            <a:off x="4979095" y="1993726"/>
            <a:ext cx="2743199" cy="4074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10000"/>
              </a:lnSpc>
              <a:spcBef>
                <a:spcPts val="1000"/>
              </a:spcBef>
              <a:buFont typeface="Wingdings,Sans-Serif"/>
              <a:buChar char="v"/>
            </a:pPr>
            <a:r>
              <a:rPr lang="en-US" sz="2000"/>
              <a:t>Brandon Benavides</a:t>
            </a:r>
            <a:endParaRPr lang="en-US"/>
          </a:p>
        </p:txBody>
      </p:sp>
      <p:sp>
        <p:nvSpPr>
          <p:cNvPr id="6" name="TextBox 5">
            <a:extLst>
              <a:ext uri="{FF2B5EF4-FFF2-40B4-BE49-F238E27FC236}">
                <a16:creationId xmlns:a16="http://schemas.microsoft.com/office/drawing/2014/main" id="{19B024A2-6FA3-561D-FFDE-EA0C257354A4}"/>
              </a:ext>
            </a:extLst>
          </p:cNvPr>
          <p:cNvSpPr txBox="1"/>
          <p:nvPr/>
        </p:nvSpPr>
        <p:spPr>
          <a:xfrm>
            <a:off x="4989534" y="2432135"/>
            <a:ext cx="2743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10000"/>
              </a:lnSpc>
              <a:spcBef>
                <a:spcPts val="1000"/>
              </a:spcBef>
              <a:buFont typeface="Wingdings,Sans-Serif"/>
              <a:buChar char="v"/>
            </a:pPr>
            <a:r>
              <a:rPr lang="en-US" sz="2000"/>
              <a:t>Violet Gonzalez</a:t>
            </a:r>
          </a:p>
          <a:p>
            <a:endParaRPr lang="en-US"/>
          </a:p>
        </p:txBody>
      </p:sp>
      <p:sp>
        <p:nvSpPr>
          <p:cNvPr id="7" name="TextBox 6">
            <a:extLst>
              <a:ext uri="{FF2B5EF4-FFF2-40B4-BE49-F238E27FC236}">
                <a16:creationId xmlns:a16="http://schemas.microsoft.com/office/drawing/2014/main" id="{CEC5E036-6D17-F530-3598-DFF33F0A6C48}"/>
              </a:ext>
            </a:extLst>
          </p:cNvPr>
          <p:cNvSpPr txBox="1"/>
          <p:nvPr/>
        </p:nvSpPr>
        <p:spPr>
          <a:xfrm>
            <a:off x="4989534" y="2933180"/>
            <a:ext cx="2743199" cy="4074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10000"/>
              </a:lnSpc>
              <a:spcBef>
                <a:spcPts val="1000"/>
              </a:spcBef>
              <a:buFont typeface="Wingdings,Sans-Serif"/>
              <a:buChar char="v"/>
            </a:pPr>
            <a:r>
              <a:rPr lang="en-US" sz="2000"/>
              <a:t>Thunder Harding</a:t>
            </a:r>
            <a:endParaRPr lang="en-US"/>
          </a:p>
        </p:txBody>
      </p:sp>
      <p:pic>
        <p:nvPicPr>
          <p:cNvPr id="12" name="Graphic 11" descr="Woman in black skirt">
            <a:extLst>
              <a:ext uri="{FF2B5EF4-FFF2-40B4-BE49-F238E27FC236}">
                <a16:creationId xmlns:a16="http://schemas.microsoft.com/office/drawing/2014/main" id="{B9B0A73B-C1A4-282F-8184-0F7603A41B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4" y="1664201"/>
            <a:ext cx="2325665" cy="5241490"/>
          </a:xfrm>
          <a:prstGeom prst="rect">
            <a:avLst/>
          </a:prstGeom>
        </p:spPr>
      </p:pic>
      <p:pic>
        <p:nvPicPr>
          <p:cNvPr id="13" name="Graphic 12" descr="Woman wearing a suit">
            <a:extLst>
              <a:ext uri="{FF2B5EF4-FFF2-40B4-BE49-F238E27FC236}">
                <a16:creationId xmlns:a16="http://schemas.microsoft.com/office/drawing/2014/main" id="{1C940682-4928-4956-1F6F-341A5A264C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69706" y="1496667"/>
            <a:ext cx="2590147" cy="5434338"/>
          </a:xfrm>
          <a:prstGeom prst="rect">
            <a:avLst/>
          </a:prstGeom>
        </p:spPr>
      </p:pic>
      <p:grpSp>
        <p:nvGrpSpPr>
          <p:cNvPr id="18" name="Group 17">
            <a:extLst>
              <a:ext uri="{FF2B5EF4-FFF2-40B4-BE49-F238E27FC236}">
                <a16:creationId xmlns:a16="http://schemas.microsoft.com/office/drawing/2014/main" id="{6A8DBF34-6863-AE2C-4395-03A5D766DF6D}"/>
              </a:ext>
            </a:extLst>
          </p:cNvPr>
          <p:cNvGrpSpPr/>
          <p:nvPr/>
        </p:nvGrpSpPr>
        <p:grpSpPr>
          <a:xfrm>
            <a:off x="7708988" y="1562554"/>
            <a:ext cx="2512512" cy="5278484"/>
            <a:chOff x="8679755" y="1134582"/>
            <a:chExt cx="2763032" cy="5727333"/>
          </a:xfrm>
        </p:grpSpPr>
        <p:pic>
          <p:nvPicPr>
            <p:cNvPr id="14" name="Graphic 13" descr="A man lifting his hand">
              <a:extLst>
                <a:ext uri="{FF2B5EF4-FFF2-40B4-BE49-F238E27FC236}">
                  <a16:creationId xmlns:a16="http://schemas.microsoft.com/office/drawing/2014/main" id="{13BC4200-AF98-EE3D-BCB9-B54DD19D2EA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8679755" y="2028957"/>
              <a:ext cx="2763032" cy="4832958"/>
            </a:xfrm>
            <a:prstGeom prst="rect">
              <a:avLst/>
            </a:prstGeom>
          </p:spPr>
        </p:pic>
        <p:pic>
          <p:nvPicPr>
            <p:cNvPr id="15" name="Graphic 14" descr="Boy with thick hair">
              <a:extLst>
                <a:ext uri="{FF2B5EF4-FFF2-40B4-BE49-F238E27FC236}">
                  <a16:creationId xmlns:a16="http://schemas.microsoft.com/office/drawing/2014/main" id="{CCD7F010-B45E-DF59-B6C4-D52511B543E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240000" flipH="1">
              <a:off x="9878730" y="1134582"/>
              <a:ext cx="1057927" cy="1155917"/>
            </a:xfrm>
            <a:prstGeom prst="rect">
              <a:avLst/>
            </a:prstGeom>
          </p:spPr>
        </p:pic>
        <p:pic>
          <p:nvPicPr>
            <p:cNvPr id="16" name="Graphic 15" descr="A talking face">
              <a:extLst>
                <a:ext uri="{FF2B5EF4-FFF2-40B4-BE49-F238E27FC236}">
                  <a16:creationId xmlns:a16="http://schemas.microsoft.com/office/drawing/2014/main" id="{0D070893-6B09-97DC-C199-EE27612FDCD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flipH="1">
              <a:off x="10053704" y="1617033"/>
              <a:ext cx="513566" cy="549840"/>
            </a:xfrm>
            <a:prstGeom prst="rect">
              <a:avLst/>
            </a:prstGeom>
          </p:spPr>
        </p:pic>
      </p:grpSp>
      <p:grpSp>
        <p:nvGrpSpPr>
          <p:cNvPr id="24" name="Group 23">
            <a:extLst>
              <a:ext uri="{FF2B5EF4-FFF2-40B4-BE49-F238E27FC236}">
                <a16:creationId xmlns:a16="http://schemas.microsoft.com/office/drawing/2014/main" id="{DD6304FC-EC3A-1D18-41CD-DB5CAA85C77F}"/>
              </a:ext>
            </a:extLst>
          </p:cNvPr>
          <p:cNvGrpSpPr/>
          <p:nvPr/>
        </p:nvGrpSpPr>
        <p:grpSpPr>
          <a:xfrm>
            <a:off x="10218238" y="1407024"/>
            <a:ext cx="1671963" cy="5509430"/>
            <a:chOff x="10406128" y="1156504"/>
            <a:chExt cx="1859853" cy="5749512"/>
          </a:xfrm>
        </p:grpSpPr>
        <p:pic>
          <p:nvPicPr>
            <p:cNvPr id="19" name="Graphic 18" descr="A male waving hand">
              <a:extLst>
                <a:ext uri="{FF2B5EF4-FFF2-40B4-BE49-F238E27FC236}">
                  <a16:creationId xmlns:a16="http://schemas.microsoft.com/office/drawing/2014/main" id="{C8ECFA1A-4E9C-99AE-5F1C-EA25C714625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H="1">
              <a:off x="10406128" y="1820450"/>
              <a:ext cx="1859853" cy="5085566"/>
            </a:xfrm>
            <a:prstGeom prst="rect">
              <a:avLst/>
            </a:prstGeom>
          </p:spPr>
        </p:pic>
        <p:pic>
          <p:nvPicPr>
            <p:cNvPr id="20" name="Graphic 19" descr="Child with short hair">
              <a:extLst>
                <a:ext uri="{FF2B5EF4-FFF2-40B4-BE49-F238E27FC236}">
                  <a16:creationId xmlns:a16="http://schemas.microsoft.com/office/drawing/2014/main" id="{F644F6E1-600B-C139-9F6C-AD91B63B76C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flipH="1">
              <a:off x="10906581" y="1156504"/>
              <a:ext cx="852422" cy="999863"/>
            </a:xfrm>
            <a:prstGeom prst="rect">
              <a:avLst/>
            </a:prstGeom>
          </p:spPr>
        </p:pic>
        <p:pic>
          <p:nvPicPr>
            <p:cNvPr id="21" name="Graphic 20" descr="A happy face">
              <a:extLst>
                <a:ext uri="{FF2B5EF4-FFF2-40B4-BE49-F238E27FC236}">
                  <a16:creationId xmlns:a16="http://schemas.microsoft.com/office/drawing/2014/main" id="{F25AE484-0745-C2D2-C140-3D5BFE0FB43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flipH="1">
              <a:off x="10978802" y="1501231"/>
              <a:ext cx="492690" cy="523092"/>
            </a:xfrm>
            <a:prstGeom prst="rect">
              <a:avLst/>
            </a:prstGeom>
          </p:spPr>
        </p:pic>
      </p:grpSp>
      <p:sp>
        <p:nvSpPr>
          <p:cNvPr id="23" name="TextBox 22">
            <a:extLst>
              <a:ext uri="{FF2B5EF4-FFF2-40B4-BE49-F238E27FC236}">
                <a16:creationId xmlns:a16="http://schemas.microsoft.com/office/drawing/2014/main" id="{CBB4B455-382F-1717-8839-CA6BDF596F64}"/>
              </a:ext>
            </a:extLst>
          </p:cNvPr>
          <p:cNvSpPr txBox="1"/>
          <p:nvPr/>
        </p:nvSpPr>
        <p:spPr>
          <a:xfrm>
            <a:off x="4974921" y="3336101"/>
            <a:ext cx="2743199" cy="4073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10000"/>
              </a:lnSpc>
              <a:spcBef>
                <a:spcPts val="1000"/>
              </a:spcBef>
              <a:buFont typeface="Wingdings"/>
              <a:buChar char="v"/>
            </a:pPr>
            <a:r>
              <a:rPr lang="en-US" sz="2000"/>
              <a:t>Roland Medendorp </a:t>
            </a:r>
            <a:endParaRPr lang="en-US" sz="1600" b="1"/>
          </a:p>
        </p:txBody>
      </p:sp>
      <p:pic>
        <p:nvPicPr>
          <p:cNvPr id="25" name="Graphic 24" descr="Male sitting on the ground">
            <a:extLst>
              <a:ext uri="{FF2B5EF4-FFF2-40B4-BE49-F238E27FC236}">
                <a16:creationId xmlns:a16="http://schemas.microsoft.com/office/drawing/2014/main" id="{59126439-4CE3-CDA4-CA4B-F33A662BD86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465458" y="4461223"/>
            <a:ext cx="2075275" cy="2538869"/>
          </a:xfrm>
          <a:prstGeom prst="rect">
            <a:avLst/>
          </a:prstGeom>
        </p:spPr>
      </p:pic>
      <p:pic>
        <p:nvPicPr>
          <p:cNvPr id="26" name="Graphic 25" descr="Woman wearing beanie">
            <a:extLst>
              <a:ext uri="{FF2B5EF4-FFF2-40B4-BE49-F238E27FC236}">
                <a16:creationId xmlns:a16="http://schemas.microsoft.com/office/drawing/2014/main" id="{6DC314E1-B3BD-C81B-44FF-DDBD19270115}"/>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869423" y="3872305"/>
            <a:ext cx="801535" cy="839635"/>
          </a:xfrm>
          <a:prstGeom prst="rect">
            <a:avLst/>
          </a:prstGeom>
        </p:spPr>
      </p:pic>
      <p:pic>
        <p:nvPicPr>
          <p:cNvPr id="27" name="Graphic 26" descr="A calm face">
            <a:extLst>
              <a:ext uri="{FF2B5EF4-FFF2-40B4-BE49-F238E27FC236}">
                <a16:creationId xmlns:a16="http://schemas.microsoft.com/office/drawing/2014/main" id="{FA6F3B10-1E7A-FDFE-D867-53C30AEEF683}"/>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229351" y="4163012"/>
            <a:ext cx="409183" cy="397831"/>
          </a:xfrm>
          <a:prstGeom prst="rect">
            <a:avLst/>
          </a:prstGeom>
        </p:spPr>
      </p:pic>
    </p:spTree>
    <p:extLst>
      <p:ext uri="{BB962C8B-B14F-4D97-AF65-F5344CB8AC3E}">
        <p14:creationId xmlns:p14="http://schemas.microsoft.com/office/powerpoint/2010/main" val="429177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500"/>
                                  </p:stCondLst>
                                  <p:childTnLst>
                                    <p:set>
                                      <p:cBhvr>
                                        <p:cTn id="13" dur="1" fill="hold">
                                          <p:stCondLst>
                                            <p:cond delay="0"/>
                                          </p:stCondLst>
                                        </p:cTn>
                                        <p:tgtEl>
                                          <p:spTgt spid="5"/>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grpId="0" nodeType="afterEffect">
                                  <p:stCondLst>
                                    <p:cond delay="500"/>
                                  </p:stCondLst>
                                  <p:childTnLst>
                                    <p:set>
                                      <p:cBhvr>
                                        <p:cTn id="16" dur="1" fill="hold">
                                          <p:stCondLst>
                                            <p:cond delay="0"/>
                                          </p:stCondLst>
                                        </p:cTn>
                                        <p:tgtEl>
                                          <p:spTgt spid="6"/>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grpId="0" nodeType="afterEffect">
                                  <p:stCondLst>
                                    <p:cond delay="50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4679E-2AF2-66AF-EB6D-94C358115C02}"/>
              </a:ext>
            </a:extLst>
          </p:cNvPr>
          <p:cNvSpPr>
            <a:spLocks noGrp="1"/>
          </p:cNvSpPr>
          <p:nvPr>
            <p:ph type="title"/>
          </p:nvPr>
        </p:nvSpPr>
        <p:spPr>
          <a:xfrm>
            <a:off x="2704799" y="118343"/>
            <a:ext cx="10691265" cy="816763"/>
          </a:xfrm>
        </p:spPr>
        <p:txBody>
          <a:bodyPr/>
          <a:lstStyle/>
          <a:p>
            <a:r>
              <a:rPr lang="en-US">
                <a:solidFill>
                  <a:srgbClr val="C00000"/>
                </a:solidFill>
              </a:rPr>
              <a:t>Bacchus Winery Case Study</a:t>
            </a:r>
          </a:p>
        </p:txBody>
      </p:sp>
      <p:sp>
        <p:nvSpPr>
          <p:cNvPr id="3" name="Content Placeholder 2">
            <a:extLst>
              <a:ext uri="{FF2B5EF4-FFF2-40B4-BE49-F238E27FC236}">
                <a16:creationId xmlns:a16="http://schemas.microsoft.com/office/drawing/2014/main" id="{8E3C6199-4448-813D-BB7F-CA64238BE51D}"/>
              </a:ext>
            </a:extLst>
          </p:cNvPr>
          <p:cNvSpPr>
            <a:spLocks noGrp="1"/>
          </p:cNvSpPr>
          <p:nvPr>
            <p:ph idx="1"/>
          </p:nvPr>
        </p:nvSpPr>
        <p:spPr>
          <a:xfrm>
            <a:off x="731951" y="1717982"/>
            <a:ext cx="10952223" cy="3376164"/>
          </a:xfrm>
        </p:spPr>
        <p:txBody>
          <a:bodyPr vert="horz" lIns="91440" tIns="45720" rIns="91440" bIns="45720" rtlCol="0" anchor="t">
            <a:normAutofit/>
          </a:bodyPr>
          <a:lstStyle/>
          <a:p>
            <a:r>
              <a:rPr lang="en-US"/>
              <a:t>Bacchus Winery is now under new management and owners, Stan and Davis Bacchus, are looking to modernize their operations and enhance their customer service. </a:t>
            </a:r>
          </a:p>
          <a:p>
            <a:r>
              <a:rPr lang="en-US"/>
              <a:t>Stan and Davis want to improve their inventory management and online ordering capabilities for their suppliers and distributors. </a:t>
            </a:r>
          </a:p>
          <a:p>
            <a:r>
              <a:rPr lang="en-US"/>
              <a:t>They need detailed reports on deliveries, employee hours, and wine sales to help ensure their business is running as efficiently as possible.</a:t>
            </a:r>
          </a:p>
          <a:p>
            <a:r>
              <a:rPr lang="en-US"/>
              <a:t>By addressing these challenges, the Bacchus Winery aims to increase their efficiency, product quality, and ensuring customer satisfaction. </a:t>
            </a:r>
          </a:p>
        </p:txBody>
      </p:sp>
      <p:pic>
        <p:nvPicPr>
          <p:cNvPr id="5" name="Picture 4" descr="A bunch of grapes on a vine&#10;&#10;Description automatically generated">
            <a:extLst>
              <a:ext uri="{FF2B5EF4-FFF2-40B4-BE49-F238E27FC236}">
                <a16:creationId xmlns:a16="http://schemas.microsoft.com/office/drawing/2014/main" id="{11EE9B71-9F90-E982-C5CC-E9C47A158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780000">
            <a:off x="-737797" y="4734806"/>
            <a:ext cx="3258422" cy="3258422"/>
          </a:xfrm>
          <a:prstGeom prst="rect">
            <a:avLst/>
          </a:prstGeom>
        </p:spPr>
      </p:pic>
      <p:pic>
        <p:nvPicPr>
          <p:cNvPr id="7" name="Picture 6" descr="A bunch of grapes on a vine&#10;&#10;Description automatically generated">
            <a:extLst>
              <a:ext uri="{FF2B5EF4-FFF2-40B4-BE49-F238E27FC236}">
                <a16:creationId xmlns:a16="http://schemas.microsoft.com/office/drawing/2014/main" id="{55D418C2-9F18-C43B-ED8C-2EE25CDB9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380000">
            <a:off x="10055463" y="4567793"/>
            <a:ext cx="3258422" cy="3258422"/>
          </a:xfrm>
          <a:prstGeom prst="rect">
            <a:avLst/>
          </a:prstGeom>
        </p:spPr>
      </p:pic>
    </p:spTree>
    <p:extLst>
      <p:ext uri="{BB962C8B-B14F-4D97-AF65-F5344CB8AC3E}">
        <p14:creationId xmlns:p14="http://schemas.microsoft.com/office/powerpoint/2010/main" val="25445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par>
                          <p:cTn id="11" fill="hold">
                            <p:stCondLst>
                              <p:cond delay="1000"/>
                            </p:stCondLst>
                            <p:childTnLst>
                              <p:par>
                                <p:cTn id="12" presetID="10" presetClass="entr" presetSubtype="0" fill="hold" grpId="0" nodeType="afterEffect">
                                  <p:stCondLst>
                                    <p:cond delay="50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par>
                          <p:cTn id="15" fill="hold">
                            <p:stCondLst>
                              <p:cond delay="2000"/>
                            </p:stCondLst>
                            <p:childTnLst>
                              <p:par>
                                <p:cTn id="16" presetID="10" presetClass="entr" presetSubtype="0" fill="hold" grpId="0" nodeType="afterEffect">
                                  <p:stCondLst>
                                    <p:cond delay="50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par>
                          <p:cTn id="19" fill="hold">
                            <p:stCondLst>
                              <p:cond delay="3000"/>
                            </p:stCondLst>
                            <p:childTnLst>
                              <p:par>
                                <p:cTn id="20" presetID="10" presetClass="entr" presetSubtype="0" fill="hold" grpId="0" nodeType="afterEffect">
                                  <p:stCondLst>
                                    <p:cond delay="50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27F6-BB39-B0C8-F760-35A39CE44F43}"/>
              </a:ext>
            </a:extLst>
          </p:cNvPr>
          <p:cNvSpPr>
            <a:spLocks noGrp="1"/>
          </p:cNvSpPr>
          <p:nvPr>
            <p:ph type="title"/>
          </p:nvPr>
        </p:nvSpPr>
        <p:spPr>
          <a:xfrm>
            <a:off x="1483512" y="222726"/>
            <a:ext cx="9908389" cy="786483"/>
          </a:xfrm>
        </p:spPr>
        <p:txBody>
          <a:bodyPr>
            <a:noAutofit/>
          </a:bodyPr>
          <a:lstStyle/>
          <a:p>
            <a:r>
              <a:rPr lang="en-US" sz="3200">
                <a:solidFill>
                  <a:srgbClr val="C00000"/>
                </a:solidFill>
              </a:rPr>
              <a:t>Assumptions  that informed design decisions </a:t>
            </a:r>
          </a:p>
        </p:txBody>
      </p:sp>
      <p:sp>
        <p:nvSpPr>
          <p:cNvPr id="3" name="Content Placeholder 2">
            <a:extLst>
              <a:ext uri="{FF2B5EF4-FFF2-40B4-BE49-F238E27FC236}">
                <a16:creationId xmlns:a16="http://schemas.microsoft.com/office/drawing/2014/main" id="{3750DAF6-FE06-E65E-A83C-4A4FECFD9916}"/>
              </a:ext>
            </a:extLst>
          </p:cNvPr>
          <p:cNvSpPr>
            <a:spLocks noGrp="1"/>
          </p:cNvSpPr>
          <p:nvPr>
            <p:ph idx="1"/>
          </p:nvPr>
        </p:nvSpPr>
        <p:spPr>
          <a:xfrm>
            <a:off x="752827" y="1489373"/>
            <a:ext cx="10691265" cy="3741914"/>
          </a:xfrm>
        </p:spPr>
        <p:txBody>
          <a:bodyPr vert="horz" lIns="91440" tIns="45720" rIns="91440" bIns="45720" rtlCol="0" anchor="t">
            <a:normAutofit fontScale="92500" lnSpcReduction="10000"/>
          </a:bodyPr>
          <a:lstStyle/>
          <a:p>
            <a:r>
              <a:rPr lang="en-US">
                <a:ea typeface="+mn-lt"/>
                <a:cs typeface="+mn-lt"/>
              </a:rPr>
              <a:t>The winery has a stable number of employees with no immediate plans for expansion or reduction</a:t>
            </a:r>
            <a:endParaRPr lang="en-US"/>
          </a:p>
          <a:p>
            <a:r>
              <a:rPr lang="en-US">
                <a:ea typeface="+mn-lt"/>
                <a:cs typeface="+mn-lt"/>
              </a:rPr>
              <a:t>The suppliers are consistent and do not change frequently</a:t>
            </a:r>
            <a:endParaRPr lang="en-US"/>
          </a:p>
          <a:p>
            <a:r>
              <a:rPr lang="en-US">
                <a:ea typeface="+mn-lt"/>
                <a:cs typeface="+mn-lt"/>
              </a:rPr>
              <a:t>The dates for orders, expected and arrived deliveries</a:t>
            </a:r>
            <a:endParaRPr lang="en-US"/>
          </a:p>
          <a:p>
            <a:r>
              <a:rPr lang="en-US">
                <a:ea typeface="+mn-lt"/>
                <a:cs typeface="+mn-lt"/>
              </a:rPr>
              <a:t>The supplies and quantities ordered will remain the same and be placed at similar times as previous orders</a:t>
            </a:r>
            <a:endParaRPr lang="en-US"/>
          </a:p>
          <a:p>
            <a:r>
              <a:rPr lang="en-US">
                <a:ea typeface="+mn-lt"/>
                <a:cs typeface="+mn-lt"/>
              </a:rPr>
              <a:t>The client will compare previous and future data to determine more efficient methods</a:t>
            </a:r>
            <a:endParaRPr lang="en-US"/>
          </a:p>
          <a:p>
            <a:r>
              <a:rPr lang="en-US">
                <a:ea typeface="+mn-lt"/>
                <a:cs typeface="+mn-lt"/>
              </a:rPr>
              <a:t>Each of the employees only belongs to their specified department</a:t>
            </a:r>
            <a:endParaRPr lang="en-US"/>
          </a:p>
          <a:p>
            <a:r>
              <a:rPr lang="en-US">
                <a:ea typeface="+mn-lt"/>
                <a:cs typeface="+mn-lt"/>
              </a:rPr>
              <a:t>Employee work time should remain the same as in previous quarters</a:t>
            </a:r>
            <a:endParaRPr lang="en-US"/>
          </a:p>
          <a:p>
            <a:r>
              <a:rPr lang="en-US">
                <a:ea typeface="+mn-lt"/>
                <a:cs typeface="+mn-lt"/>
              </a:rPr>
              <a:t>Each of the distributors can carry multiple types of wine</a:t>
            </a:r>
            <a:endParaRPr lang="en-US"/>
          </a:p>
        </p:txBody>
      </p:sp>
      <p:pic>
        <p:nvPicPr>
          <p:cNvPr id="5" name="Picture 4" descr="A close-up of wine glasses&#10;&#10;Description automatically generated">
            <a:extLst>
              <a:ext uri="{FF2B5EF4-FFF2-40B4-BE49-F238E27FC236}">
                <a16:creationId xmlns:a16="http://schemas.microsoft.com/office/drawing/2014/main" id="{D36FC090-787D-73B5-CB5C-B1E6553C3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187760">
            <a:off x="9075822" y="3895356"/>
            <a:ext cx="2562682" cy="2966039"/>
          </a:xfrm>
          <a:prstGeom prst="rect">
            <a:avLst/>
          </a:prstGeom>
        </p:spPr>
      </p:pic>
    </p:spTree>
    <p:extLst>
      <p:ext uri="{BB962C8B-B14F-4D97-AF65-F5344CB8AC3E}">
        <p14:creationId xmlns:p14="http://schemas.microsoft.com/office/powerpoint/2010/main" val="135113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3000"/>
                            </p:stCondLst>
                            <p:childTnLst>
                              <p:par>
                                <p:cTn id="17" presetID="10" presetClass="entr" presetSubtype="0" fill="hold" grpId="0"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4000"/>
                            </p:stCondLst>
                            <p:childTnLst>
                              <p:par>
                                <p:cTn id="21" presetID="10" presetClass="entr" presetSubtype="0" fill="hold" grpId="0" nodeType="after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5000"/>
                            </p:stCondLst>
                            <p:childTnLst>
                              <p:par>
                                <p:cTn id="25" presetID="10" presetClass="entr" presetSubtype="0" fill="hold" grpId="0" nodeType="after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6000"/>
                            </p:stCondLst>
                            <p:childTnLst>
                              <p:par>
                                <p:cTn id="29" presetID="10" presetClass="entr" presetSubtype="0" fill="hold" grpId="0" nodeType="afterEffect">
                                  <p:stCondLst>
                                    <p:cond delay="5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7000"/>
                            </p:stCondLst>
                            <p:childTnLst>
                              <p:par>
                                <p:cTn id="33" presetID="10" presetClass="entr" presetSubtype="0" fill="hold" grpId="0" nodeType="afterEffect">
                                  <p:stCondLst>
                                    <p:cond delay="50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C731-D93F-079C-754E-058AF4F1A11F}"/>
              </a:ext>
            </a:extLst>
          </p:cNvPr>
          <p:cNvSpPr>
            <a:spLocks noGrp="1"/>
          </p:cNvSpPr>
          <p:nvPr>
            <p:ph type="title"/>
          </p:nvPr>
        </p:nvSpPr>
        <p:spPr>
          <a:xfrm>
            <a:off x="4207923" y="76589"/>
            <a:ext cx="10691265" cy="1371030"/>
          </a:xfrm>
        </p:spPr>
        <p:txBody>
          <a:bodyPr/>
          <a:lstStyle/>
          <a:p>
            <a:r>
              <a:rPr lang="en-US">
                <a:solidFill>
                  <a:srgbClr val="C00000"/>
                </a:solidFill>
              </a:rPr>
              <a:t>Finalized ERD</a:t>
            </a:r>
          </a:p>
        </p:txBody>
      </p:sp>
      <p:pic>
        <p:nvPicPr>
          <p:cNvPr id="3" name="Picture 2" descr="A bottle and glass of wine&#10;&#10;Description automatically generated">
            <a:extLst>
              <a:ext uri="{FF2B5EF4-FFF2-40B4-BE49-F238E27FC236}">
                <a16:creationId xmlns:a16="http://schemas.microsoft.com/office/drawing/2014/main" id="{634D5B8B-453B-94FB-7009-9A90D1E340DD}"/>
              </a:ext>
            </a:extLst>
          </p:cNvPr>
          <p:cNvPicPr>
            <a:picLocks noChangeAspect="1"/>
          </p:cNvPicPr>
          <p:nvPr/>
        </p:nvPicPr>
        <p:blipFill>
          <a:blip r:embed="rId2"/>
          <a:stretch>
            <a:fillRect/>
          </a:stretch>
        </p:blipFill>
        <p:spPr>
          <a:xfrm>
            <a:off x="-750191" y="766176"/>
            <a:ext cx="3327095" cy="5993704"/>
          </a:xfrm>
          <a:prstGeom prst="rect">
            <a:avLst/>
          </a:prstGeom>
        </p:spPr>
      </p:pic>
      <p:pic>
        <p:nvPicPr>
          <p:cNvPr id="5" name="Picture 4" descr="A bottle and glass of wine&#10;&#10;Description automatically generated">
            <a:extLst>
              <a:ext uri="{FF2B5EF4-FFF2-40B4-BE49-F238E27FC236}">
                <a16:creationId xmlns:a16="http://schemas.microsoft.com/office/drawing/2014/main" id="{1A7DB28A-7FED-B647-D846-C99C5325B547}"/>
              </a:ext>
            </a:extLst>
          </p:cNvPr>
          <p:cNvPicPr>
            <a:picLocks noChangeAspect="1"/>
          </p:cNvPicPr>
          <p:nvPr/>
        </p:nvPicPr>
        <p:blipFill>
          <a:blip r:embed="rId2"/>
          <a:stretch>
            <a:fillRect/>
          </a:stretch>
        </p:blipFill>
        <p:spPr>
          <a:xfrm flipH="1">
            <a:off x="9552468" y="1027135"/>
            <a:ext cx="3327095" cy="5993704"/>
          </a:xfrm>
          <a:prstGeom prst="rect">
            <a:avLst/>
          </a:prstGeom>
        </p:spPr>
      </p:pic>
      <p:pic>
        <p:nvPicPr>
          <p:cNvPr id="7" name="Content Placeholder 6" descr="A diagram of a company&#10;&#10;Description automatically generated">
            <a:extLst>
              <a:ext uri="{FF2B5EF4-FFF2-40B4-BE49-F238E27FC236}">
                <a16:creationId xmlns:a16="http://schemas.microsoft.com/office/drawing/2014/main" id="{C40AF3CB-AC51-F178-4C89-5569430615FA}"/>
              </a:ext>
            </a:extLst>
          </p:cNvPr>
          <p:cNvPicPr>
            <a:picLocks noGrp="1" noChangeAspect="1"/>
          </p:cNvPicPr>
          <p:nvPr>
            <p:ph idx="1"/>
          </p:nvPr>
        </p:nvPicPr>
        <p:blipFill>
          <a:blip r:embed="rId3"/>
          <a:stretch>
            <a:fillRect/>
          </a:stretch>
        </p:blipFill>
        <p:spPr>
          <a:xfrm>
            <a:off x="2023119" y="806932"/>
            <a:ext cx="8142203" cy="5247773"/>
          </a:xfrm>
        </p:spPr>
      </p:pic>
    </p:spTree>
    <p:extLst>
      <p:ext uri="{BB962C8B-B14F-4D97-AF65-F5344CB8AC3E}">
        <p14:creationId xmlns:p14="http://schemas.microsoft.com/office/powerpoint/2010/main" val="411788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AADA-2E2B-7658-A0BB-16EA6040A267}"/>
              </a:ext>
            </a:extLst>
          </p:cNvPr>
          <p:cNvSpPr>
            <a:spLocks noGrp="1"/>
          </p:cNvSpPr>
          <p:nvPr>
            <p:ph type="title"/>
          </p:nvPr>
        </p:nvSpPr>
        <p:spPr>
          <a:xfrm>
            <a:off x="2642169" y="139219"/>
            <a:ext cx="6902142" cy="692537"/>
          </a:xfrm>
        </p:spPr>
        <p:txBody>
          <a:bodyPr>
            <a:normAutofit fontScale="90000"/>
          </a:bodyPr>
          <a:lstStyle/>
          <a:p>
            <a:r>
              <a:rPr lang="en-US">
                <a:solidFill>
                  <a:srgbClr val="C00000"/>
                </a:solidFill>
              </a:rPr>
              <a:t> Customer Delivery Report</a:t>
            </a:r>
          </a:p>
        </p:txBody>
      </p:sp>
      <p:sp>
        <p:nvSpPr>
          <p:cNvPr id="6" name="TextBox 5">
            <a:extLst>
              <a:ext uri="{FF2B5EF4-FFF2-40B4-BE49-F238E27FC236}">
                <a16:creationId xmlns:a16="http://schemas.microsoft.com/office/drawing/2014/main" id="{38DFB9D7-9CBB-A13F-A11A-40E48800BB48}"/>
              </a:ext>
            </a:extLst>
          </p:cNvPr>
          <p:cNvSpPr txBox="1"/>
          <p:nvPr/>
        </p:nvSpPr>
        <p:spPr>
          <a:xfrm>
            <a:off x="2296438" y="4185780"/>
            <a:ext cx="759912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The purpose of this repost is to help show if the supplier is delivering on time. The information provided within this report shows the delivery name, distributer, wine, expected date, and actual date. </a:t>
            </a:r>
            <a:endParaRPr lang="en-US" sz="2800"/>
          </a:p>
        </p:txBody>
      </p:sp>
      <p:pic>
        <p:nvPicPr>
          <p:cNvPr id="9" name="Picture 8" descr="A pile of cardboard boxes&#10;&#10;Description automatically generated">
            <a:extLst>
              <a:ext uri="{FF2B5EF4-FFF2-40B4-BE49-F238E27FC236}">
                <a16:creationId xmlns:a16="http://schemas.microsoft.com/office/drawing/2014/main" id="{2B2865F4-C95C-6318-4EC2-AF1A48F7F91C}"/>
              </a:ext>
            </a:extLst>
          </p:cNvPr>
          <p:cNvPicPr>
            <a:picLocks noChangeAspect="1"/>
          </p:cNvPicPr>
          <p:nvPr/>
        </p:nvPicPr>
        <p:blipFill>
          <a:blip r:embed="rId2"/>
          <a:stretch>
            <a:fillRect/>
          </a:stretch>
        </p:blipFill>
        <p:spPr>
          <a:xfrm>
            <a:off x="9343700" y="3020860"/>
            <a:ext cx="3243588" cy="576406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E2E02FB9-1812-19D0-553D-02E60E4D7DF8}"/>
              </a:ext>
            </a:extLst>
          </p:cNvPr>
          <p:cNvPicPr>
            <a:picLocks noChangeAspect="1"/>
          </p:cNvPicPr>
          <p:nvPr/>
        </p:nvPicPr>
        <p:blipFill>
          <a:blip r:embed="rId3"/>
          <a:stretch>
            <a:fillRect/>
          </a:stretch>
        </p:blipFill>
        <p:spPr>
          <a:xfrm>
            <a:off x="1837151" y="1233844"/>
            <a:ext cx="8517698" cy="2782805"/>
          </a:xfrm>
          <a:prstGeom prst="rect">
            <a:avLst/>
          </a:prstGeom>
        </p:spPr>
      </p:pic>
      <p:pic>
        <p:nvPicPr>
          <p:cNvPr id="12" name="Picture 11" descr="A pile of cardboard boxes&#10;&#10;Description automatically generated">
            <a:extLst>
              <a:ext uri="{FF2B5EF4-FFF2-40B4-BE49-F238E27FC236}">
                <a16:creationId xmlns:a16="http://schemas.microsoft.com/office/drawing/2014/main" id="{255CF85D-2FAC-BA01-9E69-0FFD86ED6985}"/>
              </a:ext>
            </a:extLst>
          </p:cNvPr>
          <p:cNvPicPr>
            <a:picLocks noChangeAspect="1"/>
          </p:cNvPicPr>
          <p:nvPr/>
        </p:nvPicPr>
        <p:blipFill>
          <a:blip r:embed="rId2"/>
          <a:stretch>
            <a:fillRect/>
          </a:stretch>
        </p:blipFill>
        <p:spPr>
          <a:xfrm flipH="1">
            <a:off x="-395288" y="3020860"/>
            <a:ext cx="3243588" cy="5764060"/>
          </a:xfrm>
          <a:prstGeom prst="rect">
            <a:avLst/>
          </a:prstGeom>
        </p:spPr>
      </p:pic>
    </p:spTree>
    <p:extLst>
      <p:ext uri="{BB962C8B-B14F-4D97-AF65-F5344CB8AC3E}">
        <p14:creationId xmlns:p14="http://schemas.microsoft.com/office/powerpoint/2010/main" val="90192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6035-311B-F6D7-9BDB-CF463E3194C3}"/>
              </a:ext>
            </a:extLst>
          </p:cNvPr>
          <p:cNvSpPr>
            <a:spLocks noGrp="1"/>
          </p:cNvSpPr>
          <p:nvPr>
            <p:ph type="title"/>
          </p:nvPr>
        </p:nvSpPr>
        <p:spPr>
          <a:xfrm>
            <a:off x="3351977" y="149658"/>
            <a:ext cx="5952252" cy="682099"/>
          </a:xfrm>
        </p:spPr>
        <p:txBody>
          <a:bodyPr>
            <a:normAutofit fontScale="90000"/>
          </a:bodyPr>
          <a:lstStyle/>
          <a:p>
            <a:r>
              <a:rPr lang="en-US">
                <a:solidFill>
                  <a:srgbClr val="C00000"/>
                </a:solidFill>
              </a:rPr>
              <a:t>Employee Hours Report</a:t>
            </a:r>
          </a:p>
        </p:txBody>
      </p:sp>
      <p:sp>
        <p:nvSpPr>
          <p:cNvPr id="4" name="TextBox 3">
            <a:extLst>
              <a:ext uri="{FF2B5EF4-FFF2-40B4-BE49-F238E27FC236}">
                <a16:creationId xmlns:a16="http://schemas.microsoft.com/office/drawing/2014/main" id="{68A7039C-3ECE-1187-88B3-09318243F562}"/>
              </a:ext>
            </a:extLst>
          </p:cNvPr>
          <p:cNvSpPr txBox="1"/>
          <p:nvPr/>
        </p:nvSpPr>
        <p:spPr>
          <a:xfrm>
            <a:off x="6670109" y="1711891"/>
            <a:ext cx="526928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report to the left illustrates the number of hours worked by all employees in their last four quarters.  It also includes, the employee's last name, position, and total hours that they worked</a:t>
            </a:r>
          </a:p>
        </p:txBody>
      </p:sp>
      <p:pic>
        <p:nvPicPr>
          <p:cNvPr id="7" name="Picture 6" descr="A screenshot of a computer&#10;&#10;Description automatically generated">
            <a:extLst>
              <a:ext uri="{FF2B5EF4-FFF2-40B4-BE49-F238E27FC236}">
                <a16:creationId xmlns:a16="http://schemas.microsoft.com/office/drawing/2014/main" id="{CDBBF7C6-C0F6-025C-0027-93DE49C524BF}"/>
              </a:ext>
            </a:extLst>
          </p:cNvPr>
          <p:cNvPicPr>
            <a:picLocks noChangeAspect="1"/>
          </p:cNvPicPr>
          <p:nvPr/>
        </p:nvPicPr>
        <p:blipFill>
          <a:blip r:embed="rId2"/>
          <a:stretch>
            <a:fillRect/>
          </a:stretch>
        </p:blipFill>
        <p:spPr>
          <a:xfrm>
            <a:off x="800543" y="995819"/>
            <a:ext cx="5622255" cy="4855923"/>
          </a:xfrm>
          <a:prstGeom prst="rect">
            <a:avLst/>
          </a:prstGeom>
        </p:spPr>
      </p:pic>
      <p:pic>
        <p:nvPicPr>
          <p:cNvPr id="8" name="Picture 7" descr="A clock with a black background&#10;&#10;Description automatically generated">
            <a:extLst>
              <a:ext uri="{FF2B5EF4-FFF2-40B4-BE49-F238E27FC236}">
                <a16:creationId xmlns:a16="http://schemas.microsoft.com/office/drawing/2014/main" id="{0F91C614-77D1-F67C-DA54-F9642EE1BCD5}"/>
              </a:ext>
            </a:extLst>
          </p:cNvPr>
          <p:cNvPicPr>
            <a:picLocks noChangeAspect="1"/>
          </p:cNvPicPr>
          <p:nvPr/>
        </p:nvPicPr>
        <p:blipFill>
          <a:blip r:embed="rId3"/>
          <a:stretch>
            <a:fillRect/>
          </a:stretch>
        </p:blipFill>
        <p:spPr>
          <a:xfrm>
            <a:off x="7423043" y="1068887"/>
            <a:ext cx="3744629" cy="6661758"/>
          </a:xfrm>
          <a:prstGeom prst="rect">
            <a:avLst/>
          </a:prstGeom>
        </p:spPr>
      </p:pic>
    </p:spTree>
    <p:extLst>
      <p:ext uri="{BB962C8B-B14F-4D97-AF65-F5344CB8AC3E}">
        <p14:creationId xmlns:p14="http://schemas.microsoft.com/office/powerpoint/2010/main" val="176547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2E7395D-B955-01D9-2169-C3E8D234E19C}"/>
              </a:ext>
            </a:extLst>
          </p:cNvPr>
          <p:cNvSpPr>
            <a:spLocks noGrp="1"/>
          </p:cNvSpPr>
          <p:nvPr>
            <p:ph type="title"/>
          </p:nvPr>
        </p:nvSpPr>
        <p:spPr>
          <a:xfrm>
            <a:off x="3258032" y="97466"/>
            <a:ext cx="5680855" cy="692537"/>
          </a:xfrm>
        </p:spPr>
        <p:txBody>
          <a:bodyPr>
            <a:normAutofit fontScale="90000"/>
          </a:bodyPr>
          <a:lstStyle/>
          <a:p>
            <a:r>
              <a:rPr lang="en-US">
                <a:solidFill>
                  <a:srgbClr val="C00000"/>
                </a:solidFill>
              </a:rPr>
              <a:t>Distributor-Wine Sales</a:t>
            </a:r>
            <a:br>
              <a:rPr lang="en-US">
                <a:solidFill>
                  <a:srgbClr val="C00000"/>
                </a:solidFill>
              </a:rPr>
            </a:br>
            <a:endParaRPr lang="en-US">
              <a:solidFill>
                <a:srgbClr val="C00000"/>
              </a:solidFill>
            </a:endParaRPr>
          </a:p>
        </p:txBody>
      </p:sp>
      <p:sp>
        <p:nvSpPr>
          <p:cNvPr id="10" name="TextBox 9">
            <a:extLst>
              <a:ext uri="{FF2B5EF4-FFF2-40B4-BE49-F238E27FC236}">
                <a16:creationId xmlns:a16="http://schemas.microsoft.com/office/drawing/2014/main" id="{002B08D3-2830-D87B-D88F-896119B64092}"/>
              </a:ext>
            </a:extLst>
          </p:cNvPr>
          <p:cNvSpPr txBox="1"/>
          <p:nvPr/>
        </p:nvSpPr>
        <p:spPr>
          <a:xfrm>
            <a:off x="3047999" y="4916465"/>
            <a:ext cx="645925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report aims to help indicate which wines the distributor is selling and how much of that wine they are </a:t>
            </a:r>
            <a:r>
              <a:rPr lang="en-US">
                <a:ea typeface="+mn-lt"/>
                <a:cs typeface="+mn-lt"/>
              </a:rPr>
              <a:t>selling. From this report, we can determine which distributor sells the most wines and which are selling better than others.</a:t>
            </a:r>
            <a:endParaRPr lang="en-US"/>
          </a:p>
          <a:p>
            <a:endParaRPr lang="en-US"/>
          </a:p>
        </p:txBody>
      </p:sp>
      <p:pic>
        <p:nvPicPr>
          <p:cNvPr id="14" name="Picture 13" descr="A fanned out stack of money&#10;&#10;Description automatically generated">
            <a:extLst>
              <a:ext uri="{FF2B5EF4-FFF2-40B4-BE49-F238E27FC236}">
                <a16:creationId xmlns:a16="http://schemas.microsoft.com/office/drawing/2014/main" id="{E84F03AE-958D-5537-BF1C-884792096C62}"/>
              </a:ext>
            </a:extLst>
          </p:cNvPr>
          <p:cNvPicPr>
            <a:picLocks noChangeAspect="1"/>
          </p:cNvPicPr>
          <p:nvPr/>
        </p:nvPicPr>
        <p:blipFill>
          <a:blip r:embed="rId2"/>
          <a:stretch>
            <a:fillRect/>
          </a:stretch>
        </p:blipFill>
        <p:spPr>
          <a:xfrm>
            <a:off x="-363972" y="3093928"/>
            <a:ext cx="3410603" cy="6077212"/>
          </a:xfrm>
          <a:prstGeom prst="rect">
            <a:avLst/>
          </a:prstGeom>
        </p:spPr>
      </p:pic>
      <p:pic>
        <p:nvPicPr>
          <p:cNvPr id="15" name="Picture 14" descr="A fanned out stack of money&#10;&#10;Description automatically generated">
            <a:extLst>
              <a:ext uri="{FF2B5EF4-FFF2-40B4-BE49-F238E27FC236}">
                <a16:creationId xmlns:a16="http://schemas.microsoft.com/office/drawing/2014/main" id="{9F9C28A6-1E73-6648-38B7-516486D1958A}"/>
              </a:ext>
            </a:extLst>
          </p:cNvPr>
          <p:cNvPicPr>
            <a:picLocks noChangeAspect="1"/>
          </p:cNvPicPr>
          <p:nvPr/>
        </p:nvPicPr>
        <p:blipFill>
          <a:blip r:embed="rId2"/>
          <a:stretch>
            <a:fillRect/>
          </a:stretch>
        </p:blipFill>
        <p:spPr>
          <a:xfrm rot="10800000">
            <a:off x="9364573" y="-2020866"/>
            <a:ext cx="3160083" cy="5628362"/>
          </a:xfrm>
          <a:prstGeom prst="rect">
            <a:avLst/>
          </a:prstGeom>
        </p:spPr>
      </p:pic>
      <p:pic>
        <p:nvPicPr>
          <p:cNvPr id="2" name="Picture 1" descr="A screenshot of a computer screen&#10;&#10;Description automatically generated">
            <a:extLst>
              <a:ext uri="{FF2B5EF4-FFF2-40B4-BE49-F238E27FC236}">
                <a16:creationId xmlns:a16="http://schemas.microsoft.com/office/drawing/2014/main" id="{5AFB12D5-CB8E-7DAA-84B8-6EEC42F8DE8D}"/>
              </a:ext>
            </a:extLst>
          </p:cNvPr>
          <p:cNvPicPr>
            <a:picLocks noChangeAspect="1"/>
          </p:cNvPicPr>
          <p:nvPr/>
        </p:nvPicPr>
        <p:blipFill>
          <a:blip r:embed="rId3"/>
          <a:stretch>
            <a:fillRect/>
          </a:stretch>
        </p:blipFill>
        <p:spPr>
          <a:xfrm>
            <a:off x="2704508" y="1306551"/>
            <a:ext cx="6806377" cy="3193813"/>
          </a:xfrm>
          <a:prstGeom prst="rect">
            <a:avLst/>
          </a:prstGeom>
        </p:spPr>
      </p:pic>
    </p:spTree>
    <p:extLst>
      <p:ext uri="{BB962C8B-B14F-4D97-AF65-F5344CB8AC3E}">
        <p14:creationId xmlns:p14="http://schemas.microsoft.com/office/powerpoint/2010/main" val="36873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11" name="Graphic 10" descr="Floating confetti celebration">
            <a:extLst>
              <a:ext uri="{FF2B5EF4-FFF2-40B4-BE49-F238E27FC236}">
                <a16:creationId xmlns:a16="http://schemas.microsoft.com/office/drawing/2014/main" id="{EEEA9453-A105-F560-1827-EB05E28A98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7891" y="647178"/>
            <a:ext cx="12463398" cy="5553207"/>
          </a:xfrm>
          <a:prstGeom prst="rect">
            <a:avLst/>
          </a:prstGeom>
        </p:spPr>
      </p:pic>
      <p:sp>
        <p:nvSpPr>
          <p:cNvPr id="2" name="Title 1">
            <a:extLst>
              <a:ext uri="{FF2B5EF4-FFF2-40B4-BE49-F238E27FC236}">
                <a16:creationId xmlns:a16="http://schemas.microsoft.com/office/drawing/2014/main" id="{AA84EC25-3873-0AB4-A257-558EC38DE7F0}"/>
              </a:ext>
            </a:extLst>
          </p:cNvPr>
          <p:cNvSpPr>
            <a:spLocks noGrp="1"/>
          </p:cNvSpPr>
          <p:nvPr>
            <p:ph type="title"/>
          </p:nvPr>
        </p:nvSpPr>
        <p:spPr>
          <a:xfrm>
            <a:off x="4761156" y="160096"/>
            <a:ext cx="3165211" cy="682099"/>
          </a:xfrm>
        </p:spPr>
        <p:txBody>
          <a:bodyPr>
            <a:normAutofit fontScale="90000"/>
          </a:bodyPr>
          <a:lstStyle/>
          <a:p>
            <a:r>
              <a:rPr lang="en-US">
                <a:solidFill>
                  <a:srgbClr val="C00000"/>
                </a:solidFill>
              </a:rPr>
              <a:t>Conclusion </a:t>
            </a:r>
          </a:p>
        </p:txBody>
      </p:sp>
      <p:sp>
        <p:nvSpPr>
          <p:cNvPr id="6" name="Content Placeholder 2">
            <a:extLst>
              <a:ext uri="{FF2B5EF4-FFF2-40B4-BE49-F238E27FC236}">
                <a16:creationId xmlns:a16="http://schemas.microsoft.com/office/drawing/2014/main" id="{604F09A5-67B2-810B-7FFA-ECFF0472A9E7}"/>
              </a:ext>
            </a:extLst>
          </p:cNvPr>
          <p:cNvSpPr>
            <a:spLocks noGrp="1"/>
          </p:cNvSpPr>
          <p:nvPr/>
        </p:nvSpPr>
        <p:spPr>
          <a:xfrm>
            <a:off x="700635" y="2068643"/>
            <a:ext cx="10691265" cy="3860571"/>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endParaRPr lang="en-US"/>
          </a:p>
        </p:txBody>
      </p:sp>
      <p:grpSp>
        <p:nvGrpSpPr>
          <p:cNvPr id="12" name="Group 11">
            <a:extLst>
              <a:ext uri="{FF2B5EF4-FFF2-40B4-BE49-F238E27FC236}">
                <a16:creationId xmlns:a16="http://schemas.microsoft.com/office/drawing/2014/main" id="{FB59489F-AD03-76EB-050F-2F1B0E526023}"/>
              </a:ext>
            </a:extLst>
          </p:cNvPr>
          <p:cNvGrpSpPr/>
          <p:nvPr/>
        </p:nvGrpSpPr>
        <p:grpSpPr>
          <a:xfrm>
            <a:off x="2309225" y="922360"/>
            <a:ext cx="7469165" cy="5378622"/>
            <a:chOff x="2309225" y="922360"/>
            <a:chExt cx="7469165" cy="5378622"/>
          </a:xfrm>
        </p:grpSpPr>
        <p:pic>
          <p:nvPicPr>
            <p:cNvPr id="10" name="Graphic 9" descr="Open laptop device">
              <a:extLst>
                <a:ext uri="{FF2B5EF4-FFF2-40B4-BE49-F238E27FC236}">
                  <a16:creationId xmlns:a16="http://schemas.microsoft.com/office/drawing/2014/main" id="{8E6FED8D-DFEE-4E53-D93F-7AFAC7BB83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09225" y="922360"/>
              <a:ext cx="7469165" cy="5378622"/>
            </a:xfrm>
            <a:prstGeom prst="rect">
              <a:avLst/>
            </a:prstGeom>
          </p:spPr>
        </p:pic>
        <p:sp>
          <p:nvSpPr>
            <p:cNvPr id="8" name="TextBox 7">
              <a:extLst>
                <a:ext uri="{FF2B5EF4-FFF2-40B4-BE49-F238E27FC236}">
                  <a16:creationId xmlns:a16="http://schemas.microsoft.com/office/drawing/2014/main" id="{8CF8D952-3200-EBD4-6F5C-54F5D1CF1A25}"/>
                </a:ext>
              </a:extLst>
            </p:cNvPr>
            <p:cNvSpPr txBox="1"/>
            <p:nvPr/>
          </p:nvSpPr>
          <p:spPr>
            <a:xfrm>
              <a:off x="3903945" y="1795397"/>
              <a:ext cx="4444651"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Through the various reports gathered from our database, Bacchus Winery can implement data-driven strategies to help elevate its business to </a:t>
              </a:r>
              <a:r>
                <a:rPr lang="en-US">
                  <a:ea typeface="+mn-lt"/>
                  <a:cs typeface="+mn-lt"/>
                </a:rPr>
                <a:t>the next level. The reports allow the winery to monitor its supply chain's efficiency and reliability and ensure consistent employee productivity. </a:t>
              </a:r>
            </a:p>
            <a:p>
              <a:pPr algn="l"/>
              <a:endParaRPr lang="en-US"/>
            </a:p>
          </p:txBody>
        </p:sp>
      </p:grpSp>
    </p:spTree>
    <p:extLst>
      <p:ext uri="{BB962C8B-B14F-4D97-AF65-F5344CB8AC3E}">
        <p14:creationId xmlns:p14="http://schemas.microsoft.com/office/powerpoint/2010/main" val="35844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60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panose="02040603050505030304"/>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34FD3B1-53CD-4A5C-943C-C44DFF248C3E}" vid="{19A790DA-2E4D-4134-98A6-7DECB1A1B842}"/>
    </a:ext>
  </a:extLst>
</a:theme>
</file>

<file path=docProps/app.xml><?xml version="1.0" encoding="utf-8"?>
<Properties xmlns="http://schemas.openxmlformats.org/officeDocument/2006/extended-properties" xmlns:vt="http://schemas.openxmlformats.org/officeDocument/2006/docPropsVTypes">
  <Template>office theme</Template>
  <TotalTime>12</TotalTime>
  <Words>407</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Calisto MT</vt:lpstr>
      <vt:lpstr>Univers Condensed</vt:lpstr>
      <vt:lpstr>Wingdings</vt:lpstr>
      <vt:lpstr>Wingdings,Sans-Serif</vt:lpstr>
      <vt:lpstr>ChronicleVTI</vt:lpstr>
      <vt:lpstr>Group 2 Bacchus Winery </vt:lpstr>
      <vt:lpstr>Meet our  Team: </vt:lpstr>
      <vt:lpstr>Bacchus Winery Case Study</vt:lpstr>
      <vt:lpstr>Assumptions  that informed design decisions </vt:lpstr>
      <vt:lpstr>Finalized ERD</vt:lpstr>
      <vt:lpstr> Customer Delivery Report</vt:lpstr>
      <vt:lpstr>Employee Hours Report</vt:lpstr>
      <vt:lpstr>Distributor-Wine Sales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Bella Apo</dc:creator>
  <cp:lastModifiedBy>Giabella Apo</cp:lastModifiedBy>
  <cp:revision>18</cp:revision>
  <dcterms:created xsi:type="dcterms:W3CDTF">2024-07-16T14:02:00Z</dcterms:created>
  <dcterms:modified xsi:type="dcterms:W3CDTF">2024-07-28T21:55:25Z</dcterms:modified>
</cp:coreProperties>
</file>