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magin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bmp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3G Admission Control simul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3G Admission Control simulator</a:t>
            </a:r>
          </a:p>
        </p:txBody>
      </p:sp>
      <p:sp>
        <p:nvSpPr>
          <p:cNvPr id="120" name="Pasquale Marrancone…"/>
          <p:cNvSpPr txBox="1"/>
          <p:nvPr>
            <p:ph type="subTitle" sz="quarter" idx="1"/>
          </p:nvPr>
        </p:nvSpPr>
        <p:spPr>
          <a:xfrm>
            <a:off x="1270000" y="5336793"/>
            <a:ext cx="10464800" cy="2043779"/>
          </a:xfrm>
          <a:prstGeom prst="rect">
            <a:avLst/>
          </a:prstGeom>
        </p:spPr>
        <p:txBody>
          <a:bodyPr/>
          <a:lstStyle/>
          <a:p>
            <a:pPr algn="r" defTabSz="309625">
              <a:defRPr sz="3180"/>
            </a:pPr>
            <a:r>
              <a:t>Pasquale Marrancone</a:t>
            </a:r>
          </a:p>
          <a:p>
            <a:pPr algn="r" defTabSz="309625">
              <a:defRPr sz="3180"/>
            </a:pPr>
            <a:r>
              <a:t>Michele Menarini</a:t>
            </a:r>
          </a:p>
          <a:p>
            <a:pPr algn="r" defTabSz="309625">
              <a:defRPr sz="3180"/>
            </a:pPr>
            <a:r>
              <a:t>Gianluca Renzi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cenario…"/>
          <p:cNvSpPr txBox="1"/>
          <p:nvPr>
            <p:ph type="title"/>
          </p:nvPr>
        </p:nvSpPr>
        <p:spPr>
          <a:xfrm>
            <a:off x="952500" y="254000"/>
            <a:ext cx="11099800" cy="2502637"/>
          </a:xfrm>
          <a:prstGeom prst="rect">
            <a:avLst/>
          </a:prstGeom>
        </p:spPr>
        <p:txBody>
          <a:bodyPr/>
          <a:lstStyle/>
          <a:p>
            <a:pPr defTabSz="525779">
              <a:defRPr sz="7200"/>
            </a:pPr>
            <a:r>
              <a:t>Scenario</a:t>
            </a:r>
          </a:p>
          <a:p>
            <a:pPr defTabSz="525779">
              <a:defRPr sz="43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Deterministic elements of infrastructure nodes</a:t>
            </a:r>
          </a:p>
        </p:txBody>
      </p:sp>
      <p:sp>
        <p:nvSpPr>
          <p:cNvPr id="123" name="Number of Base Stations: 37…"/>
          <p:cNvSpPr txBox="1"/>
          <p:nvPr>
            <p:ph type="body" sz="half" idx="1"/>
          </p:nvPr>
        </p:nvSpPr>
        <p:spPr>
          <a:xfrm>
            <a:off x="1061414" y="2295519"/>
            <a:ext cx="5959386" cy="609355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400"/>
            </a:pPr>
            <a:r>
              <a:rPr b="1"/>
              <a:t>Number of Base Stations</a:t>
            </a:r>
            <a:r>
              <a:t>: 37</a:t>
            </a:r>
          </a:p>
          <a:p>
            <a:pPr marL="444500" indent="-444500">
              <a:defRPr sz="2400"/>
            </a:pPr>
            <a:r>
              <a:rPr b="1"/>
              <a:t>Reference BS for KPIs</a:t>
            </a:r>
            <a:r>
              <a:t>: 7</a:t>
            </a:r>
          </a:p>
          <a:p>
            <a:pPr marL="444500" indent="-444500">
              <a:defRPr sz="2400"/>
            </a:pPr>
            <a:r>
              <a:rPr b="1"/>
              <a:t>Radius</a:t>
            </a:r>
            <a:r>
              <a:t>: function of traffic density</a:t>
            </a:r>
            <a:endParaRPr i="1"/>
          </a:p>
          <a:p>
            <a:pPr marL="444500" indent="-444500">
              <a:defRPr sz="2400"/>
            </a:pPr>
            <a:r>
              <a:rPr b="1"/>
              <a:t>Antenna diagram</a:t>
            </a:r>
            <a:r>
              <a:t>: omnidirectional</a:t>
            </a:r>
          </a:p>
          <a:p>
            <a:pPr marL="444500" indent="-444500">
              <a:defRPr sz="2400"/>
            </a:pPr>
            <a:r>
              <a:rPr b="1"/>
              <a:t>Required</a:t>
            </a:r>
            <a:r>
              <a:t> </a:t>
            </a:r>
            <a:r>
              <a:rPr b="1"/>
              <a:t>BLER</a:t>
            </a:r>
            <a:r>
              <a:t>: 10</a:t>
            </a:r>
            <a:r>
              <a:rPr baseline="31999"/>
              <a:t>-2</a:t>
            </a:r>
          </a:p>
        </p:txBody>
      </p:sp>
      <p:pic>
        <p:nvPicPr>
          <p:cNvPr id="124" name="Schermata 2017-09-13 alle 16.26.18.png" descr="Schermata 2017-09-13 alle 16.2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60" y="2929293"/>
            <a:ext cx="4927601" cy="482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EC: m=255, Rcod=0.5, t=18…"/>
          <p:cNvSpPr txBox="1"/>
          <p:nvPr>
            <p:ph type="body" idx="1"/>
          </p:nvPr>
        </p:nvSpPr>
        <p:spPr>
          <a:xfrm>
            <a:off x="1409584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400"/>
            </a:pPr>
            <a:r>
              <a:rPr b="1"/>
              <a:t>FEC</a:t>
            </a:r>
            <a:r>
              <a:t>: m=255, R</a:t>
            </a:r>
            <a:r>
              <a:rPr baseline="-5999"/>
              <a:t>cod</a:t>
            </a:r>
            <a:r>
              <a:t>=0.5, t=18</a:t>
            </a:r>
          </a:p>
          <a:p>
            <a:pPr marL="444500" indent="-444500">
              <a:defRPr sz="2400"/>
            </a:pPr>
            <a:r>
              <a:rPr b="1"/>
              <a:t>T</a:t>
            </a:r>
            <a:r>
              <a:rPr b="1" baseline="-5999"/>
              <a:t>sist</a:t>
            </a:r>
            <a:r>
              <a:rPr baseline="-5999"/>
              <a:t> </a:t>
            </a:r>
            <a:r>
              <a:t>: 1000° K</a:t>
            </a:r>
          </a:p>
          <a:p>
            <a:pPr>
              <a:defRPr sz="2400"/>
            </a:pPr>
            <a:r>
              <a:rPr b="1"/>
              <a:t>Receiver sensitivity</a:t>
            </a:r>
            <a:r>
              <a:t>:    ????????? 10</a:t>
            </a:r>
            <a:r>
              <a:rPr baseline="31999"/>
              <a:t>-15</a:t>
            </a:r>
            <a:r>
              <a:t> W    </a:t>
            </a:r>
            <a:endParaRPr baseline="-5999"/>
          </a:p>
          <a:p>
            <a:pPr>
              <a:defRPr sz="2400"/>
            </a:pPr>
            <a:r>
              <a:rPr b="1"/>
              <a:t>Protection ratio</a:t>
            </a:r>
            <a:r>
              <a:t>:    -12.71 dB</a:t>
            </a:r>
          </a:p>
          <a:p>
            <a:pPr>
              <a:defRPr sz="2400"/>
            </a:pPr>
            <a:r>
              <a:rPr b="1"/>
              <a:t>Pt</a:t>
            </a:r>
            <a:r>
              <a:rPr b="1" baseline="-5999"/>
              <a:t>min </a:t>
            </a:r>
            <a:r>
              <a:t>= 4*10</a:t>
            </a:r>
            <a:r>
              <a:rPr baseline="31999"/>
              <a:t>-8 </a:t>
            </a:r>
            <a:r>
              <a:t>W  ????????????   </a:t>
            </a:r>
          </a:p>
          <a:p>
            <a:pPr>
              <a:defRPr sz="2400"/>
            </a:pPr>
            <a:r>
              <a:rPr b="1"/>
              <a:t>Pt</a:t>
            </a:r>
            <a:r>
              <a:rPr b="1" baseline="-5999"/>
              <a:t>max </a:t>
            </a:r>
            <a:r>
              <a:t>= 2</a:t>
            </a:r>
            <a:r>
              <a:rPr baseline="31999"/>
              <a:t> </a:t>
            </a:r>
            <a:r>
              <a:t>W</a:t>
            </a:r>
          </a:p>
        </p:txBody>
      </p:sp>
      <p:sp>
        <p:nvSpPr>
          <p:cNvPr id="127" name="Scenario (2)…"/>
          <p:cNvSpPr txBox="1"/>
          <p:nvPr/>
        </p:nvSpPr>
        <p:spPr>
          <a:xfrm>
            <a:off x="952500" y="71932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  <a:r>
              <a:t>Scenario (2)</a:t>
            </a:r>
          </a:p>
          <a:p>
            <a:pPr>
              <a:defRPr b="0" sz="3700"/>
            </a:pPr>
            <a:r>
              <a:t>Deterministic elements of infrastructure nodes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enario(3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Scenario(3)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Deterministic elements of RRA</a:t>
            </a:r>
          </a:p>
        </p:txBody>
      </p:sp>
      <p:sp>
        <p:nvSpPr>
          <p:cNvPr id="130" name="Bc = 5 MHz ; Rc=3.84 MChips/s…"/>
          <p:cNvSpPr txBox="1"/>
          <p:nvPr>
            <p:ph type="body" idx="1"/>
          </p:nvPr>
        </p:nvSpPr>
        <p:spPr>
          <a:xfrm>
            <a:off x="1348676" y="2334323"/>
            <a:ext cx="11099801" cy="6286501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b="1"/>
              <a:t>B</a:t>
            </a:r>
            <a:r>
              <a:rPr b="1" baseline="-5999"/>
              <a:t>c </a:t>
            </a:r>
            <a:r>
              <a:t>= 5 MHz ; </a:t>
            </a:r>
            <a:r>
              <a:rPr b="1"/>
              <a:t>R</a:t>
            </a:r>
            <a:r>
              <a:rPr b="1" baseline="-5999"/>
              <a:t>c</a:t>
            </a:r>
            <a:r>
              <a:t>=3.84 MChips/s</a:t>
            </a:r>
          </a:p>
          <a:p>
            <a:pPr>
              <a:defRPr b="1" sz="2400"/>
            </a:pPr>
            <a:r>
              <a:t>Simulated link: </a:t>
            </a:r>
            <a:r>
              <a:rPr b="0"/>
              <a:t>UL </a:t>
            </a:r>
          </a:p>
          <a:p>
            <a:pPr>
              <a:defRPr sz="2400"/>
            </a:pPr>
            <a:r>
              <a:rPr b="1"/>
              <a:t>Spreading Factor</a:t>
            </a:r>
            <a:r>
              <a:t>: 32  (i.e., video users R</a:t>
            </a:r>
            <a:r>
              <a:rPr baseline="-5999"/>
              <a:t>b</a:t>
            </a:r>
            <a:r>
              <a:t>~100Kbit/s) ; </a:t>
            </a:r>
            <a:r>
              <a:rPr baseline="-5999"/>
              <a:t> </a:t>
            </a:r>
            <a:r>
              <a:rPr b="1"/>
              <a:t>N</a:t>
            </a:r>
            <a:r>
              <a:rPr b="1" baseline="-5999"/>
              <a:t>RU</a:t>
            </a:r>
            <a:r>
              <a:t>=32</a:t>
            </a:r>
          </a:p>
          <a:p>
            <a:pPr>
              <a:defRPr b="1" sz="2400"/>
            </a:pPr>
            <a:r>
              <a:t>Path loss model: </a:t>
            </a:r>
            <a:r>
              <a:rPr b="0"/>
              <a:t>extended Okumura Hata </a:t>
            </a:r>
            <a:endParaRPr b="0"/>
          </a:p>
          <a:p>
            <a:pPr>
              <a:defRPr b="1" sz="2400"/>
            </a:pPr>
            <a:endParaRPr b="0"/>
          </a:p>
          <a:p>
            <a:pPr marL="0" indent="0" algn="ctr">
              <a:buSzTx/>
              <a:buNone/>
              <a:defRPr b="1" sz="2400"/>
            </a:pPr>
            <a:r>
              <a:rPr b="0"/>
              <a:t>       h</a:t>
            </a:r>
            <a:r>
              <a:rPr b="0" baseline="-5999"/>
              <a:t>1 </a:t>
            </a:r>
            <a:r>
              <a:rPr b="0"/>
              <a:t>= 30 m; C = 0; f</a:t>
            </a:r>
            <a:r>
              <a:rPr b="0" baseline="-5999"/>
              <a:t>MHz </a:t>
            </a:r>
            <a:r>
              <a:rPr b="0"/>
              <a:t>= 2000</a:t>
            </a:r>
          </a:p>
          <a:p>
            <a:pPr>
              <a:defRPr b="1" sz="2400"/>
            </a:pPr>
            <a:r>
              <a:t>Standard deviation of Shadowing: </a:t>
            </a:r>
            <a:r>
              <a:rPr b="0"/>
              <a:t>6 dB</a:t>
            </a:r>
          </a:p>
        </p:txBody>
      </p:sp>
      <p:pic>
        <p:nvPicPr>
          <p:cNvPr id="131" name="Schermata 2017-09-13 alle 17.10.36.png" descr="Schermata 2017-09-13 alle 17.1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476" y="5834744"/>
            <a:ext cx="92202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dmission control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Admission control algorithm</a:t>
            </a:r>
          </a:p>
        </p:txBody>
      </p:sp>
      <p:sp>
        <p:nvSpPr>
          <p:cNvPr id="134" name="User k is admitted if Itot + ΔIk &lt; Imax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k is admitted if I</a:t>
            </a:r>
            <a:r>
              <a:rPr baseline="-5999"/>
              <a:t>tot</a:t>
            </a:r>
            <a:r>
              <a:t> + ΔI</a:t>
            </a:r>
            <a:r>
              <a:rPr baseline="-5999"/>
              <a:t>k </a:t>
            </a:r>
            <a:r>
              <a:t>&lt; I</a:t>
            </a:r>
            <a:r>
              <a:rPr baseline="-5999"/>
              <a:t>max</a:t>
            </a:r>
            <a:endParaRPr baseline="-5999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tNotLimited_15users_area100m.bmp" descr="PtNotLimited_15users_area100m.bm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208" y="1884454"/>
            <a:ext cx="10282521" cy="771189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raffic density: 1E in 100m2…"/>
          <p:cNvSpPr txBox="1"/>
          <p:nvPr/>
        </p:nvSpPr>
        <p:spPr>
          <a:xfrm>
            <a:off x="2295043" y="504134"/>
            <a:ext cx="5358160" cy="84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Traffic density: </a:t>
            </a:r>
            <a:r>
              <a:rPr b="0"/>
              <a:t>1E in 100m</a:t>
            </a:r>
            <a:r>
              <a:rPr b="0" baseline="31999"/>
              <a:t>2</a:t>
            </a:r>
            <a:endParaRPr b="0" baseline="31999"/>
          </a:p>
          <a:p>
            <a:pPr algn="l">
              <a:defRPr sz="2500"/>
            </a:pPr>
            <a:r>
              <a:t>Directed retry: </a:t>
            </a:r>
            <a:r>
              <a:rPr b="0"/>
              <a:t>best 3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Figure_Imax_2.png" descr="Figure_Imax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01" y="1562944"/>
            <a:ext cx="10711940" cy="8033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ltri grafi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Altri grafici</a:t>
            </a:r>
          </a:p>
        </p:txBody>
      </p:sp>
      <p:sp>
        <p:nvSpPr>
          <p:cNvPr id="142" name="Simulation with different  P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 with different  PC</a:t>
            </a:r>
          </a:p>
          <a:p>
            <a:pPr/>
            <a:r>
              <a:t>Change Pro (margin) and exponent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