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5D2A0-BDFE-440C-9713-634EF784B61F}">
  <a:tblStyle styleId="{4265D2A0-BDFE-440C-9713-634EF784B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636b0a0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636b0a0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636b0a00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636b0a0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87b81fc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87b81fc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60ddc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60ddc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60ddcb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60ddcb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60ddcb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60ddcb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60ddcb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60ddcb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87b81fc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87b81fc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687b81fc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687b81fc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636b0a0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636b0a0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oston.gov/departments/budget#current-and-past-fiscal-year-budge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CED Budget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Spark! DS 594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462850" y="225450"/>
            <a:ext cx="5892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. Departments with </a:t>
            </a:r>
            <a:r>
              <a:rPr b="1" lang="en" u="sng">
                <a:solidFill>
                  <a:schemeClr val="dk2"/>
                </a:solidFill>
              </a:rPr>
              <a:t>2022 Surplus Between $140K and $400K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63" y="642150"/>
            <a:ext cx="4560274" cy="368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" y="694750"/>
            <a:ext cx="4632474" cy="36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08400" y="109400"/>
            <a:ext cx="26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What is the take away? 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187875" y="4646100"/>
            <a:ext cx="26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What is the take away? 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1462850" y="225450"/>
            <a:ext cx="5892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4</a:t>
            </a:r>
            <a:r>
              <a:rPr lang="en">
                <a:solidFill>
                  <a:schemeClr val="dk2"/>
                </a:solidFill>
              </a:rPr>
              <a:t>. Departments with </a:t>
            </a:r>
            <a:r>
              <a:rPr b="1" lang="en" u="sng">
                <a:solidFill>
                  <a:schemeClr val="dk2"/>
                </a:solidFill>
              </a:rPr>
              <a:t>2022 Surplus Between $1 and $140K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25" y="642150"/>
            <a:ext cx="4620276" cy="369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1350"/>
            <a:ext cx="4571998" cy="35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08400" y="109400"/>
            <a:ext cx="26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What is the take away? 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187875" y="4646100"/>
            <a:ext cx="26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What is the take away? 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68775" y="4492025"/>
            <a:ext cx="34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Lines don’t fit on the graph - can’t see peaks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 1: As a Program Director, I would like to know if operations budgets for the last several years have been underutilized so that I can advocate for a transfer of this variance to participatory budgeting.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Used: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2024 budget dataset was provided in the Spark! Google Drive class folder for this project and includes 2024 &amp; 2023 budget, and 2022 &amp; 2021 spending.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get the budget and spending for all other years dating back to 2018, we tabulated Budget Appropriation tables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PDFs of the Budget Book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709" r="699" t="0"/>
          <a:stretch/>
        </p:blipFill>
        <p:spPr>
          <a:xfrm>
            <a:off x="342975" y="508875"/>
            <a:ext cx="5579501" cy="45241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791575" y="-1007250"/>
            <a:ext cx="57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658050" y="-4400"/>
            <a:ext cx="6164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Overall City and BDP Spending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690350" y="619300"/>
            <a:ext cx="3329400" cy="4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City of Boston has a negative surplus (difference between actual spending and allocated budget) of </a:t>
            </a:r>
            <a:r>
              <a:rPr b="1" lang="en" sz="1600" u="sng">
                <a:solidFill>
                  <a:schemeClr val="dk2"/>
                </a:solidFill>
              </a:rPr>
              <a:t>-$</a:t>
            </a:r>
            <a:r>
              <a:rPr b="1" lang="en" sz="1600" u="sng">
                <a:solidFill>
                  <a:schemeClr val="dk2"/>
                </a:solidFill>
                <a:highlight>
                  <a:srgbClr val="FFFFFF"/>
                </a:highlight>
              </a:rPr>
              <a:t>37M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</a:rPr>
              <a:t>on average</a:t>
            </a:r>
            <a:r>
              <a:rPr lang="en" sz="1600">
                <a:solidFill>
                  <a:schemeClr val="dk2"/>
                </a:solidFill>
              </a:rPr>
              <a:t> between 2018 and 2022 (except during COVID-19 when the city budget was fully utilized).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Boston Police Department has a negative surplus of </a:t>
            </a:r>
            <a:r>
              <a:rPr b="1" lang="en" sz="1600" u="sng">
                <a:solidFill>
                  <a:schemeClr val="dk2"/>
                </a:solidFill>
              </a:rPr>
              <a:t>-$16M</a:t>
            </a:r>
            <a:r>
              <a:rPr lang="en" sz="1600">
                <a:solidFill>
                  <a:schemeClr val="dk2"/>
                </a:solidFill>
              </a:rPr>
              <a:t> on average between 2018 and 2022.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Total city budgets and total BPD budgets </a:t>
            </a:r>
            <a:r>
              <a:rPr lang="en" sz="1600">
                <a:solidFill>
                  <a:schemeClr val="dk2"/>
                </a:solidFill>
              </a:rPr>
              <a:t>display negative surplus each year, indicating they</a:t>
            </a:r>
            <a:r>
              <a:rPr lang="en" sz="1600">
                <a:solidFill>
                  <a:schemeClr val="dk2"/>
                </a:solidFill>
              </a:rPr>
              <a:t> are not being underutilized,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114450" y="2727850"/>
            <a:ext cx="8915100" cy="45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12219" t="5392"/>
          <a:stretch/>
        </p:blipFill>
        <p:spPr>
          <a:xfrm>
            <a:off x="88500" y="407725"/>
            <a:ext cx="5988951" cy="48192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876925" y="932088"/>
            <a:ext cx="32322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500">
                <a:solidFill>
                  <a:schemeClr val="dk2"/>
                </a:solidFill>
              </a:rPr>
              <a:t>This chart shows the top 10 departments with the highest budget surplus on average between 2018 and 2022. Of these ten, the top 5 </a:t>
            </a:r>
            <a:r>
              <a:rPr lang="en" sz="1500">
                <a:solidFill>
                  <a:schemeClr val="dk2"/>
                </a:solidFill>
              </a:rPr>
              <a:t>departments</a:t>
            </a:r>
            <a:r>
              <a:rPr lang="en" sz="1500">
                <a:solidFill>
                  <a:schemeClr val="dk2"/>
                </a:solidFill>
              </a:rPr>
              <a:t> with highest average yearly surplus are:</a:t>
            </a:r>
            <a:endParaRPr sz="15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Health Insurance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Public Works Department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Boston VETS </a:t>
            </a:r>
            <a:endParaRPr sz="9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Boston Center for Youth &amp; Engagement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 sz="1300">
                <a:solidFill>
                  <a:schemeClr val="dk2"/>
                </a:solidFill>
              </a:rPr>
              <a:t>Medicare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61925" y="0"/>
            <a:ext cx="5715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Departments with Highest Average Surplus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7"/>
          <p:cNvCxnSpPr/>
          <p:nvPr/>
        </p:nvCxnSpPr>
        <p:spPr>
          <a:xfrm>
            <a:off x="-311375" y="4028150"/>
            <a:ext cx="113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>
            <a:off x="-311375" y="3532175"/>
            <a:ext cx="113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-311375" y="689250"/>
            <a:ext cx="113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>
            <a:off x="-311375" y="3839100"/>
            <a:ext cx="113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 flipH="1">
            <a:off x="-255875" y="710475"/>
            <a:ext cx="2400" cy="2815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7"/>
          <p:cNvCxnSpPr/>
          <p:nvPr/>
        </p:nvCxnSpPr>
        <p:spPr>
          <a:xfrm flipH="1" rot="10800000">
            <a:off x="-261400" y="691900"/>
            <a:ext cx="1200" cy="2807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7"/>
          <p:cNvCxnSpPr/>
          <p:nvPr/>
        </p:nvCxnSpPr>
        <p:spPr>
          <a:xfrm rot="10800000">
            <a:off x="-256225" y="3539675"/>
            <a:ext cx="0" cy="289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7"/>
          <p:cNvCxnSpPr/>
          <p:nvPr/>
        </p:nvCxnSpPr>
        <p:spPr>
          <a:xfrm rot="10800000">
            <a:off x="-254500" y="3832275"/>
            <a:ext cx="0" cy="19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7"/>
          <p:cNvCxnSpPr/>
          <p:nvPr/>
        </p:nvCxnSpPr>
        <p:spPr>
          <a:xfrm>
            <a:off x="-254500" y="3874375"/>
            <a:ext cx="0" cy="165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7"/>
          <p:cNvCxnSpPr/>
          <p:nvPr/>
        </p:nvCxnSpPr>
        <p:spPr>
          <a:xfrm>
            <a:off x="-254400" y="3547525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3809" t="5410"/>
          <a:stretch/>
        </p:blipFill>
        <p:spPr>
          <a:xfrm>
            <a:off x="132900" y="407726"/>
            <a:ext cx="5744025" cy="44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876925" y="407713"/>
            <a:ext cx="32322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There are 9 departments that recently had over $1M in surplus (2022). Of these the top 3 are Health Insurance, Center for Youth &amp; Families, and the Public Works Department. Across all departments with surplus, the total departmental surplus was around </a:t>
            </a:r>
            <a:r>
              <a:rPr b="1" lang="en" sz="1300" u="sng">
                <a:solidFill>
                  <a:schemeClr val="dk2"/>
                </a:solidFill>
              </a:rPr>
              <a:t>$30M</a:t>
            </a:r>
            <a:r>
              <a:rPr lang="en" sz="1300">
                <a:solidFill>
                  <a:schemeClr val="dk2"/>
                </a:solidFill>
              </a:rPr>
              <a:t> in 2022.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For a closer look into a departmental breakdown of underutilization, we have split these departments into evenly sized groups for further analysis: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59775" y="1609700"/>
            <a:ext cx="5933700" cy="1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59775" y="2690806"/>
            <a:ext cx="5933700" cy="1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59775" y="4013150"/>
            <a:ext cx="5933700" cy="1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7" name="Google Shape;97;p17"/>
          <p:cNvGraphicFramePr/>
          <p:nvPr/>
        </p:nvGraphicFramePr>
        <p:xfrm>
          <a:off x="6225850" y="34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{4265D2A0-BDFE-440C-9713-634EF784B61F}</a:tableStyleId>
              </a:tblPr>
              <a:tblGrid>
                <a:gridCol w="382850"/>
                <a:gridCol w="1506700"/>
                <a:gridCol w="987350"/>
              </a:tblGrid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$1M &lt; Surplus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 departments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$400K &lt; Surplus &lt; $1M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 departments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$140K &lt; Surplus &lt; $400K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departments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 &lt; Surplus &lt; $140K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departments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169125" y="13475"/>
            <a:ext cx="5715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Departments with Positive Surplus in 2022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6472" t="0"/>
          <a:stretch/>
        </p:blipFill>
        <p:spPr>
          <a:xfrm>
            <a:off x="4675075" y="1242375"/>
            <a:ext cx="4468927" cy="39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462850" y="123050"/>
            <a:ext cx="5892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1. </a:t>
            </a:r>
            <a:r>
              <a:rPr lang="en" sz="1600">
                <a:solidFill>
                  <a:schemeClr val="dk2"/>
                </a:solidFill>
              </a:rPr>
              <a:t>Departments with </a:t>
            </a:r>
            <a:r>
              <a:rPr b="1" lang="en" sz="1600" u="sng">
                <a:solidFill>
                  <a:schemeClr val="dk2"/>
                </a:solidFill>
              </a:rPr>
              <a:t>2022 Surplus &gt; $1M</a:t>
            </a:r>
            <a:r>
              <a:rPr b="1" lang="en" sz="1600">
                <a:solidFill>
                  <a:schemeClr val="dk2"/>
                </a:solidFill>
              </a:rPr>
              <a:t> 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485" r="475" t="0"/>
          <a:stretch/>
        </p:blipFill>
        <p:spPr>
          <a:xfrm>
            <a:off x="152400" y="1295688"/>
            <a:ext cx="4522677" cy="3752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52400" y="498325"/>
            <a:ext cx="9073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left shows the yearly trends of top departments with the most surplus in 2022 (the most recent year of surplus data). On the right is a more detailed breakdown of each of these departments’ yearly budgets and spending, ordered by the size of the department budget.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4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Total </a:t>
            </a:r>
            <a:r>
              <a:rPr lang="en" sz="1900"/>
              <a:t>budget</a:t>
            </a:r>
            <a:r>
              <a:rPr lang="en" sz="1900"/>
              <a:t> for City of Boston and the Boston Police Department do not show any underutilization (negative surplus) between 2018 and 2022.</a:t>
            </a:r>
            <a:endParaRPr sz="1900"/>
          </a:p>
          <a:p>
            <a:pPr indent="-322103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There are 38 other departments that do show budget underutilization (positive surplus) between 2018 and 2022.</a:t>
            </a:r>
            <a:endParaRPr sz="1900"/>
          </a:p>
          <a:p>
            <a:pPr indent="-322103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These departments with surplus consist of:</a:t>
            </a:r>
            <a:endParaRPr sz="1900"/>
          </a:p>
          <a:p>
            <a:pPr indent="-302418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 u="sng"/>
              <a:t>9 departments with $1M &lt; 2022 surplus</a:t>
            </a:r>
            <a:endParaRPr sz="1500" u="sng"/>
          </a:p>
          <a:p>
            <a:pPr indent="-302418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9 departments with $400K &lt; 2022 surplus &lt; $1M</a:t>
            </a:r>
            <a:endParaRPr sz="1500"/>
          </a:p>
          <a:p>
            <a:pPr indent="-302418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10 departments with $140K &lt; 2022 surplus &lt; $400K</a:t>
            </a:r>
            <a:endParaRPr sz="1500"/>
          </a:p>
          <a:p>
            <a:pPr indent="-302418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10 departments with $1 &lt; 2022 surplus &lt; $140K.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(Slide 4 &amp; 6) - To determine which departments have most budget underutilization,</a:t>
            </a:r>
            <a:r>
              <a:rPr lang="en" sz="1500"/>
              <a:t> should we filter departments with the highest surplus in </a:t>
            </a:r>
            <a:r>
              <a:rPr i="1" lang="en" sz="1500" u="sng"/>
              <a:t>just 2022</a:t>
            </a:r>
            <a:r>
              <a:rPr b="1" lang="en" sz="1500"/>
              <a:t> </a:t>
            </a:r>
            <a:r>
              <a:rPr lang="en" sz="1500"/>
              <a:t>(</a:t>
            </a:r>
            <a:r>
              <a:rPr lang="en" sz="1500"/>
              <a:t>the most recent year)</a:t>
            </a:r>
            <a:r>
              <a:rPr lang="en" sz="1500"/>
              <a:t> </a:t>
            </a:r>
            <a:r>
              <a:rPr b="1" lang="en" sz="1500"/>
              <a:t>or</a:t>
            </a:r>
            <a:r>
              <a:rPr lang="en" sz="1500"/>
              <a:t> the highest surplus </a:t>
            </a:r>
            <a:r>
              <a:rPr lang="en" sz="1500" u="sng"/>
              <a:t>o</a:t>
            </a:r>
            <a:r>
              <a:rPr lang="en" sz="1500" u="sng"/>
              <a:t>n average</a:t>
            </a:r>
            <a:r>
              <a:rPr lang="en" sz="1500"/>
              <a:t> (from all 2018-2022)?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(Slide 6) - For the breakdown of departmental budgets and spending, should this grid be ordered by </a:t>
            </a:r>
            <a:r>
              <a:rPr lang="en" sz="1500" u="sng"/>
              <a:t>amount of surplus</a:t>
            </a:r>
            <a:r>
              <a:rPr lang="en" sz="1500"/>
              <a:t>, </a:t>
            </a:r>
            <a:r>
              <a:rPr b="1" lang="en" sz="1500"/>
              <a:t>or</a:t>
            </a:r>
            <a:r>
              <a:rPr lang="en" sz="1500"/>
              <a:t> by </a:t>
            </a:r>
            <a:r>
              <a:rPr i="1" lang="en" sz="1500" u="sng"/>
              <a:t>department</a:t>
            </a:r>
            <a:r>
              <a:rPr i="1" lang="en" sz="1500" u="sng"/>
              <a:t> size/impact</a:t>
            </a:r>
            <a:r>
              <a:rPr i="1" lang="en" sz="1500"/>
              <a:t> </a:t>
            </a:r>
            <a:r>
              <a:rPr lang="en" sz="1500"/>
              <a:t>(budget amount </a:t>
            </a:r>
            <a:r>
              <a:rPr lang="en" sz="1500"/>
              <a:t>of the department)</a:t>
            </a:r>
            <a:r>
              <a:rPr lang="en" sz="1500"/>
              <a:t>?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(Slide 5) - For departments with surplus, what is the range of surplus per year that we should analyze further (</a:t>
            </a:r>
            <a:r>
              <a:rPr lang="en" sz="1500" u="sng"/>
              <a:t>$1M, $500K, $100K</a:t>
            </a:r>
            <a:r>
              <a:rPr lang="en" sz="1500"/>
              <a:t>)?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Next steps?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462850" y="225450"/>
            <a:ext cx="5892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. Departments with </a:t>
            </a:r>
            <a:r>
              <a:rPr b="1" lang="en" u="sng">
                <a:solidFill>
                  <a:schemeClr val="dk2"/>
                </a:solidFill>
              </a:rPr>
              <a:t>2022 Surplus</a:t>
            </a:r>
            <a:r>
              <a:rPr b="1" lang="en" u="sng">
                <a:solidFill>
                  <a:schemeClr val="dk2"/>
                </a:solidFill>
              </a:rPr>
              <a:t> </a:t>
            </a:r>
            <a:r>
              <a:rPr b="1" lang="en" u="sng">
                <a:solidFill>
                  <a:schemeClr val="dk2"/>
                </a:solidFill>
              </a:rPr>
              <a:t>Between</a:t>
            </a:r>
            <a:r>
              <a:rPr b="1" lang="en" u="sng">
                <a:solidFill>
                  <a:schemeClr val="dk2"/>
                </a:solidFill>
              </a:rPr>
              <a:t> $400K and $1M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4630900" y="677562"/>
            <a:ext cx="4513100" cy="378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2850"/>
            <a:ext cx="4698252" cy="390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08400" y="109400"/>
            <a:ext cx="26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What is the take away? 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7875" y="4646100"/>
            <a:ext cx="26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accent6"/>
                </a:highlight>
              </a:rPr>
              <a:t>What is the take away? </a:t>
            </a:r>
            <a:endParaRPr sz="13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