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0E3875-B80D-4ABE-89C3-E672FC00813F}">
  <a:tblStyle styleId="{280E3875-B80D-4ABE-89C3-E672FC0081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89825a27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89825a27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c8c8ea98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c8c8ea98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8c8ea98e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8c8ea98e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8c8ea98e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8c8ea98e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8c8ea98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8c8ea98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8c8ea98e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8c8ea98e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aefdc16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aefdc16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aaefdc16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aaefdc16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aaefdc16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aaefdc16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aefdc1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aefdc1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f1f8e4b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f1f8e4b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89825a2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89825a2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552e31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552e31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8c8ea98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8c8ea98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8c8ea98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8c8ea98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8c8ea98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8c8ea98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8c8ea98e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8c8ea98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CED Budget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4/11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Spark! DS 594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Office of Tourism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6069775" y="721950"/>
            <a:ext cx="30741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Personnel spending is typically higher than Nonpersonnel spending, except in 2022.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less than the budget for both categories.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Tourism Administration program has the highest spending while Film &amp; Special Events has the highest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programs with the most surplus were Film &amp; Special Events and Tourism Administration.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00" y="589300"/>
            <a:ext cx="5328038" cy="431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Intergovernmental Relations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6069775" y="721950"/>
            <a:ext cx="30741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Personnel spending is significantly higher than Nonpersonnel spending.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less than the budget for both categories.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IGR program has the highest spending and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 with the most surplus was IGR.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7925"/>
            <a:ext cx="5466635" cy="43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Inspectional Services Department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6069775" y="721950"/>
            <a:ext cx="30741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Personnel spending is significantly higher than Nonpersonnel spending.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less than the budget for both categories, except Nonpersonnel in 2022.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Building &amp; Structures program has the highest spending and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programs with the most surplus were Field Services and Buildings &amp; </a:t>
            </a:r>
            <a:r>
              <a:rPr lang="en">
                <a:solidFill>
                  <a:schemeClr val="dk2"/>
                </a:solidFill>
              </a:rPr>
              <a:t>Structures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7925"/>
            <a:ext cx="5764976" cy="421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Office of Equity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6069775" y="721950"/>
            <a:ext cx="30741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Personnel spending is higher than Non-personnel spending.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less than the budget for both categories.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Equity &amp; Inclusion program has the highest spending and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 with the most surplus was Equity &amp; Inclusion.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7925"/>
            <a:ext cx="5429402" cy="4313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Office of Streets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176"/>
            <a:ext cx="5958185" cy="4728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6069775" y="721950"/>
            <a:ext cx="30741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Personnel spending is significantly higher than Nonpersonnel spending.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less than the budget for both categories.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Admin &amp; Finance program has the highest spending and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 with the most surplus was Admin &amp; Finance.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855450" y="152925"/>
            <a:ext cx="7433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Breakdown of Top Programs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00" y="555477"/>
            <a:ext cx="7700798" cy="458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7102450" y="2320900"/>
            <a:ext cx="1954200" cy="25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This shows each program’s surplus next to their spending, with personnel spending highlighted as this could be transferred to civilian flaggers, resulting in increased surplus.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Personnel spending is significantly higher than Non Personnel spending in almost all of these selected departments of interest, except Office of Human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programs of interest in 2022 are Human Services Office, Sports and Fitness, BAT Admin &amp; Technology, Youth &amp; Family Services, BAT Operations, Child Care &amp; Out-of-School, and Revenue Monitoring.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Overtime analysis: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OT Hours Per Category: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Detail OT Hours: 1,045,892 (2018 - 2022)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Special Events OT Hours: 647,458 (2018 - 2022)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Court OT Hours: 87,700 (2018 - 2022)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Police Records OT Hours: 135,504 (2019 - 2022)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Next steps: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Deducing total $ </a:t>
            </a:r>
            <a:r>
              <a:rPr lang="en"/>
              <a:t>overspent after finding pay rates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Made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Identified top 10 departments of interest using feasibility rankings and chart of 2022 departments with positive surplus</a:t>
            </a:r>
            <a:endParaRPr/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Manually </a:t>
            </a:r>
            <a:r>
              <a:rPr lang="en"/>
              <a:t>retrieved</a:t>
            </a:r>
            <a:r>
              <a:rPr lang="en"/>
              <a:t> Personnel vs. </a:t>
            </a:r>
            <a:r>
              <a:rPr lang="en"/>
              <a:t>Non Personnel</a:t>
            </a:r>
            <a:r>
              <a:rPr lang="en"/>
              <a:t> data from budget PDFs. 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Breakdown of BPD and top departments (charts created for each top 10 dept)</a:t>
            </a:r>
            <a:endParaRPr/>
          </a:p>
          <a:p>
            <a:pPr indent="-292576" lvl="0" marL="9144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/>
              <a:t>Personnel vs. </a:t>
            </a:r>
            <a:r>
              <a:rPr lang="en" sz="1300"/>
              <a:t>Non Personnel</a:t>
            </a:r>
            <a:r>
              <a:rPr lang="en" sz="1300"/>
              <a:t> Yearly Budget vs. Spending</a:t>
            </a:r>
            <a:endParaRPr sz="1300"/>
          </a:p>
          <a:p>
            <a:pPr indent="-292576" lvl="0" marL="9144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/>
              <a:t>Personnel vs. </a:t>
            </a:r>
            <a:r>
              <a:rPr lang="en" sz="1300"/>
              <a:t>Non Personnel</a:t>
            </a:r>
            <a:r>
              <a:rPr lang="en" sz="1300"/>
              <a:t> Yearly Spending by Program</a:t>
            </a:r>
            <a:endParaRPr sz="1300"/>
          </a:p>
          <a:p>
            <a:pPr indent="-292576" lvl="0" marL="9144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/>
              <a:t>Average Surplus (2018-2022) by Program</a:t>
            </a:r>
            <a:endParaRPr sz="1300"/>
          </a:p>
          <a:p>
            <a:pPr indent="-292576" lvl="0" marL="9144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00"/>
              <a:t>Yearly Surplus by Program</a:t>
            </a:r>
            <a:endParaRPr sz="1300"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Overtime analysis</a:t>
            </a:r>
            <a:endParaRPr/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Detail Assignments Overtime Analysis</a:t>
            </a:r>
            <a:endParaRPr/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Court Assignments Overtime Analysis</a:t>
            </a:r>
            <a:endParaRPr/>
          </a:p>
          <a:p>
            <a:pPr indent="-297497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Special Events Assignments Overtime Analysis</a:t>
            </a:r>
            <a:endParaRPr/>
          </a:p>
          <a:p>
            <a:pPr indent="-297497" lvl="1" marL="914400" rtl="0" algn="l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Police Record Request Overtime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186150" y="48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{280E3875-B80D-4ABE-89C3-E672FC00813F}</a:tableStyleId>
              </a:tblPr>
              <a:tblGrid>
                <a:gridCol w="382850"/>
                <a:gridCol w="1972525"/>
              </a:tblGrid>
              <a:tr h="4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90000"/>
                          </a:solidFill>
                        </a:rPr>
                        <a:t>?</a:t>
                      </a:r>
                      <a:endParaRPr b="1" sz="7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700">
                          <a:solidFill>
                            <a:srgbClr val="990000"/>
                          </a:solidFill>
                        </a:rPr>
                        <a:t>**Center for Youth &amp; Families</a:t>
                      </a:r>
                      <a:endParaRPr b="1" sz="700">
                        <a:solidFill>
                          <a:srgbClr val="99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990000"/>
                          </a:solidFill>
                        </a:rPr>
                        <a:t>**</a:t>
                      </a:r>
                      <a:r>
                        <a:rPr b="1" lang="en" sz="700">
                          <a:solidFill>
                            <a:srgbClr val="990000"/>
                          </a:solidFill>
                        </a:rPr>
                        <a:t>Office of Human Services</a:t>
                      </a:r>
                      <a:endParaRPr b="1" sz="700">
                        <a:solidFill>
                          <a:srgbClr val="99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Medicare Payments</a:t>
                      </a:r>
                      <a:endParaRPr b="1" sz="7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ED0D37"/>
                          </a:solidFill>
                        </a:rPr>
                        <a:t>9</a:t>
                      </a:r>
                      <a:endParaRPr b="1" sz="700">
                        <a:solidFill>
                          <a:srgbClr val="ED0D37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ED0D37"/>
                          </a:solidFill>
                        </a:rPr>
                        <a:t>**</a:t>
                      </a:r>
                      <a:r>
                        <a:rPr b="1" lang="en" sz="700">
                          <a:solidFill>
                            <a:srgbClr val="ED0D37"/>
                          </a:solidFill>
                        </a:rPr>
                        <a:t>Budget Management</a:t>
                      </a:r>
                      <a:endParaRPr b="1" sz="700">
                        <a:solidFill>
                          <a:srgbClr val="ED0D3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ED0D37"/>
                          </a:solidFill>
                        </a:rPr>
                        <a:t>**Assessing Department</a:t>
                      </a:r>
                      <a:endParaRPr b="1" sz="700">
                        <a:solidFill>
                          <a:srgbClr val="ED0D3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ED0D37"/>
                          </a:solidFill>
                        </a:rPr>
                        <a:t>**Office of Tourism</a:t>
                      </a:r>
                      <a:endParaRPr b="1" sz="700">
                        <a:solidFill>
                          <a:srgbClr val="ED0D3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Registry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ED0D37"/>
                          </a:solidFill>
                        </a:rPr>
                        <a:t>8</a:t>
                      </a:r>
                      <a:endParaRPr b="1" sz="700">
                        <a:solidFill>
                          <a:srgbClr val="ED0D3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Mayor’s Office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5B4A"/>
                          </a:solidFill>
                        </a:rPr>
                        <a:t>7</a:t>
                      </a:r>
                      <a:endParaRPr b="1" sz="700">
                        <a:solidFill>
                          <a:srgbClr val="FF5B4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700">
                          <a:solidFill>
                            <a:srgbClr val="FF5B4A"/>
                          </a:solidFill>
                        </a:rPr>
                        <a:t>**Intergovernmental Relations</a:t>
                      </a:r>
                      <a:endParaRPr b="1" sz="700">
                        <a:solidFill>
                          <a:srgbClr val="FF5B4A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Consumer Affairs</a:t>
                      </a:r>
                      <a:endParaRPr b="1" sz="7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5B4A"/>
                          </a:solidFill>
                        </a:rPr>
                        <a:t>6</a:t>
                      </a:r>
                      <a:endParaRPr b="1" sz="700">
                        <a:solidFill>
                          <a:srgbClr val="FF5B4A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5B4A"/>
                          </a:solidFill>
                        </a:rPr>
                        <a:t>**</a:t>
                      </a:r>
                      <a:r>
                        <a:rPr b="1" lang="en" sz="700">
                          <a:solidFill>
                            <a:srgbClr val="FF5B4A"/>
                          </a:solidFill>
                        </a:rPr>
                        <a:t>ISD (5/6)</a:t>
                      </a:r>
                      <a:endParaRPr b="1" sz="700">
                        <a:solidFill>
                          <a:srgbClr val="FF5B4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37F"/>
                          </a:solidFill>
                        </a:rPr>
                        <a:t>5</a:t>
                      </a:r>
                      <a:endParaRPr b="1" sz="700">
                        <a:solidFill>
                          <a:srgbClr val="FF937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37F"/>
                          </a:solidFill>
                        </a:rPr>
                        <a:t>**</a:t>
                      </a:r>
                      <a:r>
                        <a:rPr b="1" lang="en" sz="700">
                          <a:solidFill>
                            <a:srgbClr val="FF937F"/>
                          </a:solidFill>
                        </a:rPr>
                        <a:t>Office of Equity</a:t>
                      </a:r>
                      <a:endParaRPr b="1" sz="700">
                        <a:solidFill>
                          <a:srgbClr val="FF937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37F"/>
                          </a:solidFill>
                        </a:rPr>
                        <a:t>4</a:t>
                      </a:r>
                      <a:endParaRPr b="1" sz="700">
                        <a:solidFill>
                          <a:srgbClr val="FF937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FF937F"/>
                          </a:solidFill>
                        </a:rPr>
                        <a:t>**</a:t>
                      </a:r>
                      <a:r>
                        <a:rPr b="1" lang="en" sz="700">
                          <a:solidFill>
                            <a:srgbClr val="FF937F"/>
                          </a:solidFill>
                        </a:rPr>
                        <a:t>Office of Streets</a:t>
                      </a:r>
                      <a:endParaRPr b="1" sz="700">
                        <a:solidFill>
                          <a:srgbClr val="FF937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3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Age Strong, Election Dept, Women’s Advancement, Public Works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2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Library Dept, Office of Police Accountability, Office of Language, Office of Arts &amp; Culture, Human Rights Commission, BCYF 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1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Environment, City Council, Commission for Persons with Disability, Mayor’s Office of Housing, Youth Employment &amp; Opportunity, Office of Labor Relations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0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666666"/>
                          </a:solidFill>
                        </a:rPr>
                        <a:t>Pensions &amp; Annuities, Workers Comp, Health Insurance, Boston VETS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419350" y="120600"/>
            <a:ext cx="8491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Feasibility Rankings					Departments with Positive Surplus in 2022</a:t>
            </a:r>
            <a:endParaRPr sz="1600">
              <a:solidFill>
                <a:srgbClr val="595959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699350" y="667325"/>
            <a:ext cx="51300" cy="510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755100" y="1069450"/>
            <a:ext cx="51300" cy="510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777" l="0" r="0" t="5620"/>
          <a:stretch/>
        </p:blipFill>
        <p:spPr>
          <a:xfrm>
            <a:off x="2643600" y="442363"/>
            <a:ext cx="6460723" cy="47003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2807950" y="1513700"/>
            <a:ext cx="5933700" cy="1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>
            <a:off x="2788900" y="2526625"/>
            <a:ext cx="5933700" cy="1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2807950" y="3893725"/>
            <a:ext cx="5933700" cy="1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6218950" y="2571750"/>
            <a:ext cx="26919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These top 10 departments of interest were identified by selecting the departments with the highest </a:t>
            </a:r>
            <a:r>
              <a:rPr lang="en">
                <a:solidFill>
                  <a:schemeClr val="dk2"/>
                </a:solidFill>
              </a:rPr>
              <a:t>feasibility</a:t>
            </a:r>
            <a:r>
              <a:rPr lang="en">
                <a:solidFill>
                  <a:schemeClr val="dk2"/>
                </a:solidFill>
              </a:rPr>
              <a:t> rankings and most surplus in 2022.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Boston Police Department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176"/>
            <a:ext cx="5911898" cy="47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069775" y="721950"/>
            <a:ext cx="29685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Personnel spending is significantly higher than non personnel.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higher than the budget for both categories.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Bureau of Field Services program has the highest spending and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programs with the most surplus were BAT Admin &amp; Technology and BAT Operations.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1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BPD Overtime Analysis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11613" y="85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{280E3875-B80D-4ABE-89C3-E672FC00813F}</a:tableStyleId>
              </a:tblPr>
              <a:tblGrid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  <a:gridCol w="946725"/>
              </a:tblGrid>
              <a:tr h="103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Time Period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Detail Extra Hours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Detail Extra $</a:t>
                      </a:r>
                      <a:endParaRPr b="1"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Court Extra Hours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Court Extra $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Special Events Extra Hours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Special Events Extra $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Police Request Record Extra Hours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Police Request Record Extra $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4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157823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220014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4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165732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129936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67736.5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4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136161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72056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30294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4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150967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117451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3747.5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4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435754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20421786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108003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8406.5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1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2018 - 2020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57864.5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2021 - 2022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29836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Boston Center for Youth &amp; Families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437300"/>
            <a:ext cx="5893026" cy="47061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069775" y="721950"/>
            <a:ext cx="29502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Personnel spending is significantly higher than non personnel.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less than budget for both categories.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Administration &amp; Policy program has the highest spending while Youth &amp; Family Services has the highest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programs with most surplus were Sports and Fitness, followed by Youth &amp; Family Services, then Child Care &amp; Out-of-School.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Office</a:t>
            </a:r>
            <a:r>
              <a:rPr lang="en"/>
              <a:t> of Human Servic</a:t>
            </a:r>
            <a:r>
              <a:rPr lang="en"/>
              <a:t>es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" y="468375"/>
            <a:ext cx="5838061" cy="467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069775" y="721950"/>
            <a:ext cx="30741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Nonpersonnel</a:t>
            </a:r>
            <a:r>
              <a:rPr lang="en">
                <a:solidFill>
                  <a:schemeClr val="dk2"/>
                </a:solidFill>
              </a:rPr>
              <a:t> spending is higher than personnel spending.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less than the budget for both categories.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Human Services Office program has the highest spending and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programs with the most surplus were the Human Services Office, followed by the Mayor’s Office of Community Safety and the Mayor’s Office of Food Access.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Budget Management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525525"/>
            <a:ext cx="5775366" cy="46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069775" y="721950"/>
            <a:ext cx="30741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Personnel </a:t>
            </a:r>
            <a:r>
              <a:rPr lang="en">
                <a:solidFill>
                  <a:schemeClr val="dk2"/>
                </a:solidFill>
              </a:rPr>
              <a:t>spending is significantly higher than Nonpersonnel spending.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less than the budget for both categories.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Budget Administration program has the highest spending while Revenue Monitoring has the highest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programs with the most surplus were Revenue Monitoring, followed by Budget &amp; Management and Risk Management.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-4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Assessing Department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375"/>
            <a:ext cx="5868764" cy="467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6069775" y="721950"/>
            <a:ext cx="30741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Personnel spending is significantly higher than Nonpersonnel spending.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Spending is less than the budget for Personnel and fluctuates for Nonpersonnel.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Valuation program has the highest spending and surplus on average.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 2022, the programs with the most surplus were the </a:t>
            </a:r>
            <a:r>
              <a:rPr lang="en">
                <a:solidFill>
                  <a:schemeClr val="dk2"/>
                </a:solidFill>
              </a:rPr>
              <a:t>Executive</a:t>
            </a:r>
            <a:r>
              <a:rPr lang="en">
                <a:solidFill>
                  <a:schemeClr val="dk2"/>
                </a:solidFill>
              </a:rPr>
              <a:t> program and Valuation program, followed by Assessing Operations.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