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143500" cx="9144000"/>
  <p:notesSz cx="6858000" cy="9144000"/>
  <p:embeddedFontLst>
    <p:embeddedFont>
      <p:font typeface="Figtree Black"/>
      <p:bold r:id="rId38"/>
      <p:boldItalic r:id="rId39"/>
    </p:embeddedFont>
    <p:embeddedFont>
      <p:font typeface="Hanken Grotesk"/>
      <p:regular r:id="rId40"/>
      <p:bold r:id="rId41"/>
      <p:italic r:id="rId42"/>
      <p:boldItalic r:id="rId43"/>
    </p:embeddedFont>
    <p:embeddedFont>
      <p:font typeface="Lato"/>
      <p:regular r:id="rId44"/>
      <p:bold r:id="rId45"/>
      <p:italic r:id="rId46"/>
      <p:boldItalic r:id="rId47"/>
    </p:embeddedFont>
    <p:embeddedFont>
      <p:font typeface="Hanken Grotesk Black"/>
      <p:bold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39F1BE1-C041-4B66-92C5-A3653F1B5560}">
  <a:tblStyle styleId="{D39F1BE1-C041-4B66-92C5-A3653F1B55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ankenGrotesk-regular.fntdata"/><Relationship Id="rId42" Type="http://schemas.openxmlformats.org/officeDocument/2006/relationships/font" Target="fonts/HankenGrotesk-italic.fntdata"/><Relationship Id="rId41" Type="http://schemas.openxmlformats.org/officeDocument/2006/relationships/font" Target="fonts/HankenGrotesk-bold.fntdata"/><Relationship Id="rId44" Type="http://schemas.openxmlformats.org/officeDocument/2006/relationships/font" Target="fonts/Lato-regular.fntdata"/><Relationship Id="rId43" Type="http://schemas.openxmlformats.org/officeDocument/2006/relationships/font" Target="fonts/HankenGrotesk-boldItalic.fntdata"/><Relationship Id="rId46" Type="http://schemas.openxmlformats.org/officeDocument/2006/relationships/font" Target="fonts/Lato-italic.fntdata"/><Relationship Id="rId45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HankenGroteskBlack-bold.fntdata"/><Relationship Id="rId47" Type="http://schemas.openxmlformats.org/officeDocument/2006/relationships/font" Target="fonts/Lato-boldItalic.fntdata"/><Relationship Id="rId49" Type="http://schemas.openxmlformats.org/officeDocument/2006/relationships/font" Target="fonts/HankenGroteskBlack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font" Target="fonts/FigtreeBlack-boldItalic.fntdata"/><Relationship Id="rId38" Type="http://schemas.openxmlformats.org/officeDocument/2006/relationships/font" Target="fonts/FigtreeBlack-bold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768ca7ef4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768ca7ef4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William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dd46dd1d67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dd46dd1d67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points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Was it appropriate 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do you think will pay in full ?? Raise of hands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54dda1946d_4_2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54dda1946d_4_2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cbeff23677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2cbeff23677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17d1415e7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17d1415e7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OF GAVIN SECTION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cbeff23677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2cbeff23677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Brandon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cdbba73cf3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2cdbba73cf3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Brandon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Possible question might be about the values tried in grid search and best parameter values found for dtree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(best max_depth = 30, min_impurity_decrease=0, min_samples_leaf=30)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(tried max_depth = 20,30,50, min_samples_leaf=20,30,50,100,, min_impurity_decrease=0,0,1,0.01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2ce2c9488e2_5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2ce2c9488e2_5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ce2c9488e2_5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2ce2c9488e2_5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ce2c9488e2_5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2ce2c9488e2_5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2ce2c9488e2_5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2ce2c9488e2_5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768bdccc6f_2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768bdccc6f_2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William 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2ce2c9488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2ce2c9488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Brandon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2cdbba73cf3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2cdbba73cf3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William 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2ce2c9488e2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2ce2c9488e2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William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2cbeff23677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2cbeff23677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William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2ce2c9488e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2ce2c9488e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bella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2cdfb99ef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2cdfb99ef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bella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2ce2c9488e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2ce2c9488e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2ce533776f7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2ce533776f7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2ce2c9488e2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2ce2c9488e2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2ce2c9488e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2ce2c9488e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Eric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161ca7da69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161ca7da69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William 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2cbeff23677_2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2cbeff23677_2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Eric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2cbeff23677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2cbeff23677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ed9256fe6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ed9256fe6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William (Can I take this slide just so it ties into my intro to what a SBA loan is - Eric) Sure!! - Will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ce02e19cc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ce02e19cc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Eric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54dda1946d_4_2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54dda1946d_4_2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GAVIN SECTION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cbeff23677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cbeff23677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ce2c9488e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ce2c9488e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cbeff2367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2cbeff2367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346075" y="130450"/>
            <a:ext cx="4889100" cy="4889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11" name="Google Shape;11;p2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" name="Google Shape;12;p2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Google Shape;13;p2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1087125" y="1670213"/>
            <a:ext cx="5897400" cy="13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087125" y="2997488"/>
            <a:ext cx="58974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/>
          <p:nvPr/>
        </p:nvSpPr>
        <p:spPr>
          <a:xfrm>
            <a:off x="-3422975" y="0"/>
            <a:ext cx="5143500" cy="514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" name="Google Shape;81;p11"/>
          <p:cNvGrpSpPr/>
          <p:nvPr/>
        </p:nvGrpSpPr>
        <p:grpSpPr>
          <a:xfrm>
            <a:off x="727425" y="-382650"/>
            <a:ext cx="7703400" cy="5907300"/>
            <a:chOff x="727425" y="-382650"/>
            <a:chExt cx="7703400" cy="5907300"/>
          </a:xfrm>
        </p:grpSpPr>
        <p:sp>
          <p:nvSpPr>
            <p:cNvPr id="82" name="Google Shape;82;p11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3" name="Google Shape;83;p11"/>
            <p:cNvCxnSpPr/>
            <p:nvPr/>
          </p:nvCxnSpPr>
          <p:spPr>
            <a:xfrm>
              <a:off x="727425" y="4608450"/>
              <a:ext cx="0" cy="916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" name="Google Shape;84;p11"/>
            <p:cNvCxnSpPr/>
            <p:nvPr/>
          </p:nvCxnSpPr>
          <p:spPr>
            <a:xfrm>
              <a:off x="8430775" y="-382650"/>
              <a:ext cx="0" cy="916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5" name="Google Shape;85;p11"/>
          <p:cNvSpPr txBox="1"/>
          <p:nvPr>
            <p:ph hasCustomPrompt="1" type="title"/>
          </p:nvPr>
        </p:nvSpPr>
        <p:spPr>
          <a:xfrm>
            <a:off x="2603050" y="1856113"/>
            <a:ext cx="5827800" cy="10245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4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6" name="Google Shape;86;p11"/>
          <p:cNvSpPr txBox="1"/>
          <p:nvPr>
            <p:ph idx="1" type="subTitle"/>
          </p:nvPr>
        </p:nvSpPr>
        <p:spPr>
          <a:xfrm>
            <a:off x="2603050" y="2880588"/>
            <a:ext cx="58278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-941925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" name="Google Shape;90;p13"/>
          <p:cNvGrpSpPr/>
          <p:nvPr/>
        </p:nvGrpSpPr>
        <p:grpSpPr>
          <a:xfrm>
            <a:off x="-19050" y="232800"/>
            <a:ext cx="9189150" cy="4684500"/>
            <a:chOff x="-19050" y="232800"/>
            <a:chExt cx="9189150" cy="4684500"/>
          </a:xfrm>
        </p:grpSpPr>
        <p:sp>
          <p:nvSpPr>
            <p:cNvPr id="91" name="Google Shape;91;p13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2" name="Google Shape;92;p13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" name="Google Shape;93;p13"/>
            <p:cNvCxnSpPr/>
            <p:nvPr/>
          </p:nvCxnSpPr>
          <p:spPr>
            <a:xfrm rot="10800000">
              <a:off x="8911200" y="49173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4" name="Google Shape;94;p13"/>
          <p:cNvSpPr txBox="1"/>
          <p:nvPr>
            <p:ph type="title"/>
          </p:nvPr>
        </p:nvSpPr>
        <p:spPr>
          <a:xfrm>
            <a:off x="6632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" type="subTitle"/>
          </p:nvPr>
        </p:nvSpPr>
        <p:spPr>
          <a:xfrm>
            <a:off x="788675" y="21058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2" type="subTitle"/>
          </p:nvPr>
        </p:nvSpPr>
        <p:spPr>
          <a:xfrm>
            <a:off x="788675" y="3772552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3" type="subTitle"/>
          </p:nvPr>
        </p:nvSpPr>
        <p:spPr>
          <a:xfrm>
            <a:off x="3418500" y="3772552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4" type="subTitle"/>
          </p:nvPr>
        </p:nvSpPr>
        <p:spPr>
          <a:xfrm>
            <a:off x="3418500" y="21058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hasCustomPrompt="1" idx="5" type="title"/>
          </p:nvPr>
        </p:nvSpPr>
        <p:spPr>
          <a:xfrm>
            <a:off x="9195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/>
          <p:nvPr>
            <p:ph hasCustomPrompt="1" idx="6" type="title"/>
          </p:nvPr>
        </p:nvSpPr>
        <p:spPr>
          <a:xfrm>
            <a:off x="3509050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/>
          <p:nvPr>
            <p:ph hasCustomPrompt="1" idx="7" type="title"/>
          </p:nvPr>
        </p:nvSpPr>
        <p:spPr>
          <a:xfrm>
            <a:off x="919575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/>
          <p:nvPr>
            <p:ph hasCustomPrompt="1" idx="8" type="title"/>
          </p:nvPr>
        </p:nvSpPr>
        <p:spPr>
          <a:xfrm>
            <a:off x="35282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/>
          <p:nvPr>
            <p:ph idx="9" type="subTitle"/>
          </p:nvPr>
        </p:nvSpPr>
        <p:spPr>
          <a:xfrm>
            <a:off x="6048325" y="3772552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idx="13" type="subTitle"/>
          </p:nvPr>
        </p:nvSpPr>
        <p:spPr>
          <a:xfrm>
            <a:off x="6048325" y="21058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3"/>
          <p:cNvSpPr txBox="1"/>
          <p:nvPr>
            <p:ph hasCustomPrompt="1" idx="14" type="title"/>
          </p:nvPr>
        </p:nvSpPr>
        <p:spPr>
          <a:xfrm>
            <a:off x="6136975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/>
          <p:nvPr>
            <p:ph hasCustomPrompt="1" idx="15" type="title"/>
          </p:nvPr>
        </p:nvSpPr>
        <p:spPr>
          <a:xfrm>
            <a:off x="61369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/>
          <p:nvPr>
            <p:ph idx="16" type="subTitle"/>
          </p:nvPr>
        </p:nvSpPr>
        <p:spPr>
          <a:xfrm>
            <a:off x="788675" y="1848775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08" name="Google Shape;108;p13"/>
          <p:cNvSpPr txBox="1"/>
          <p:nvPr>
            <p:ph idx="17" type="subTitle"/>
          </p:nvPr>
        </p:nvSpPr>
        <p:spPr>
          <a:xfrm>
            <a:off x="788675" y="3503023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09" name="Google Shape;109;p13"/>
          <p:cNvSpPr txBox="1"/>
          <p:nvPr>
            <p:ph idx="18" type="subTitle"/>
          </p:nvPr>
        </p:nvSpPr>
        <p:spPr>
          <a:xfrm>
            <a:off x="3418500" y="3503023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10" name="Google Shape;110;p13"/>
          <p:cNvSpPr txBox="1"/>
          <p:nvPr>
            <p:ph idx="19" type="subTitle"/>
          </p:nvPr>
        </p:nvSpPr>
        <p:spPr>
          <a:xfrm>
            <a:off x="3418500" y="1848775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11" name="Google Shape;111;p13"/>
          <p:cNvSpPr txBox="1"/>
          <p:nvPr>
            <p:ph idx="20" type="subTitle"/>
          </p:nvPr>
        </p:nvSpPr>
        <p:spPr>
          <a:xfrm>
            <a:off x="6048325" y="3503023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12" name="Google Shape;112;p13"/>
          <p:cNvSpPr txBox="1"/>
          <p:nvPr>
            <p:ph idx="21" type="subTitle"/>
          </p:nvPr>
        </p:nvSpPr>
        <p:spPr>
          <a:xfrm>
            <a:off x="6048325" y="1848775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/>
          <p:nvPr/>
        </p:nvSpPr>
        <p:spPr>
          <a:xfrm>
            <a:off x="-2125550" y="3018625"/>
            <a:ext cx="4243200" cy="4243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" name="Google Shape;115;p14"/>
          <p:cNvGrpSpPr/>
          <p:nvPr/>
        </p:nvGrpSpPr>
        <p:grpSpPr>
          <a:xfrm>
            <a:off x="727425" y="-29250"/>
            <a:ext cx="8550550" cy="4637825"/>
            <a:chOff x="727425" y="-29250"/>
            <a:chExt cx="8550550" cy="4637825"/>
          </a:xfrm>
        </p:grpSpPr>
        <p:sp>
          <p:nvSpPr>
            <p:cNvPr id="116" name="Google Shape;116;p14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7" name="Google Shape;117;p14"/>
            <p:cNvCxnSpPr/>
            <p:nvPr/>
          </p:nvCxnSpPr>
          <p:spPr>
            <a:xfrm rot="10800000">
              <a:off x="727425" y="-29250"/>
              <a:ext cx="0" cy="562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" name="Google Shape;118;p14"/>
            <p:cNvCxnSpPr/>
            <p:nvPr/>
          </p:nvCxnSpPr>
          <p:spPr>
            <a:xfrm>
              <a:off x="8430775" y="4608575"/>
              <a:ext cx="847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9" name="Google Shape;119;p14"/>
          <p:cNvSpPr txBox="1"/>
          <p:nvPr>
            <p:ph type="title"/>
          </p:nvPr>
        </p:nvSpPr>
        <p:spPr>
          <a:xfrm>
            <a:off x="2212125" y="2464650"/>
            <a:ext cx="59139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0" name="Google Shape;120;p14"/>
          <p:cNvSpPr txBox="1"/>
          <p:nvPr>
            <p:ph idx="1" type="subTitle"/>
          </p:nvPr>
        </p:nvSpPr>
        <p:spPr>
          <a:xfrm>
            <a:off x="2212125" y="838350"/>
            <a:ext cx="5913900" cy="162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9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/>
          <p:nvPr/>
        </p:nvSpPr>
        <p:spPr>
          <a:xfrm>
            <a:off x="35528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3" name="Google Shape;123;p15"/>
          <p:cNvGrpSpPr/>
          <p:nvPr/>
        </p:nvGrpSpPr>
        <p:grpSpPr>
          <a:xfrm>
            <a:off x="-50475" y="232800"/>
            <a:ext cx="8961675" cy="4684500"/>
            <a:chOff x="-50475" y="232800"/>
            <a:chExt cx="8961675" cy="4684500"/>
          </a:xfrm>
        </p:grpSpPr>
        <p:sp>
          <p:nvSpPr>
            <p:cNvPr id="124" name="Google Shape;124;p15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5" name="Google Shape;125;p15"/>
            <p:cNvCxnSpPr/>
            <p:nvPr/>
          </p:nvCxnSpPr>
          <p:spPr>
            <a:xfrm rot="10800000">
              <a:off x="-50475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6" name="Google Shape;126;p15"/>
          <p:cNvSpPr txBox="1"/>
          <p:nvPr>
            <p:ph type="title"/>
          </p:nvPr>
        </p:nvSpPr>
        <p:spPr>
          <a:xfrm>
            <a:off x="720000" y="1203900"/>
            <a:ext cx="3198300" cy="15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7" name="Google Shape;127;p15"/>
          <p:cNvSpPr txBox="1"/>
          <p:nvPr>
            <p:ph idx="1" type="subTitle"/>
          </p:nvPr>
        </p:nvSpPr>
        <p:spPr>
          <a:xfrm>
            <a:off x="720000" y="2706062"/>
            <a:ext cx="3198300" cy="14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5"/>
          <p:cNvSpPr/>
          <p:nvPr>
            <p:ph idx="2" type="pic"/>
          </p:nvPr>
        </p:nvSpPr>
        <p:spPr>
          <a:xfrm>
            <a:off x="4494050" y="0"/>
            <a:ext cx="4650000" cy="5143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/>
          <p:nvPr/>
        </p:nvSpPr>
        <p:spPr>
          <a:xfrm>
            <a:off x="-923000" y="-9455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1" name="Google Shape;131;p16"/>
          <p:cNvGrpSpPr/>
          <p:nvPr/>
        </p:nvGrpSpPr>
        <p:grpSpPr>
          <a:xfrm>
            <a:off x="-19050" y="232800"/>
            <a:ext cx="9176275" cy="4684500"/>
            <a:chOff x="-19050" y="232800"/>
            <a:chExt cx="9176275" cy="4684500"/>
          </a:xfrm>
        </p:grpSpPr>
        <p:sp>
          <p:nvSpPr>
            <p:cNvPr id="132" name="Google Shape;132;p16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3" name="Google Shape;133;p16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" name="Google Shape;134;p16"/>
            <p:cNvCxnSpPr/>
            <p:nvPr/>
          </p:nvCxnSpPr>
          <p:spPr>
            <a:xfrm>
              <a:off x="8917525" y="4917300"/>
              <a:ext cx="2397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5" name="Google Shape;135;p16"/>
          <p:cNvSpPr txBox="1"/>
          <p:nvPr>
            <p:ph type="title"/>
          </p:nvPr>
        </p:nvSpPr>
        <p:spPr>
          <a:xfrm>
            <a:off x="878875" y="1533125"/>
            <a:ext cx="3024900" cy="64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6" name="Google Shape;136;p16"/>
          <p:cNvSpPr txBox="1"/>
          <p:nvPr>
            <p:ph idx="1" type="subTitle"/>
          </p:nvPr>
        </p:nvSpPr>
        <p:spPr>
          <a:xfrm>
            <a:off x="878875" y="2175300"/>
            <a:ext cx="3024900" cy="12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0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9" name="Google Shape;139;p17"/>
          <p:cNvGrpSpPr/>
          <p:nvPr/>
        </p:nvGrpSpPr>
        <p:grpSpPr>
          <a:xfrm>
            <a:off x="232200" y="232800"/>
            <a:ext cx="8937900" cy="4932875"/>
            <a:chOff x="232200" y="232800"/>
            <a:chExt cx="8937900" cy="4932875"/>
          </a:xfrm>
        </p:grpSpPr>
        <p:sp>
          <p:nvSpPr>
            <p:cNvPr id="140" name="Google Shape;140;p17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1" name="Google Shape;141;p17"/>
            <p:cNvCxnSpPr/>
            <p:nvPr/>
          </p:nvCxnSpPr>
          <p:spPr>
            <a:xfrm rot="10800000">
              <a:off x="891120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" name="Google Shape;142;p17"/>
            <p:cNvCxnSpPr/>
            <p:nvPr/>
          </p:nvCxnSpPr>
          <p:spPr>
            <a:xfrm>
              <a:off x="233525" y="4913075"/>
              <a:ext cx="0" cy="252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3" name="Google Shape;143;p17"/>
          <p:cNvSpPr txBox="1"/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44" name="Google Shape;144;p17"/>
          <p:cNvSpPr txBox="1"/>
          <p:nvPr>
            <p:ph idx="1" type="subTitle"/>
          </p:nvPr>
        </p:nvSpPr>
        <p:spPr>
          <a:xfrm>
            <a:off x="713250" y="1017725"/>
            <a:ext cx="7717500" cy="8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0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/>
          <p:nvPr/>
        </p:nvSpPr>
        <p:spPr>
          <a:xfrm>
            <a:off x="7069475" y="3282725"/>
            <a:ext cx="3701700" cy="3701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" name="Google Shape;147;p18"/>
          <p:cNvGrpSpPr/>
          <p:nvPr/>
        </p:nvGrpSpPr>
        <p:grpSpPr>
          <a:xfrm>
            <a:off x="-19050" y="232800"/>
            <a:ext cx="8930250" cy="5117250"/>
            <a:chOff x="-19050" y="232800"/>
            <a:chExt cx="8930250" cy="5117250"/>
          </a:xfrm>
        </p:grpSpPr>
        <p:sp>
          <p:nvSpPr>
            <p:cNvPr id="148" name="Google Shape;148;p18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9" name="Google Shape;149;p18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" name="Google Shape;150;p18"/>
            <p:cNvCxnSpPr/>
            <p:nvPr/>
          </p:nvCxnSpPr>
          <p:spPr>
            <a:xfrm rot="10800000">
              <a:off x="8911200" y="4917150"/>
              <a:ext cx="0" cy="432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1" name="Google Shape;151;p18"/>
          <p:cNvSpPr txBox="1"/>
          <p:nvPr>
            <p:ph type="title"/>
          </p:nvPr>
        </p:nvSpPr>
        <p:spPr>
          <a:xfrm>
            <a:off x="722326" y="445025"/>
            <a:ext cx="770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52" name="Google Shape;152;p18"/>
          <p:cNvSpPr txBox="1"/>
          <p:nvPr>
            <p:ph idx="1" type="subTitle"/>
          </p:nvPr>
        </p:nvSpPr>
        <p:spPr>
          <a:xfrm>
            <a:off x="713175" y="1421525"/>
            <a:ext cx="5945400" cy="26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" name="Google Shape;155;p19"/>
          <p:cNvGrpSpPr/>
          <p:nvPr/>
        </p:nvGrpSpPr>
        <p:grpSpPr>
          <a:xfrm>
            <a:off x="232200" y="232800"/>
            <a:ext cx="8988300" cy="5000100"/>
            <a:chOff x="232200" y="232800"/>
            <a:chExt cx="8988300" cy="5000100"/>
          </a:xfrm>
        </p:grpSpPr>
        <p:sp>
          <p:nvSpPr>
            <p:cNvPr id="156" name="Google Shape;156;p19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7" name="Google Shape;157;p19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" name="Google Shape;158;p19"/>
            <p:cNvCxnSpPr/>
            <p:nvPr/>
          </p:nvCxnSpPr>
          <p:spPr>
            <a:xfrm>
              <a:off x="233525" y="4917300"/>
              <a:ext cx="0" cy="31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9" name="Google Shape;159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0" name="Google Shape;160;p19"/>
          <p:cNvSpPr txBox="1"/>
          <p:nvPr>
            <p:ph idx="1" type="subTitle"/>
          </p:nvPr>
        </p:nvSpPr>
        <p:spPr>
          <a:xfrm>
            <a:off x="977801" y="2514225"/>
            <a:ext cx="2242500" cy="9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9"/>
          <p:cNvSpPr txBox="1"/>
          <p:nvPr>
            <p:ph idx="2" type="subTitle"/>
          </p:nvPr>
        </p:nvSpPr>
        <p:spPr>
          <a:xfrm>
            <a:off x="3450748" y="2514225"/>
            <a:ext cx="2242500" cy="9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9"/>
          <p:cNvSpPr txBox="1"/>
          <p:nvPr>
            <p:ph idx="3" type="subTitle"/>
          </p:nvPr>
        </p:nvSpPr>
        <p:spPr>
          <a:xfrm>
            <a:off x="5923698" y="2514225"/>
            <a:ext cx="2242500" cy="9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9"/>
          <p:cNvSpPr txBox="1"/>
          <p:nvPr>
            <p:ph idx="4" type="subTitle"/>
          </p:nvPr>
        </p:nvSpPr>
        <p:spPr>
          <a:xfrm>
            <a:off x="977803" y="2285625"/>
            <a:ext cx="2242500" cy="3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64" name="Google Shape;164;p19"/>
          <p:cNvSpPr txBox="1"/>
          <p:nvPr>
            <p:ph idx="5" type="subTitle"/>
          </p:nvPr>
        </p:nvSpPr>
        <p:spPr>
          <a:xfrm>
            <a:off x="3450747" y="2285625"/>
            <a:ext cx="2242500" cy="3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65" name="Google Shape;165;p19"/>
          <p:cNvSpPr txBox="1"/>
          <p:nvPr>
            <p:ph idx="6" type="subTitle"/>
          </p:nvPr>
        </p:nvSpPr>
        <p:spPr>
          <a:xfrm>
            <a:off x="5923697" y="2285625"/>
            <a:ext cx="2242500" cy="3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8" name="Google Shape;168;p20"/>
          <p:cNvGrpSpPr/>
          <p:nvPr/>
        </p:nvGrpSpPr>
        <p:grpSpPr>
          <a:xfrm>
            <a:off x="-725" y="1466925"/>
            <a:ext cx="939900" cy="2326875"/>
            <a:chOff x="-725" y="1466925"/>
            <a:chExt cx="939900" cy="2326875"/>
          </a:xfrm>
        </p:grpSpPr>
        <p:cxnSp>
          <p:nvCxnSpPr>
            <p:cNvPr id="169" name="Google Shape;169;p20"/>
            <p:cNvCxnSpPr/>
            <p:nvPr/>
          </p:nvCxnSpPr>
          <p:spPr>
            <a:xfrm>
              <a:off x="-725" y="1466925"/>
              <a:ext cx="939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20"/>
            <p:cNvCxnSpPr/>
            <p:nvPr/>
          </p:nvCxnSpPr>
          <p:spPr>
            <a:xfrm>
              <a:off x="-725" y="2668450"/>
              <a:ext cx="939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" name="Google Shape;171;p20"/>
            <p:cNvCxnSpPr/>
            <p:nvPr/>
          </p:nvCxnSpPr>
          <p:spPr>
            <a:xfrm>
              <a:off x="-725" y="3793800"/>
              <a:ext cx="939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2" name="Google Shape;172;p20"/>
          <p:cNvGrpSpPr/>
          <p:nvPr/>
        </p:nvGrpSpPr>
        <p:grpSpPr>
          <a:xfrm>
            <a:off x="232200" y="232800"/>
            <a:ext cx="8988300" cy="5000100"/>
            <a:chOff x="232200" y="232800"/>
            <a:chExt cx="8988300" cy="5000100"/>
          </a:xfrm>
        </p:grpSpPr>
        <p:sp>
          <p:nvSpPr>
            <p:cNvPr id="173" name="Google Shape;173;p20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4" name="Google Shape;174;p20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" name="Google Shape;175;p20"/>
            <p:cNvCxnSpPr/>
            <p:nvPr/>
          </p:nvCxnSpPr>
          <p:spPr>
            <a:xfrm>
              <a:off x="233525" y="4917300"/>
              <a:ext cx="0" cy="31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6" name="Google Shape;176;p20"/>
          <p:cNvSpPr txBox="1"/>
          <p:nvPr>
            <p:ph type="title"/>
          </p:nvPr>
        </p:nvSpPr>
        <p:spPr>
          <a:xfrm>
            <a:off x="713225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7" name="Google Shape;177;p20"/>
          <p:cNvSpPr txBox="1"/>
          <p:nvPr>
            <p:ph idx="1" type="subTitle"/>
          </p:nvPr>
        </p:nvSpPr>
        <p:spPr>
          <a:xfrm>
            <a:off x="1731050" y="1640570"/>
            <a:ext cx="66132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0"/>
          <p:cNvSpPr txBox="1"/>
          <p:nvPr>
            <p:ph idx="2" type="subTitle"/>
          </p:nvPr>
        </p:nvSpPr>
        <p:spPr>
          <a:xfrm>
            <a:off x="1731050" y="2800360"/>
            <a:ext cx="66132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0"/>
          <p:cNvSpPr txBox="1"/>
          <p:nvPr>
            <p:ph idx="3" type="subTitle"/>
          </p:nvPr>
        </p:nvSpPr>
        <p:spPr>
          <a:xfrm>
            <a:off x="1731050" y="3957450"/>
            <a:ext cx="66132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0"/>
          <p:cNvSpPr txBox="1"/>
          <p:nvPr>
            <p:ph idx="4" type="subTitle"/>
          </p:nvPr>
        </p:nvSpPr>
        <p:spPr>
          <a:xfrm>
            <a:off x="1731050" y="1241275"/>
            <a:ext cx="66132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81" name="Google Shape;181;p20"/>
          <p:cNvSpPr txBox="1"/>
          <p:nvPr>
            <p:ph idx="5" type="subTitle"/>
          </p:nvPr>
        </p:nvSpPr>
        <p:spPr>
          <a:xfrm>
            <a:off x="1731050" y="2395400"/>
            <a:ext cx="66132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82" name="Google Shape;182;p20"/>
          <p:cNvSpPr txBox="1"/>
          <p:nvPr>
            <p:ph idx="6" type="subTitle"/>
          </p:nvPr>
        </p:nvSpPr>
        <p:spPr>
          <a:xfrm>
            <a:off x="1731050" y="3546826"/>
            <a:ext cx="66132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6433725" y="0"/>
            <a:ext cx="5143500" cy="514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" name="Google Shape;18;p3"/>
          <p:cNvGrpSpPr/>
          <p:nvPr/>
        </p:nvGrpSpPr>
        <p:grpSpPr>
          <a:xfrm>
            <a:off x="713225" y="-62550"/>
            <a:ext cx="7717800" cy="5210100"/>
            <a:chOff x="713225" y="-62550"/>
            <a:chExt cx="7717800" cy="5210100"/>
          </a:xfrm>
        </p:grpSpPr>
        <p:sp>
          <p:nvSpPr>
            <p:cNvPr id="19" name="Google Shape;19;p3"/>
            <p:cNvSpPr/>
            <p:nvPr/>
          </p:nvSpPr>
          <p:spPr>
            <a:xfrm>
              <a:off x="713225" y="533550"/>
              <a:ext cx="77178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" name="Google Shape;20;p3"/>
            <p:cNvCxnSpPr/>
            <p:nvPr/>
          </p:nvCxnSpPr>
          <p:spPr>
            <a:xfrm rot="10800000">
              <a:off x="713225" y="-62550"/>
              <a:ext cx="0" cy="596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" name="Google Shape;21;p3"/>
            <p:cNvCxnSpPr/>
            <p:nvPr/>
          </p:nvCxnSpPr>
          <p:spPr>
            <a:xfrm>
              <a:off x="8430775" y="4608450"/>
              <a:ext cx="0" cy="539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" name="Google Shape;22;p3"/>
          <p:cNvSpPr txBox="1"/>
          <p:nvPr>
            <p:ph type="title"/>
          </p:nvPr>
        </p:nvSpPr>
        <p:spPr>
          <a:xfrm>
            <a:off x="1216475" y="1977150"/>
            <a:ext cx="5067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3"/>
          <p:cNvSpPr txBox="1"/>
          <p:nvPr>
            <p:ph hasCustomPrompt="1" idx="2" type="title"/>
          </p:nvPr>
        </p:nvSpPr>
        <p:spPr>
          <a:xfrm>
            <a:off x="720000" y="533550"/>
            <a:ext cx="824400" cy="705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3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1216475" y="2730750"/>
            <a:ext cx="5067600" cy="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6_1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/>
          <p:nvPr/>
        </p:nvSpPr>
        <p:spPr>
          <a:xfrm>
            <a:off x="8240650" y="-9265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5" name="Google Shape;185;p21"/>
          <p:cNvGrpSpPr/>
          <p:nvPr/>
        </p:nvGrpSpPr>
        <p:grpSpPr>
          <a:xfrm>
            <a:off x="232200" y="-60100"/>
            <a:ext cx="9070200" cy="4977400"/>
            <a:chOff x="232200" y="-60100"/>
            <a:chExt cx="9070200" cy="4977400"/>
          </a:xfrm>
        </p:grpSpPr>
        <p:sp>
          <p:nvSpPr>
            <p:cNvPr id="186" name="Google Shape;186;p21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7" name="Google Shape;187;p21"/>
            <p:cNvCxnSpPr/>
            <p:nvPr/>
          </p:nvCxnSpPr>
          <p:spPr>
            <a:xfrm rot="10800000">
              <a:off x="232200" y="-60100"/>
              <a:ext cx="0" cy="296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Google Shape;188;p21"/>
            <p:cNvCxnSpPr/>
            <p:nvPr/>
          </p:nvCxnSpPr>
          <p:spPr>
            <a:xfrm>
              <a:off x="8904900" y="4917300"/>
              <a:ext cx="3975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9" name="Google Shape;189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0" name="Google Shape;190;p21"/>
          <p:cNvSpPr txBox="1"/>
          <p:nvPr>
            <p:ph idx="1" type="subTitle"/>
          </p:nvPr>
        </p:nvSpPr>
        <p:spPr>
          <a:xfrm>
            <a:off x="2032350" y="1565625"/>
            <a:ext cx="48768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1"/>
          <p:cNvSpPr txBox="1"/>
          <p:nvPr>
            <p:ph idx="2" type="subTitle"/>
          </p:nvPr>
        </p:nvSpPr>
        <p:spPr>
          <a:xfrm>
            <a:off x="2641957" y="2723563"/>
            <a:ext cx="48768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1"/>
          <p:cNvSpPr txBox="1"/>
          <p:nvPr>
            <p:ph idx="3" type="subTitle"/>
          </p:nvPr>
        </p:nvSpPr>
        <p:spPr>
          <a:xfrm>
            <a:off x="3251557" y="3881500"/>
            <a:ext cx="48768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1"/>
          <p:cNvSpPr txBox="1"/>
          <p:nvPr>
            <p:ph idx="4" type="subTitle"/>
          </p:nvPr>
        </p:nvSpPr>
        <p:spPr>
          <a:xfrm>
            <a:off x="2032350" y="1253625"/>
            <a:ext cx="48768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94" name="Google Shape;194;p21"/>
          <p:cNvSpPr txBox="1"/>
          <p:nvPr>
            <p:ph idx="5" type="subTitle"/>
          </p:nvPr>
        </p:nvSpPr>
        <p:spPr>
          <a:xfrm>
            <a:off x="2641950" y="2412275"/>
            <a:ext cx="48768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95" name="Google Shape;195;p21"/>
          <p:cNvSpPr txBox="1"/>
          <p:nvPr>
            <p:ph idx="6" type="subTitle"/>
          </p:nvPr>
        </p:nvSpPr>
        <p:spPr>
          <a:xfrm>
            <a:off x="3251550" y="3570925"/>
            <a:ext cx="48768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8" name="Google Shape;198;p22"/>
          <p:cNvGrpSpPr/>
          <p:nvPr/>
        </p:nvGrpSpPr>
        <p:grpSpPr>
          <a:xfrm>
            <a:off x="-19050" y="232800"/>
            <a:ext cx="9189150" cy="4684500"/>
            <a:chOff x="-19050" y="232800"/>
            <a:chExt cx="9189150" cy="4684500"/>
          </a:xfrm>
        </p:grpSpPr>
        <p:sp>
          <p:nvSpPr>
            <p:cNvPr id="199" name="Google Shape;199;p22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0" name="Google Shape;200;p22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" name="Google Shape;201;p22"/>
            <p:cNvCxnSpPr/>
            <p:nvPr/>
          </p:nvCxnSpPr>
          <p:spPr>
            <a:xfrm rot="10800000">
              <a:off x="8911200" y="49173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2" name="Google Shape;202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3" name="Google Shape;203;p22"/>
          <p:cNvSpPr txBox="1"/>
          <p:nvPr>
            <p:ph idx="1" type="subTitle"/>
          </p:nvPr>
        </p:nvSpPr>
        <p:spPr>
          <a:xfrm>
            <a:off x="1762571" y="1752725"/>
            <a:ext cx="26874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2"/>
          <p:cNvSpPr txBox="1"/>
          <p:nvPr>
            <p:ph idx="2" type="subTitle"/>
          </p:nvPr>
        </p:nvSpPr>
        <p:spPr>
          <a:xfrm>
            <a:off x="5132667" y="1752725"/>
            <a:ext cx="26874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2"/>
          <p:cNvSpPr txBox="1"/>
          <p:nvPr>
            <p:ph idx="3" type="subTitle"/>
          </p:nvPr>
        </p:nvSpPr>
        <p:spPr>
          <a:xfrm>
            <a:off x="1762571" y="3336725"/>
            <a:ext cx="26874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2"/>
          <p:cNvSpPr txBox="1"/>
          <p:nvPr>
            <p:ph idx="4" type="subTitle"/>
          </p:nvPr>
        </p:nvSpPr>
        <p:spPr>
          <a:xfrm>
            <a:off x="5132667" y="3336725"/>
            <a:ext cx="26874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2"/>
          <p:cNvSpPr txBox="1"/>
          <p:nvPr>
            <p:ph idx="5" type="subTitle"/>
          </p:nvPr>
        </p:nvSpPr>
        <p:spPr>
          <a:xfrm>
            <a:off x="1762571" y="1524200"/>
            <a:ext cx="26874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08" name="Google Shape;208;p22"/>
          <p:cNvSpPr txBox="1"/>
          <p:nvPr>
            <p:ph idx="6" type="subTitle"/>
          </p:nvPr>
        </p:nvSpPr>
        <p:spPr>
          <a:xfrm>
            <a:off x="5132667" y="1524200"/>
            <a:ext cx="26874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09" name="Google Shape;209;p22"/>
          <p:cNvSpPr txBox="1"/>
          <p:nvPr>
            <p:ph idx="7" type="subTitle"/>
          </p:nvPr>
        </p:nvSpPr>
        <p:spPr>
          <a:xfrm>
            <a:off x="1762571" y="3091838"/>
            <a:ext cx="26874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10" name="Google Shape;210;p22"/>
          <p:cNvSpPr txBox="1"/>
          <p:nvPr>
            <p:ph idx="8" type="subTitle"/>
          </p:nvPr>
        </p:nvSpPr>
        <p:spPr>
          <a:xfrm>
            <a:off x="5132667" y="3091838"/>
            <a:ext cx="26874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_1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3" name="Google Shape;213;p23"/>
          <p:cNvGrpSpPr/>
          <p:nvPr/>
        </p:nvGrpSpPr>
        <p:grpSpPr>
          <a:xfrm>
            <a:off x="232200" y="232800"/>
            <a:ext cx="8988300" cy="5000100"/>
            <a:chOff x="232200" y="232800"/>
            <a:chExt cx="8988300" cy="5000100"/>
          </a:xfrm>
        </p:grpSpPr>
        <p:sp>
          <p:nvSpPr>
            <p:cNvPr id="214" name="Google Shape;214;p23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5" name="Google Shape;215;p23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" name="Google Shape;216;p23"/>
            <p:cNvCxnSpPr/>
            <p:nvPr/>
          </p:nvCxnSpPr>
          <p:spPr>
            <a:xfrm>
              <a:off x="233525" y="4917300"/>
              <a:ext cx="0" cy="31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7" name="Google Shape;217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8" name="Google Shape;218;p23"/>
          <p:cNvSpPr txBox="1"/>
          <p:nvPr>
            <p:ph idx="1" type="subTitle"/>
          </p:nvPr>
        </p:nvSpPr>
        <p:spPr>
          <a:xfrm>
            <a:off x="874134" y="2145979"/>
            <a:ext cx="219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3"/>
          <p:cNvSpPr txBox="1"/>
          <p:nvPr>
            <p:ph idx="2" type="subTitle"/>
          </p:nvPr>
        </p:nvSpPr>
        <p:spPr>
          <a:xfrm>
            <a:off x="3319800" y="2145979"/>
            <a:ext cx="219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3"/>
          <p:cNvSpPr txBox="1"/>
          <p:nvPr>
            <p:ph idx="3" type="subTitle"/>
          </p:nvPr>
        </p:nvSpPr>
        <p:spPr>
          <a:xfrm>
            <a:off x="874134" y="3635775"/>
            <a:ext cx="219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23"/>
          <p:cNvSpPr txBox="1"/>
          <p:nvPr>
            <p:ph idx="4" type="subTitle"/>
          </p:nvPr>
        </p:nvSpPr>
        <p:spPr>
          <a:xfrm>
            <a:off x="3319800" y="3635775"/>
            <a:ext cx="219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3"/>
          <p:cNvSpPr txBox="1"/>
          <p:nvPr>
            <p:ph idx="5" type="subTitle"/>
          </p:nvPr>
        </p:nvSpPr>
        <p:spPr>
          <a:xfrm>
            <a:off x="5765466" y="2145979"/>
            <a:ext cx="219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23"/>
          <p:cNvSpPr txBox="1"/>
          <p:nvPr>
            <p:ph idx="6" type="subTitle"/>
          </p:nvPr>
        </p:nvSpPr>
        <p:spPr>
          <a:xfrm>
            <a:off x="5765466" y="3635775"/>
            <a:ext cx="219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3"/>
          <p:cNvSpPr txBox="1"/>
          <p:nvPr>
            <p:ph idx="7" type="subTitle"/>
          </p:nvPr>
        </p:nvSpPr>
        <p:spPr>
          <a:xfrm>
            <a:off x="872334" y="1769325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25" name="Google Shape;225;p23"/>
          <p:cNvSpPr txBox="1"/>
          <p:nvPr>
            <p:ph idx="8" type="subTitle"/>
          </p:nvPr>
        </p:nvSpPr>
        <p:spPr>
          <a:xfrm>
            <a:off x="3318000" y="1769325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26" name="Google Shape;226;p23"/>
          <p:cNvSpPr txBox="1"/>
          <p:nvPr>
            <p:ph idx="9" type="subTitle"/>
          </p:nvPr>
        </p:nvSpPr>
        <p:spPr>
          <a:xfrm>
            <a:off x="5763666" y="1769325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27" name="Google Shape;227;p23"/>
          <p:cNvSpPr txBox="1"/>
          <p:nvPr>
            <p:ph idx="13" type="subTitle"/>
          </p:nvPr>
        </p:nvSpPr>
        <p:spPr>
          <a:xfrm>
            <a:off x="872334" y="3258926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28" name="Google Shape;228;p23"/>
          <p:cNvSpPr txBox="1"/>
          <p:nvPr>
            <p:ph idx="14" type="subTitle"/>
          </p:nvPr>
        </p:nvSpPr>
        <p:spPr>
          <a:xfrm>
            <a:off x="3318000" y="3258926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29" name="Google Shape;229;p23"/>
          <p:cNvSpPr txBox="1"/>
          <p:nvPr>
            <p:ph idx="15" type="subTitle"/>
          </p:nvPr>
        </p:nvSpPr>
        <p:spPr>
          <a:xfrm>
            <a:off x="5763666" y="3258926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_1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4"/>
          <p:cNvSpPr/>
          <p:nvPr/>
        </p:nvSpPr>
        <p:spPr>
          <a:xfrm>
            <a:off x="6309175" y="2486975"/>
            <a:ext cx="4243200" cy="4243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2" name="Google Shape;232;p24"/>
          <p:cNvGrpSpPr/>
          <p:nvPr/>
        </p:nvGrpSpPr>
        <p:grpSpPr>
          <a:xfrm>
            <a:off x="-69525" y="539500"/>
            <a:ext cx="9455500" cy="4069200"/>
            <a:chOff x="-69525" y="539500"/>
            <a:chExt cx="9455500" cy="4069200"/>
          </a:xfrm>
        </p:grpSpPr>
        <p:grpSp>
          <p:nvGrpSpPr>
            <p:cNvPr id="233" name="Google Shape;233;p24"/>
            <p:cNvGrpSpPr/>
            <p:nvPr/>
          </p:nvGrpSpPr>
          <p:grpSpPr>
            <a:xfrm>
              <a:off x="713225" y="539500"/>
              <a:ext cx="8672750" cy="4069200"/>
              <a:chOff x="713225" y="539500"/>
              <a:chExt cx="8672750" cy="4069200"/>
            </a:xfrm>
          </p:grpSpPr>
          <p:sp>
            <p:nvSpPr>
              <p:cNvPr id="234" name="Google Shape;234;p24"/>
              <p:cNvSpPr/>
              <p:nvPr/>
            </p:nvSpPr>
            <p:spPr>
              <a:xfrm>
                <a:off x="713225" y="539500"/>
                <a:ext cx="7717500" cy="40692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35" name="Google Shape;235;p24"/>
              <p:cNvCxnSpPr/>
              <p:nvPr/>
            </p:nvCxnSpPr>
            <p:spPr>
              <a:xfrm>
                <a:off x="8407675" y="4608575"/>
                <a:ext cx="9783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236" name="Google Shape;236;p24"/>
            <p:cNvCxnSpPr/>
            <p:nvPr/>
          </p:nvCxnSpPr>
          <p:spPr>
            <a:xfrm rot="10800000">
              <a:off x="-69525" y="539500"/>
              <a:ext cx="789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37" name="Google Shape;237;p24"/>
          <p:cNvSpPr txBox="1"/>
          <p:nvPr>
            <p:ph hasCustomPrompt="1" type="title"/>
          </p:nvPr>
        </p:nvSpPr>
        <p:spPr>
          <a:xfrm>
            <a:off x="707575" y="539500"/>
            <a:ext cx="4051200" cy="768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7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8" name="Google Shape;238;p24"/>
          <p:cNvSpPr txBox="1"/>
          <p:nvPr>
            <p:ph idx="1" type="subTitle"/>
          </p:nvPr>
        </p:nvSpPr>
        <p:spPr>
          <a:xfrm>
            <a:off x="707575" y="1308392"/>
            <a:ext cx="40512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9" name="Google Shape;239;p24"/>
          <p:cNvSpPr txBox="1"/>
          <p:nvPr>
            <p:ph hasCustomPrompt="1" idx="2" type="title"/>
          </p:nvPr>
        </p:nvSpPr>
        <p:spPr>
          <a:xfrm>
            <a:off x="707575" y="1901349"/>
            <a:ext cx="4051200" cy="768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7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0" name="Google Shape;240;p24"/>
          <p:cNvSpPr txBox="1"/>
          <p:nvPr>
            <p:ph idx="3" type="subTitle"/>
          </p:nvPr>
        </p:nvSpPr>
        <p:spPr>
          <a:xfrm>
            <a:off x="707575" y="2670245"/>
            <a:ext cx="40512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1" name="Google Shape;241;p24"/>
          <p:cNvSpPr txBox="1"/>
          <p:nvPr>
            <p:ph hasCustomPrompt="1" idx="4" type="title"/>
          </p:nvPr>
        </p:nvSpPr>
        <p:spPr>
          <a:xfrm>
            <a:off x="707575" y="3263198"/>
            <a:ext cx="4051200" cy="768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7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2" name="Google Shape;242;p24"/>
          <p:cNvSpPr txBox="1"/>
          <p:nvPr>
            <p:ph idx="5" type="subTitle"/>
          </p:nvPr>
        </p:nvSpPr>
        <p:spPr>
          <a:xfrm>
            <a:off x="707575" y="4032098"/>
            <a:ext cx="40512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/>
          <p:nvPr/>
        </p:nvSpPr>
        <p:spPr>
          <a:xfrm>
            <a:off x="8240650" y="-9265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5" name="Google Shape;245;p25"/>
          <p:cNvGrpSpPr/>
          <p:nvPr/>
        </p:nvGrpSpPr>
        <p:grpSpPr>
          <a:xfrm>
            <a:off x="-19050" y="232800"/>
            <a:ext cx="9189150" cy="4684500"/>
            <a:chOff x="-19050" y="232800"/>
            <a:chExt cx="9189150" cy="4684500"/>
          </a:xfrm>
        </p:grpSpPr>
        <p:sp>
          <p:nvSpPr>
            <p:cNvPr id="246" name="Google Shape;246;p25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7" name="Google Shape;247;p25"/>
            <p:cNvCxnSpPr/>
            <p:nvPr/>
          </p:nvCxnSpPr>
          <p:spPr>
            <a:xfrm rot="10800000">
              <a:off x="-19050" y="49173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" name="Google Shape;248;p25"/>
            <p:cNvCxnSpPr/>
            <p:nvPr/>
          </p:nvCxnSpPr>
          <p:spPr>
            <a:xfrm rot="10800000">
              <a:off x="891120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9" name="Google Shape;249;p25"/>
          <p:cNvSpPr txBox="1"/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1_1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"/>
          <p:cNvSpPr/>
          <p:nvPr/>
        </p:nvSpPr>
        <p:spPr>
          <a:xfrm>
            <a:off x="-9243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2" name="Google Shape;252;p26"/>
          <p:cNvGrpSpPr/>
          <p:nvPr/>
        </p:nvGrpSpPr>
        <p:grpSpPr>
          <a:xfrm>
            <a:off x="232200" y="232800"/>
            <a:ext cx="8988300" cy="4964300"/>
            <a:chOff x="232200" y="232800"/>
            <a:chExt cx="8988300" cy="4964300"/>
          </a:xfrm>
        </p:grpSpPr>
        <p:sp>
          <p:nvSpPr>
            <p:cNvPr id="253" name="Google Shape;253;p26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4" name="Google Shape;254;p26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" name="Google Shape;255;p26"/>
            <p:cNvCxnSpPr/>
            <p:nvPr/>
          </p:nvCxnSpPr>
          <p:spPr>
            <a:xfrm rot="10800000">
              <a:off x="232200" y="4890500"/>
              <a:ext cx="0" cy="306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56" name="Google Shape;256;p26"/>
          <p:cNvSpPr txBox="1"/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7"/>
          <p:cNvSpPr/>
          <p:nvPr/>
        </p:nvSpPr>
        <p:spPr>
          <a:xfrm>
            <a:off x="6677100" y="-9050"/>
            <a:ext cx="5161500" cy="51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9" name="Google Shape;259;p27"/>
          <p:cNvGrpSpPr/>
          <p:nvPr/>
        </p:nvGrpSpPr>
        <p:grpSpPr>
          <a:xfrm>
            <a:off x="713223" y="-79050"/>
            <a:ext cx="8791100" cy="4687625"/>
            <a:chOff x="-669332" y="-79050"/>
            <a:chExt cx="10173707" cy="4687625"/>
          </a:xfrm>
        </p:grpSpPr>
        <p:sp>
          <p:nvSpPr>
            <p:cNvPr id="260" name="Google Shape;260;p27"/>
            <p:cNvSpPr/>
            <p:nvPr/>
          </p:nvSpPr>
          <p:spPr>
            <a:xfrm>
              <a:off x="-669325" y="533550"/>
              <a:ext cx="91002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1" name="Google Shape;261;p27"/>
            <p:cNvCxnSpPr/>
            <p:nvPr/>
          </p:nvCxnSpPr>
          <p:spPr>
            <a:xfrm rot="10800000">
              <a:off x="-669332" y="-79050"/>
              <a:ext cx="0" cy="624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" name="Google Shape;262;p27"/>
            <p:cNvCxnSpPr/>
            <p:nvPr/>
          </p:nvCxnSpPr>
          <p:spPr>
            <a:xfrm>
              <a:off x="8425275" y="4608575"/>
              <a:ext cx="1079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63" name="Google Shape;263;p27"/>
          <p:cNvSpPr txBox="1"/>
          <p:nvPr>
            <p:ph type="title"/>
          </p:nvPr>
        </p:nvSpPr>
        <p:spPr>
          <a:xfrm>
            <a:off x="1094263" y="778325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4" name="Google Shape;264;p27"/>
          <p:cNvSpPr txBox="1"/>
          <p:nvPr>
            <p:ph idx="1" type="subTitle"/>
          </p:nvPr>
        </p:nvSpPr>
        <p:spPr>
          <a:xfrm>
            <a:off x="1094225" y="1651512"/>
            <a:ext cx="4448100" cy="12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27"/>
          <p:cNvSpPr txBox="1"/>
          <p:nvPr/>
        </p:nvSpPr>
        <p:spPr>
          <a:xfrm>
            <a:off x="1094225" y="3383825"/>
            <a:ext cx="57972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CREDITS: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and includes icons by</a:t>
            </a:r>
            <a:r>
              <a:rPr b="1"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r>
              <a:rPr b="1"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and infographics &amp; images by </a:t>
            </a:r>
            <a:r>
              <a:rPr b="1"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endParaRPr b="1" sz="1200" u="sng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8" name="Google Shape;268;p28"/>
          <p:cNvGrpSpPr/>
          <p:nvPr/>
        </p:nvGrpSpPr>
        <p:grpSpPr>
          <a:xfrm>
            <a:off x="232200" y="-49400"/>
            <a:ext cx="8679000" cy="5250800"/>
            <a:chOff x="232200" y="-49400"/>
            <a:chExt cx="8679000" cy="5250800"/>
          </a:xfrm>
        </p:grpSpPr>
        <p:sp>
          <p:nvSpPr>
            <p:cNvPr id="269" name="Google Shape;269;p28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0" name="Google Shape;270;p28"/>
            <p:cNvGrpSpPr/>
            <p:nvPr/>
          </p:nvGrpSpPr>
          <p:grpSpPr>
            <a:xfrm>
              <a:off x="232200" y="-49400"/>
              <a:ext cx="8679000" cy="5250800"/>
              <a:chOff x="232200" y="-49400"/>
              <a:chExt cx="8679000" cy="5250800"/>
            </a:xfrm>
          </p:grpSpPr>
          <p:cxnSp>
            <p:nvCxnSpPr>
              <p:cNvPr id="271" name="Google Shape;271;p28"/>
              <p:cNvCxnSpPr/>
              <p:nvPr/>
            </p:nvCxnSpPr>
            <p:spPr>
              <a:xfrm rot="10800000">
                <a:off x="232200" y="-49400"/>
                <a:ext cx="0" cy="284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2" name="Google Shape;272;p28"/>
              <p:cNvCxnSpPr/>
              <p:nvPr/>
            </p:nvCxnSpPr>
            <p:spPr>
              <a:xfrm rot="10800000">
                <a:off x="8911200" y="4917300"/>
                <a:ext cx="0" cy="284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5" name="Google Shape;275;p29"/>
          <p:cNvGrpSpPr/>
          <p:nvPr/>
        </p:nvGrpSpPr>
        <p:grpSpPr>
          <a:xfrm>
            <a:off x="232200" y="232800"/>
            <a:ext cx="9045000" cy="4975500"/>
            <a:chOff x="232200" y="232800"/>
            <a:chExt cx="9045000" cy="4975500"/>
          </a:xfrm>
        </p:grpSpPr>
        <p:sp>
          <p:nvSpPr>
            <p:cNvPr id="276" name="Google Shape;276;p29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7" name="Google Shape;277;p29"/>
            <p:cNvCxnSpPr/>
            <p:nvPr/>
          </p:nvCxnSpPr>
          <p:spPr>
            <a:xfrm>
              <a:off x="8911200" y="232800"/>
              <a:ext cx="366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" name="Google Shape;278;p29"/>
            <p:cNvCxnSpPr/>
            <p:nvPr/>
          </p:nvCxnSpPr>
          <p:spPr>
            <a:xfrm>
              <a:off x="232200" y="4917300"/>
              <a:ext cx="1200" cy="2910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" name="Google Shape;27;p4"/>
          <p:cNvGrpSpPr/>
          <p:nvPr/>
        </p:nvGrpSpPr>
        <p:grpSpPr>
          <a:xfrm>
            <a:off x="-19050" y="232800"/>
            <a:ext cx="8930250" cy="5027400"/>
            <a:chOff x="-19050" y="232800"/>
            <a:chExt cx="8930250" cy="5027400"/>
          </a:xfrm>
        </p:grpSpPr>
        <p:sp>
          <p:nvSpPr>
            <p:cNvPr id="28" name="Google Shape;28;p4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" name="Google Shape;29;p4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" name="Google Shape;30;p4"/>
            <p:cNvCxnSpPr/>
            <p:nvPr/>
          </p:nvCxnSpPr>
          <p:spPr>
            <a:xfrm>
              <a:off x="8911200" y="4917300"/>
              <a:ext cx="0" cy="342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1" name="Google Shape;31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5"/>
          <p:cNvGrpSpPr/>
          <p:nvPr/>
        </p:nvGrpSpPr>
        <p:grpSpPr>
          <a:xfrm>
            <a:off x="-77100" y="232800"/>
            <a:ext cx="8988300" cy="4964300"/>
            <a:chOff x="-77100" y="232800"/>
            <a:chExt cx="8988300" cy="4964300"/>
          </a:xfrm>
        </p:grpSpPr>
        <p:sp>
          <p:nvSpPr>
            <p:cNvPr id="36" name="Google Shape;36;p5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7" name="Google Shape;37;p5"/>
            <p:cNvCxnSpPr/>
            <p:nvPr/>
          </p:nvCxnSpPr>
          <p:spPr>
            <a:xfrm rot="10800000">
              <a:off x="-77100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" name="Google Shape;38;p5"/>
            <p:cNvCxnSpPr/>
            <p:nvPr/>
          </p:nvCxnSpPr>
          <p:spPr>
            <a:xfrm rot="10800000">
              <a:off x="8911200" y="4890500"/>
              <a:ext cx="0" cy="306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9" name="Google Shape;39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subTitle"/>
          </p:nvPr>
        </p:nvSpPr>
        <p:spPr>
          <a:xfrm>
            <a:off x="4651268" y="1736553"/>
            <a:ext cx="3772800" cy="27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41" name="Google Shape;41;p5"/>
          <p:cNvSpPr txBox="1"/>
          <p:nvPr>
            <p:ph idx="2" type="subTitle"/>
          </p:nvPr>
        </p:nvSpPr>
        <p:spPr>
          <a:xfrm>
            <a:off x="720000" y="1736553"/>
            <a:ext cx="3772800" cy="27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/>
        </p:txBody>
      </p:sp>
      <p:sp>
        <p:nvSpPr>
          <p:cNvPr id="42" name="Google Shape;42;p5"/>
          <p:cNvSpPr txBox="1"/>
          <p:nvPr>
            <p:ph idx="3" type="subTitle"/>
          </p:nvPr>
        </p:nvSpPr>
        <p:spPr>
          <a:xfrm>
            <a:off x="720000" y="1451250"/>
            <a:ext cx="3772800" cy="36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4" type="subTitle"/>
          </p:nvPr>
        </p:nvSpPr>
        <p:spPr>
          <a:xfrm>
            <a:off x="4651268" y="1451250"/>
            <a:ext cx="3772800" cy="36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232200" y="-49400"/>
            <a:ext cx="8679000" cy="5250800"/>
            <a:chOff x="232200" y="-49400"/>
            <a:chExt cx="8679000" cy="5250800"/>
          </a:xfrm>
        </p:grpSpPr>
        <p:grpSp>
          <p:nvGrpSpPr>
            <p:cNvPr id="47" name="Google Shape;47;p6"/>
            <p:cNvGrpSpPr/>
            <p:nvPr/>
          </p:nvGrpSpPr>
          <p:grpSpPr>
            <a:xfrm>
              <a:off x="232200" y="-49400"/>
              <a:ext cx="8679000" cy="5250800"/>
              <a:chOff x="232200" y="-49400"/>
              <a:chExt cx="8679000" cy="5250800"/>
            </a:xfrm>
          </p:grpSpPr>
          <p:sp>
            <p:nvSpPr>
              <p:cNvPr id="48" name="Google Shape;48;p6"/>
              <p:cNvSpPr/>
              <p:nvPr/>
            </p:nvSpPr>
            <p:spPr>
              <a:xfrm>
                <a:off x="232200" y="232800"/>
                <a:ext cx="8679000" cy="46845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9" name="Google Shape;49;p6"/>
              <p:cNvCxnSpPr/>
              <p:nvPr/>
            </p:nvCxnSpPr>
            <p:spPr>
              <a:xfrm rot="10800000">
                <a:off x="8911200" y="-49400"/>
                <a:ext cx="0" cy="284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" name="Google Shape;50;p6"/>
              <p:cNvCxnSpPr/>
              <p:nvPr/>
            </p:nvCxnSpPr>
            <p:spPr>
              <a:xfrm rot="10800000">
                <a:off x="232200" y="4917300"/>
                <a:ext cx="0" cy="284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51" name="Google Shape;51;p6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" name="Google Shape;55;p7"/>
          <p:cNvGrpSpPr/>
          <p:nvPr/>
        </p:nvGrpSpPr>
        <p:grpSpPr>
          <a:xfrm>
            <a:off x="-19050" y="-16000"/>
            <a:ext cx="8930250" cy="4933300"/>
            <a:chOff x="-19050" y="-16000"/>
            <a:chExt cx="8930250" cy="4933300"/>
          </a:xfrm>
        </p:grpSpPr>
        <p:sp>
          <p:nvSpPr>
            <p:cNvPr id="56" name="Google Shape;56;p7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7" name="Google Shape;57;p7"/>
            <p:cNvCxnSpPr/>
            <p:nvPr/>
          </p:nvCxnSpPr>
          <p:spPr>
            <a:xfrm rot="10800000">
              <a:off x="-19050" y="49173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" name="Google Shape;58;p7"/>
            <p:cNvCxnSpPr/>
            <p:nvPr/>
          </p:nvCxnSpPr>
          <p:spPr>
            <a:xfrm rot="10800000">
              <a:off x="8911200" y="-16000"/>
              <a:ext cx="0" cy="258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9" name="Google Shape;59;p7"/>
          <p:cNvSpPr txBox="1"/>
          <p:nvPr>
            <p:ph type="title"/>
          </p:nvPr>
        </p:nvSpPr>
        <p:spPr>
          <a:xfrm>
            <a:off x="720000" y="448050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" type="subTitle"/>
          </p:nvPr>
        </p:nvSpPr>
        <p:spPr>
          <a:xfrm>
            <a:off x="1733625" y="1361025"/>
            <a:ext cx="6580200" cy="29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/>
          <p:nvPr/>
        </p:nvSpPr>
        <p:spPr>
          <a:xfrm>
            <a:off x="2007375" y="2776900"/>
            <a:ext cx="5143500" cy="514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8"/>
          <p:cNvGrpSpPr/>
          <p:nvPr/>
        </p:nvGrpSpPr>
        <p:grpSpPr>
          <a:xfrm>
            <a:off x="-25" y="533550"/>
            <a:ext cx="9270975" cy="4075025"/>
            <a:chOff x="-25" y="533550"/>
            <a:chExt cx="9270975" cy="4075025"/>
          </a:xfrm>
        </p:grpSpPr>
        <p:sp>
          <p:nvSpPr>
            <p:cNvPr id="64" name="Google Shape;64;p8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8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endParaRPr>
            </a:p>
          </p:txBody>
        </p:sp>
        <p:cxnSp>
          <p:nvCxnSpPr>
            <p:cNvPr id="65" name="Google Shape;65;p8"/>
            <p:cNvCxnSpPr/>
            <p:nvPr/>
          </p:nvCxnSpPr>
          <p:spPr>
            <a:xfrm rot="10800000">
              <a:off x="8430950" y="533550"/>
              <a:ext cx="840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" name="Google Shape;66;p8"/>
            <p:cNvCxnSpPr/>
            <p:nvPr/>
          </p:nvCxnSpPr>
          <p:spPr>
            <a:xfrm rot="10800000">
              <a:off x="-25" y="4608575"/>
              <a:ext cx="7407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7" name="Google Shape;67;p8"/>
          <p:cNvSpPr txBox="1"/>
          <p:nvPr>
            <p:ph type="title"/>
          </p:nvPr>
        </p:nvSpPr>
        <p:spPr>
          <a:xfrm>
            <a:off x="1644450" y="1733400"/>
            <a:ext cx="5855100" cy="7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3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/>
          <p:nvPr/>
        </p:nvSpPr>
        <p:spPr>
          <a:xfrm>
            <a:off x="-2613450" y="-126025"/>
            <a:ext cx="5402100" cy="5402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" name="Google Shape;70;p9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71" name="Google Shape;71;p9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2" name="Google Shape;72;p9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" name="Google Shape;73;p9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4" name="Google Shape;74;p9"/>
          <p:cNvSpPr txBox="1"/>
          <p:nvPr>
            <p:ph type="title"/>
          </p:nvPr>
        </p:nvSpPr>
        <p:spPr>
          <a:xfrm>
            <a:off x="3496850" y="1021763"/>
            <a:ext cx="4294800" cy="209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" type="subTitle"/>
          </p:nvPr>
        </p:nvSpPr>
        <p:spPr>
          <a:xfrm>
            <a:off x="3496850" y="3117038"/>
            <a:ext cx="4294800" cy="10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0"/>
          <p:cNvSpPr txBox="1"/>
          <p:nvPr>
            <p:ph type="title"/>
          </p:nvPr>
        </p:nvSpPr>
        <p:spPr>
          <a:xfrm>
            <a:off x="720000" y="4045175"/>
            <a:ext cx="7710900" cy="56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gtree Black"/>
              <a:buNone/>
              <a:defRPr sz="28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Relationship Id="rId5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0"/>
          <p:cNvSpPr txBox="1"/>
          <p:nvPr>
            <p:ph idx="1" type="subTitle"/>
          </p:nvPr>
        </p:nvSpPr>
        <p:spPr>
          <a:xfrm>
            <a:off x="1087125" y="2997514"/>
            <a:ext cx="58974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</a:rPr>
              <a:t>Gavin Campbell, Eric Gulotty, Brandon Wong, </a:t>
            </a:r>
            <a:endParaRPr sz="120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</a:rPr>
              <a:t>Bella Davies, William Li</a:t>
            </a:r>
            <a:endParaRPr/>
          </a:p>
        </p:txBody>
      </p:sp>
      <p:pic>
        <p:nvPicPr>
          <p:cNvPr id="284" name="Google Shape;284;p30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4381025" y="1003302"/>
            <a:ext cx="3729074" cy="336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9650" y="1742575"/>
            <a:ext cx="3492257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9"/>
          <p:cNvSpPr txBox="1"/>
          <p:nvPr>
            <p:ph type="title"/>
          </p:nvPr>
        </p:nvSpPr>
        <p:spPr>
          <a:xfrm>
            <a:off x="2603050" y="1856088"/>
            <a:ext cx="5827800" cy="1024500"/>
          </a:xfrm>
          <a:prstGeom prst="rect">
            <a:avLst/>
          </a:prstGeom>
          <a:solidFill>
            <a:srgbClr val="325D79"/>
          </a:solidFill>
        </p:spPr>
        <p:txBody>
          <a:bodyPr anchorCtr="0" anchor="ctr" bIns="91425" lIns="182875" spcFirstLastPara="1" rIns="18287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 Failed?? </a:t>
            </a:r>
            <a:endParaRPr/>
          </a:p>
        </p:txBody>
      </p:sp>
      <p:sp>
        <p:nvSpPr>
          <p:cNvPr id="431" name="Google Shape;431;p39"/>
          <p:cNvSpPr txBox="1"/>
          <p:nvPr>
            <p:ph idx="1" type="subTitle"/>
          </p:nvPr>
        </p:nvSpPr>
        <p:spPr>
          <a:xfrm>
            <a:off x="2603050" y="2880588"/>
            <a:ext cx="58278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 decreased model performance </a:t>
            </a:r>
            <a:endParaRPr/>
          </a:p>
        </p:txBody>
      </p:sp>
      <p:sp>
        <p:nvSpPr>
          <p:cNvPr id="432" name="Google Shape;432;p39"/>
          <p:cNvSpPr txBox="1"/>
          <p:nvPr>
            <p:ph idx="4294967295" type="title"/>
          </p:nvPr>
        </p:nvSpPr>
        <p:spPr>
          <a:xfrm>
            <a:off x="720000" y="533550"/>
            <a:ext cx="824400" cy="705000"/>
          </a:xfrm>
          <a:prstGeom prst="rect">
            <a:avLst/>
          </a:prstGeom>
          <a:solidFill>
            <a:srgbClr val="325D7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>
                <a:solidFill>
                  <a:schemeClr val="lt1"/>
                </a:solidFill>
              </a:rPr>
              <a:t>03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0"/>
          <p:cNvSpPr txBox="1"/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nalysis PCA</a:t>
            </a:r>
            <a:endParaRPr/>
          </a:p>
        </p:txBody>
      </p:sp>
      <p:pic>
        <p:nvPicPr>
          <p:cNvPr id="438" name="Google Shape;43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375" y="1101541"/>
            <a:ext cx="3633850" cy="23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0250" y="1076463"/>
            <a:ext cx="4094252" cy="2355775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40"/>
          <p:cNvSpPr txBox="1"/>
          <p:nvPr/>
        </p:nvSpPr>
        <p:spPr>
          <a:xfrm>
            <a:off x="304625" y="3491000"/>
            <a:ext cx="8544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anken Grotesk"/>
              <a:buChar char="●"/>
            </a:pPr>
            <a:r>
              <a:rPr b="1" lang="en">
                <a:solidFill>
                  <a:srgbClr val="212121"/>
                </a:solidFill>
                <a:highlight>
                  <a:srgbClr val="FFFFFF"/>
                </a:highlight>
                <a:latin typeface="Hanken Grotesk"/>
                <a:ea typeface="Hanken Grotesk"/>
                <a:cs typeface="Hanken Grotesk"/>
                <a:sym typeface="Hanken Grotesk"/>
              </a:rPr>
              <a:t>PC 0</a:t>
            </a: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Hanken Grotesk"/>
                <a:ea typeface="Hanken Grotesk"/>
                <a:cs typeface="Hanken Grotesk"/>
                <a:sym typeface="Hanken Grotesk"/>
              </a:rPr>
              <a:t>  - Propensity for the </a:t>
            </a:r>
            <a:r>
              <a:rPr lang="en" u="sng">
                <a:solidFill>
                  <a:srgbClr val="212121"/>
                </a:solidFill>
                <a:highlight>
                  <a:srgbClr val="FFFFFF"/>
                </a:highlight>
                <a:latin typeface="Hanken Grotesk"/>
                <a:ea typeface="Hanken Grotesk"/>
                <a:cs typeface="Hanken Grotesk"/>
                <a:sym typeface="Hanken Grotesk"/>
              </a:rPr>
              <a:t>loan</a:t>
            </a: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Hanken Grotesk"/>
                <a:ea typeface="Hanken Grotesk"/>
                <a:cs typeface="Hanken Grotesk"/>
                <a:sym typeface="Hanken Grotesk"/>
              </a:rPr>
              <a:t> to be larger, explains </a:t>
            </a:r>
            <a:r>
              <a:rPr b="1" lang="en">
                <a:solidFill>
                  <a:srgbClr val="212121"/>
                </a:solidFill>
                <a:highlight>
                  <a:srgbClr val="FFFFFF"/>
                </a:highlight>
                <a:latin typeface="Hanken Grotesk"/>
                <a:ea typeface="Hanken Grotesk"/>
                <a:cs typeface="Hanken Grotesk"/>
                <a:sym typeface="Hanken Grotesk"/>
              </a:rPr>
              <a:t>42.1%</a:t>
            </a: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Hanken Grotesk"/>
                <a:ea typeface="Hanken Grotesk"/>
                <a:cs typeface="Hanken Grotesk"/>
                <a:sym typeface="Hanken Grotesk"/>
              </a:rPr>
              <a:t> of the variance 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anken Grotesk"/>
              <a:buChar char="●"/>
            </a:pPr>
            <a:r>
              <a:rPr b="1" lang="en">
                <a:solidFill>
                  <a:srgbClr val="212121"/>
                </a:solidFill>
                <a:highlight>
                  <a:srgbClr val="FFFFFF"/>
                </a:highlight>
                <a:latin typeface="Hanken Grotesk"/>
                <a:ea typeface="Hanken Grotesk"/>
                <a:cs typeface="Hanken Grotesk"/>
                <a:sym typeface="Hanken Grotesk"/>
              </a:rPr>
              <a:t>PC 1</a:t>
            </a: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Hanken Grotesk"/>
                <a:ea typeface="Hanken Grotesk"/>
                <a:cs typeface="Hanken Grotesk"/>
                <a:sym typeface="Hanken Grotesk"/>
              </a:rPr>
              <a:t> - Propensity for the borrowing </a:t>
            </a:r>
            <a:r>
              <a:rPr lang="en" u="sng">
                <a:solidFill>
                  <a:srgbClr val="212121"/>
                </a:solidFill>
                <a:highlight>
                  <a:srgbClr val="FFFFFF"/>
                </a:highlight>
                <a:latin typeface="Hanken Grotesk"/>
                <a:ea typeface="Hanken Grotesk"/>
                <a:cs typeface="Hanken Grotesk"/>
                <a:sym typeface="Hanken Grotesk"/>
              </a:rPr>
              <a:t>business</a:t>
            </a: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Hanken Grotesk"/>
                <a:ea typeface="Hanken Grotesk"/>
                <a:cs typeface="Hanken Grotesk"/>
                <a:sym typeface="Hanken Grotesk"/>
              </a:rPr>
              <a:t> to be larger, explains </a:t>
            </a:r>
            <a:r>
              <a:rPr b="1" lang="en">
                <a:solidFill>
                  <a:srgbClr val="212121"/>
                </a:solidFill>
                <a:highlight>
                  <a:srgbClr val="FFFFFF"/>
                </a:highlight>
                <a:latin typeface="Hanken Grotesk"/>
                <a:ea typeface="Hanken Grotesk"/>
                <a:cs typeface="Hanken Grotesk"/>
                <a:sym typeface="Hanken Grotesk"/>
              </a:rPr>
              <a:t>15.5%</a:t>
            </a: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Hanken Grotesk"/>
                <a:ea typeface="Hanken Grotesk"/>
                <a:cs typeface="Hanken Grotesk"/>
                <a:sym typeface="Hanken Grotesk"/>
              </a:rPr>
              <a:t> of the variance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Hanken Grotesk"/>
              <a:buChar char="●"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Hanken Grotesk"/>
                <a:ea typeface="Hanken Grotesk"/>
                <a:cs typeface="Hanken Grotesk"/>
                <a:sym typeface="Hanken Grotesk"/>
              </a:rPr>
              <a:t>Together, PC 0 and PC 1 explain </a:t>
            </a:r>
            <a:r>
              <a:rPr b="1" lang="en">
                <a:solidFill>
                  <a:srgbClr val="212121"/>
                </a:solidFill>
                <a:highlight>
                  <a:srgbClr val="FFFFFF"/>
                </a:highlight>
                <a:latin typeface="Hanken Grotesk"/>
                <a:ea typeface="Hanken Grotesk"/>
                <a:cs typeface="Hanken Grotesk"/>
                <a:sym typeface="Hanken Grotesk"/>
              </a:rPr>
              <a:t>57.6%</a:t>
            </a: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Hanken Grotesk"/>
                <a:ea typeface="Hanken Grotesk"/>
                <a:cs typeface="Hanken Grotesk"/>
                <a:sym typeface="Hanken Grotesk"/>
              </a:rPr>
              <a:t> of the cumulative variance. We also tried using 3 and </a:t>
            </a: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Hanken Grotesk"/>
                <a:ea typeface="Hanken Grotesk"/>
                <a:cs typeface="Hanken Grotesk"/>
                <a:sym typeface="Hanken Grotesk"/>
              </a:rPr>
              <a:t>6</a:t>
            </a:r>
            <a:r>
              <a:rPr lang="en">
                <a:solidFill>
                  <a:srgbClr val="212121"/>
                </a:solidFill>
                <a:highlight>
                  <a:srgbClr val="FFFFFF"/>
                </a:highlight>
                <a:latin typeface="Hanken Grotesk"/>
                <a:ea typeface="Hanken Grotesk"/>
                <a:cs typeface="Hanken Grotesk"/>
                <a:sym typeface="Hanken Grotesk"/>
              </a:rPr>
              <a:t> PCs.</a:t>
            </a:r>
            <a:endParaRPr>
              <a:solidFill>
                <a:srgbClr val="212121"/>
              </a:solidFill>
              <a:highlight>
                <a:srgbClr val="FFFFFF"/>
              </a:highlight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441" name="Google Shape;441;p40"/>
          <p:cNvSpPr/>
          <p:nvPr/>
        </p:nvSpPr>
        <p:spPr>
          <a:xfrm rot="5400000">
            <a:off x="2257832" y="-167475"/>
            <a:ext cx="522300" cy="3596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1"/>
          <p:cNvSpPr txBox="1"/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Showcase Before and After PCA </a:t>
            </a:r>
            <a:endParaRPr/>
          </a:p>
        </p:txBody>
      </p:sp>
      <p:sp>
        <p:nvSpPr>
          <p:cNvPr id="447" name="Google Shape;447;p41"/>
          <p:cNvSpPr txBox="1"/>
          <p:nvPr/>
        </p:nvSpPr>
        <p:spPr>
          <a:xfrm>
            <a:off x="6000675" y="1475875"/>
            <a:ext cx="2298600" cy="16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Using the </a:t>
            </a:r>
            <a:r>
              <a:rPr lang="en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point of inflection at </a:t>
            </a:r>
            <a:r>
              <a:rPr b="1" lang="en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 we will keep Principal </a:t>
            </a: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Component </a:t>
            </a:r>
            <a:r>
              <a:rPr b="1"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and </a:t>
            </a:r>
            <a:r>
              <a:rPr b="1"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. These are add these to the training dataset, replacing the metric variables to reduce dimensionality of the data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pic>
        <p:nvPicPr>
          <p:cNvPr id="448" name="Google Shape;44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375" y="1229350"/>
            <a:ext cx="4856826" cy="2684801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41"/>
          <p:cNvSpPr txBox="1"/>
          <p:nvPr/>
        </p:nvSpPr>
        <p:spPr>
          <a:xfrm>
            <a:off x="834875" y="1351725"/>
            <a:ext cx="4968600" cy="26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2"/>
          <p:cNvSpPr txBox="1"/>
          <p:nvPr>
            <p:ph type="title"/>
          </p:nvPr>
        </p:nvSpPr>
        <p:spPr>
          <a:xfrm>
            <a:off x="717776" y="665275"/>
            <a:ext cx="770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on PCA </a:t>
            </a:r>
            <a:endParaRPr/>
          </a:p>
        </p:txBody>
      </p:sp>
      <p:sp>
        <p:nvSpPr>
          <p:cNvPr id="455" name="Google Shape;455;p42"/>
          <p:cNvSpPr txBox="1"/>
          <p:nvPr/>
        </p:nvSpPr>
        <p:spPr>
          <a:xfrm>
            <a:off x="5194250" y="2191675"/>
            <a:ext cx="3335400" cy="28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All models had </a:t>
            </a:r>
            <a:r>
              <a:rPr lang="en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worse performance</a:t>
            </a: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using PCA than without using it. Therefore we chose to </a:t>
            </a:r>
            <a:r>
              <a:rPr lang="en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keep the original metric variables</a:t>
            </a: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and not use the PCs.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456" name="Google Shape;456;p42"/>
          <p:cNvSpPr txBox="1"/>
          <p:nvPr/>
        </p:nvSpPr>
        <p:spPr>
          <a:xfrm>
            <a:off x="5194250" y="1754275"/>
            <a:ext cx="4691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rPr>
              <a:t>Decreased Performance</a:t>
            </a:r>
            <a:endParaRPr sz="1900">
              <a:solidFill>
                <a:schemeClr val="dk1"/>
              </a:solidFill>
              <a:latin typeface="Figtree Black"/>
              <a:ea typeface="Figtree Black"/>
              <a:cs typeface="Figtree Black"/>
              <a:sym typeface="Figtree Black"/>
            </a:endParaRPr>
          </a:p>
        </p:txBody>
      </p:sp>
      <p:sp>
        <p:nvSpPr>
          <p:cNvPr id="457" name="Google Shape;457;p42"/>
          <p:cNvSpPr txBox="1"/>
          <p:nvPr/>
        </p:nvSpPr>
        <p:spPr>
          <a:xfrm>
            <a:off x="825600" y="1895300"/>
            <a:ext cx="26586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rPr>
              <a:t>Lost Information</a:t>
            </a:r>
            <a:endParaRPr sz="1900">
              <a:solidFill>
                <a:schemeClr val="dk1"/>
              </a:solidFill>
              <a:latin typeface="Figtree Black"/>
              <a:ea typeface="Figtree Black"/>
              <a:cs typeface="Figtree Black"/>
              <a:sym typeface="Figtree Black"/>
            </a:endParaRPr>
          </a:p>
        </p:txBody>
      </p:sp>
      <p:sp>
        <p:nvSpPr>
          <p:cNvPr id="458" name="Google Shape;458;p42"/>
          <p:cNvSpPr txBox="1"/>
          <p:nvPr/>
        </p:nvSpPr>
        <p:spPr>
          <a:xfrm>
            <a:off x="825600" y="2253050"/>
            <a:ext cx="3574500" cy="29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As there are </a:t>
            </a:r>
            <a:r>
              <a:rPr lang="en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only </a:t>
            </a:r>
            <a:r>
              <a:rPr b="1" lang="en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8</a:t>
            </a:r>
            <a:r>
              <a:rPr lang="en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metric variables</a:t>
            </a: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 out of 35 in our data, these are some of the top features. Replacing them results in </a:t>
            </a:r>
            <a:r>
              <a:rPr lang="en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lower feature importance</a:t>
            </a: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and information lost.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459" name="Google Shape;459;p42"/>
          <p:cNvSpPr/>
          <p:nvPr/>
        </p:nvSpPr>
        <p:spPr>
          <a:xfrm>
            <a:off x="5116925" y="1237963"/>
            <a:ext cx="516300" cy="51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0" name="Google Shape;460;p42"/>
          <p:cNvCxnSpPr/>
          <p:nvPr/>
        </p:nvCxnSpPr>
        <p:spPr>
          <a:xfrm>
            <a:off x="4758525" y="1754263"/>
            <a:ext cx="0" cy="1142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" name="Google Shape;461;p42"/>
          <p:cNvCxnSpPr/>
          <p:nvPr/>
        </p:nvCxnSpPr>
        <p:spPr>
          <a:xfrm>
            <a:off x="4758525" y="3412850"/>
            <a:ext cx="0" cy="1772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62" name="Google Shape;462;p42"/>
          <p:cNvGrpSpPr/>
          <p:nvPr/>
        </p:nvGrpSpPr>
        <p:grpSpPr>
          <a:xfrm>
            <a:off x="4578588" y="2999375"/>
            <a:ext cx="359850" cy="310650"/>
            <a:chOff x="1727213" y="3674725"/>
            <a:chExt cx="359850" cy="310650"/>
          </a:xfrm>
        </p:grpSpPr>
        <p:sp>
          <p:nvSpPr>
            <p:cNvPr id="463" name="Google Shape;463;p42"/>
            <p:cNvSpPr/>
            <p:nvPr/>
          </p:nvSpPr>
          <p:spPr>
            <a:xfrm>
              <a:off x="2048588" y="3851825"/>
              <a:ext cx="13875" cy="66400"/>
            </a:xfrm>
            <a:custGeom>
              <a:rect b="b" l="l" r="r" t="t"/>
              <a:pathLst>
                <a:path extrusionOk="0" h="2656" w="555">
                  <a:moveTo>
                    <a:pt x="1" y="0"/>
                  </a:moveTo>
                  <a:lnTo>
                    <a:pt x="1" y="2656"/>
                  </a:lnTo>
                  <a:lnTo>
                    <a:pt x="554" y="2656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42"/>
            <p:cNvSpPr/>
            <p:nvPr/>
          </p:nvSpPr>
          <p:spPr>
            <a:xfrm>
              <a:off x="1802038" y="3720600"/>
              <a:ext cx="14900" cy="54350"/>
            </a:xfrm>
            <a:custGeom>
              <a:rect b="b" l="l" r="r" t="t"/>
              <a:pathLst>
                <a:path extrusionOk="0" h="2174" w="596">
                  <a:moveTo>
                    <a:pt x="1" y="1"/>
                  </a:moveTo>
                  <a:lnTo>
                    <a:pt x="1" y="2174"/>
                  </a:lnTo>
                  <a:lnTo>
                    <a:pt x="595" y="2174"/>
                  </a:lnTo>
                  <a:lnTo>
                    <a:pt x="595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42"/>
            <p:cNvSpPr/>
            <p:nvPr/>
          </p:nvSpPr>
          <p:spPr>
            <a:xfrm>
              <a:off x="1884063" y="3910500"/>
              <a:ext cx="203000" cy="52575"/>
            </a:xfrm>
            <a:custGeom>
              <a:rect b="b" l="l" r="r" t="t"/>
              <a:pathLst>
                <a:path extrusionOk="0" h="2103" w="8120">
                  <a:moveTo>
                    <a:pt x="308" y="1"/>
                  </a:moveTo>
                  <a:cubicBezTo>
                    <a:pt x="134" y="1"/>
                    <a:pt x="0" y="134"/>
                    <a:pt x="0" y="350"/>
                  </a:cubicBezTo>
                  <a:cubicBezTo>
                    <a:pt x="52" y="473"/>
                    <a:pt x="175" y="606"/>
                    <a:pt x="308" y="606"/>
                  </a:cubicBezTo>
                  <a:lnTo>
                    <a:pt x="7012" y="606"/>
                  </a:lnTo>
                  <a:cubicBezTo>
                    <a:pt x="7310" y="606"/>
                    <a:pt x="7525" y="821"/>
                    <a:pt x="7484" y="1118"/>
                  </a:cubicBezTo>
                  <a:cubicBezTo>
                    <a:pt x="7433" y="1334"/>
                    <a:pt x="7228" y="1539"/>
                    <a:pt x="7012" y="1539"/>
                  </a:cubicBezTo>
                  <a:lnTo>
                    <a:pt x="308" y="1539"/>
                  </a:lnTo>
                  <a:cubicBezTo>
                    <a:pt x="134" y="1539"/>
                    <a:pt x="0" y="1672"/>
                    <a:pt x="0" y="1887"/>
                  </a:cubicBezTo>
                  <a:cubicBezTo>
                    <a:pt x="52" y="2010"/>
                    <a:pt x="175" y="2103"/>
                    <a:pt x="308" y="2103"/>
                  </a:cubicBezTo>
                  <a:lnTo>
                    <a:pt x="7012" y="2103"/>
                  </a:lnTo>
                  <a:cubicBezTo>
                    <a:pt x="7648" y="2103"/>
                    <a:pt x="8120" y="1590"/>
                    <a:pt x="8079" y="944"/>
                  </a:cubicBezTo>
                  <a:cubicBezTo>
                    <a:pt x="7997" y="391"/>
                    <a:pt x="7525" y="1"/>
                    <a:pt x="701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42"/>
            <p:cNvSpPr/>
            <p:nvPr/>
          </p:nvSpPr>
          <p:spPr>
            <a:xfrm>
              <a:off x="1727213" y="3674725"/>
              <a:ext cx="358825" cy="288350"/>
            </a:xfrm>
            <a:custGeom>
              <a:rect b="b" l="l" r="r" t="t"/>
              <a:pathLst>
                <a:path extrusionOk="0" h="11534" w="14353">
                  <a:moveTo>
                    <a:pt x="10939" y="595"/>
                  </a:moveTo>
                  <a:cubicBezTo>
                    <a:pt x="12220" y="595"/>
                    <a:pt x="13327" y="1661"/>
                    <a:pt x="13286" y="2984"/>
                  </a:cubicBezTo>
                  <a:cubicBezTo>
                    <a:pt x="13286" y="4224"/>
                    <a:pt x="12220" y="5249"/>
                    <a:pt x="10980" y="5249"/>
                  </a:cubicBezTo>
                  <a:lnTo>
                    <a:pt x="2994" y="5249"/>
                  </a:lnTo>
                  <a:cubicBezTo>
                    <a:pt x="2779" y="5249"/>
                    <a:pt x="2563" y="5075"/>
                    <a:pt x="2522" y="4870"/>
                  </a:cubicBezTo>
                  <a:cubicBezTo>
                    <a:pt x="2481" y="4563"/>
                    <a:pt x="2686" y="4306"/>
                    <a:pt x="2994" y="4306"/>
                  </a:cubicBezTo>
                  <a:lnTo>
                    <a:pt x="10939" y="4306"/>
                  </a:lnTo>
                  <a:cubicBezTo>
                    <a:pt x="11708" y="4306"/>
                    <a:pt x="12343" y="3712"/>
                    <a:pt x="12343" y="2943"/>
                  </a:cubicBezTo>
                  <a:cubicBezTo>
                    <a:pt x="12343" y="2174"/>
                    <a:pt x="11749" y="1538"/>
                    <a:pt x="10980" y="1538"/>
                  </a:cubicBezTo>
                  <a:lnTo>
                    <a:pt x="2994" y="1538"/>
                  </a:lnTo>
                  <a:cubicBezTo>
                    <a:pt x="2779" y="1538"/>
                    <a:pt x="2563" y="1364"/>
                    <a:pt x="2522" y="1149"/>
                  </a:cubicBezTo>
                  <a:cubicBezTo>
                    <a:pt x="2481" y="852"/>
                    <a:pt x="2686" y="595"/>
                    <a:pt x="2994" y="595"/>
                  </a:cubicBezTo>
                  <a:close/>
                  <a:moveTo>
                    <a:pt x="2994" y="1"/>
                  </a:moveTo>
                  <a:cubicBezTo>
                    <a:pt x="2430" y="1"/>
                    <a:pt x="1969" y="421"/>
                    <a:pt x="1917" y="975"/>
                  </a:cubicBezTo>
                  <a:cubicBezTo>
                    <a:pt x="1835" y="1579"/>
                    <a:pt x="2348" y="2133"/>
                    <a:pt x="2994" y="2133"/>
                  </a:cubicBezTo>
                  <a:lnTo>
                    <a:pt x="10939" y="2133"/>
                  </a:lnTo>
                  <a:cubicBezTo>
                    <a:pt x="11359" y="2133"/>
                    <a:pt x="11749" y="2471"/>
                    <a:pt x="11749" y="2902"/>
                  </a:cubicBezTo>
                  <a:cubicBezTo>
                    <a:pt x="11790" y="3373"/>
                    <a:pt x="11400" y="3712"/>
                    <a:pt x="10980" y="3712"/>
                  </a:cubicBezTo>
                  <a:lnTo>
                    <a:pt x="2902" y="3712"/>
                  </a:lnTo>
                  <a:cubicBezTo>
                    <a:pt x="2563" y="3712"/>
                    <a:pt x="2225" y="3886"/>
                    <a:pt x="2092" y="4183"/>
                  </a:cubicBezTo>
                  <a:cubicBezTo>
                    <a:pt x="1794" y="4737"/>
                    <a:pt x="1917" y="5290"/>
                    <a:pt x="2307" y="5588"/>
                  </a:cubicBezTo>
                  <a:cubicBezTo>
                    <a:pt x="810" y="6357"/>
                    <a:pt x="0" y="8243"/>
                    <a:pt x="1026" y="10078"/>
                  </a:cubicBezTo>
                  <a:cubicBezTo>
                    <a:pt x="1538" y="10970"/>
                    <a:pt x="2481" y="11534"/>
                    <a:pt x="3455" y="11534"/>
                  </a:cubicBezTo>
                  <a:lnTo>
                    <a:pt x="4398" y="11534"/>
                  </a:lnTo>
                  <a:cubicBezTo>
                    <a:pt x="4532" y="11534"/>
                    <a:pt x="4655" y="11400"/>
                    <a:pt x="4696" y="11277"/>
                  </a:cubicBezTo>
                  <a:cubicBezTo>
                    <a:pt x="4737" y="11103"/>
                    <a:pt x="4573" y="10929"/>
                    <a:pt x="4398" y="10929"/>
                  </a:cubicBezTo>
                  <a:lnTo>
                    <a:pt x="3763" y="10929"/>
                  </a:lnTo>
                  <a:cubicBezTo>
                    <a:pt x="2307" y="10929"/>
                    <a:pt x="1149" y="9781"/>
                    <a:pt x="1149" y="8325"/>
                  </a:cubicBezTo>
                  <a:cubicBezTo>
                    <a:pt x="1200" y="6961"/>
                    <a:pt x="2307" y="5844"/>
                    <a:pt x="3711" y="5844"/>
                  </a:cubicBezTo>
                  <a:lnTo>
                    <a:pt x="13286" y="5844"/>
                  </a:lnTo>
                  <a:cubicBezTo>
                    <a:pt x="13502" y="5844"/>
                    <a:pt x="13707" y="6018"/>
                    <a:pt x="13758" y="6234"/>
                  </a:cubicBezTo>
                  <a:cubicBezTo>
                    <a:pt x="13799" y="6531"/>
                    <a:pt x="13584" y="6787"/>
                    <a:pt x="13286" y="6787"/>
                  </a:cubicBezTo>
                  <a:lnTo>
                    <a:pt x="3763" y="6787"/>
                  </a:lnTo>
                  <a:cubicBezTo>
                    <a:pt x="2943" y="6787"/>
                    <a:pt x="2266" y="7382"/>
                    <a:pt x="2133" y="8151"/>
                  </a:cubicBezTo>
                  <a:cubicBezTo>
                    <a:pt x="2010" y="9135"/>
                    <a:pt x="2779" y="10037"/>
                    <a:pt x="3763" y="10037"/>
                  </a:cubicBezTo>
                  <a:lnTo>
                    <a:pt x="4398" y="10037"/>
                  </a:lnTo>
                  <a:cubicBezTo>
                    <a:pt x="4532" y="10037"/>
                    <a:pt x="4655" y="9904"/>
                    <a:pt x="4696" y="9781"/>
                  </a:cubicBezTo>
                  <a:cubicBezTo>
                    <a:pt x="4737" y="9565"/>
                    <a:pt x="4573" y="9432"/>
                    <a:pt x="4398" y="9432"/>
                  </a:cubicBezTo>
                  <a:lnTo>
                    <a:pt x="3763" y="9432"/>
                  </a:lnTo>
                  <a:cubicBezTo>
                    <a:pt x="3250" y="9432"/>
                    <a:pt x="2820" y="9094"/>
                    <a:pt x="2738" y="8581"/>
                  </a:cubicBezTo>
                  <a:cubicBezTo>
                    <a:pt x="2604" y="7946"/>
                    <a:pt x="3117" y="7382"/>
                    <a:pt x="3763" y="7382"/>
                  </a:cubicBezTo>
                  <a:lnTo>
                    <a:pt x="13286" y="7382"/>
                  </a:lnTo>
                  <a:cubicBezTo>
                    <a:pt x="13881" y="7382"/>
                    <a:pt x="14353" y="6920"/>
                    <a:pt x="14353" y="6316"/>
                  </a:cubicBezTo>
                  <a:cubicBezTo>
                    <a:pt x="14353" y="5721"/>
                    <a:pt x="13881" y="5249"/>
                    <a:pt x="13286" y="5249"/>
                  </a:cubicBezTo>
                  <a:lnTo>
                    <a:pt x="12733" y="5249"/>
                  </a:lnTo>
                  <a:cubicBezTo>
                    <a:pt x="13409" y="4737"/>
                    <a:pt x="13840" y="3927"/>
                    <a:pt x="13881" y="3025"/>
                  </a:cubicBezTo>
                  <a:cubicBezTo>
                    <a:pt x="13922" y="1364"/>
                    <a:pt x="12600" y="1"/>
                    <a:pt x="1093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42"/>
            <p:cNvSpPr/>
            <p:nvPr/>
          </p:nvSpPr>
          <p:spPr>
            <a:xfrm>
              <a:off x="1829738" y="3888050"/>
              <a:ext cx="69475" cy="97325"/>
            </a:xfrm>
            <a:custGeom>
              <a:rect b="b" l="l" r="r" t="t"/>
              <a:pathLst>
                <a:path extrusionOk="0" h="3893" w="2779">
                  <a:moveTo>
                    <a:pt x="311" y="1"/>
                  </a:moveTo>
                  <a:cubicBezTo>
                    <a:pt x="293" y="1"/>
                    <a:pt x="275" y="3"/>
                    <a:pt x="256" y="7"/>
                  </a:cubicBezTo>
                  <a:cubicBezTo>
                    <a:pt x="82" y="48"/>
                    <a:pt x="0" y="181"/>
                    <a:pt x="0" y="304"/>
                  </a:cubicBezTo>
                  <a:lnTo>
                    <a:pt x="0" y="3595"/>
                  </a:lnTo>
                  <a:cubicBezTo>
                    <a:pt x="0" y="3677"/>
                    <a:pt x="41" y="3769"/>
                    <a:pt x="123" y="3810"/>
                  </a:cubicBezTo>
                  <a:cubicBezTo>
                    <a:pt x="174" y="3851"/>
                    <a:pt x="215" y="3892"/>
                    <a:pt x="297" y="3892"/>
                  </a:cubicBezTo>
                  <a:cubicBezTo>
                    <a:pt x="338" y="3892"/>
                    <a:pt x="431" y="3851"/>
                    <a:pt x="472" y="3810"/>
                  </a:cubicBezTo>
                  <a:lnTo>
                    <a:pt x="1363" y="3083"/>
                  </a:lnTo>
                  <a:lnTo>
                    <a:pt x="2307" y="3810"/>
                  </a:lnTo>
                  <a:cubicBezTo>
                    <a:pt x="2348" y="3851"/>
                    <a:pt x="2412" y="3872"/>
                    <a:pt x="2476" y="3872"/>
                  </a:cubicBezTo>
                  <a:cubicBezTo>
                    <a:pt x="2540" y="3872"/>
                    <a:pt x="2604" y="3851"/>
                    <a:pt x="2645" y="3810"/>
                  </a:cubicBezTo>
                  <a:cubicBezTo>
                    <a:pt x="2737" y="3769"/>
                    <a:pt x="2778" y="3677"/>
                    <a:pt x="2778" y="3595"/>
                  </a:cubicBezTo>
                  <a:lnTo>
                    <a:pt x="2778" y="304"/>
                  </a:lnTo>
                  <a:cubicBezTo>
                    <a:pt x="2778" y="148"/>
                    <a:pt x="2639" y="1"/>
                    <a:pt x="2484" y="1"/>
                  </a:cubicBezTo>
                  <a:cubicBezTo>
                    <a:pt x="2466" y="1"/>
                    <a:pt x="2448" y="3"/>
                    <a:pt x="2430" y="7"/>
                  </a:cubicBezTo>
                  <a:cubicBezTo>
                    <a:pt x="2266" y="48"/>
                    <a:pt x="2173" y="181"/>
                    <a:pt x="2173" y="304"/>
                  </a:cubicBezTo>
                  <a:lnTo>
                    <a:pt x="2173" y="2949"/>
                  </a:lnTo>
                  <a:lnTo>
                    <a:pt x="1579" y="2488"/>
                  </a:lnTo>
                  <a:cubicBezTo>
                    <a:pt x="1517" y="2442"/>
                    <a:pt x="1453" y="2419"/>
                    <a:pt x="1389" y="2419"/>
                  </a:cubicBezTo>
                  <a:cubicBezTo>
                    <a:pt x="1325" y="2419"/>
                    <a:pt x="1261" y="2442"/>
                    <a:pt x="1199" y="2488"/>
                  </a:cubicBezTo>
                  <a:lnTo>
                    <a:pt x="595" y="2949"/>
                  </a:lnTo>
                  <a:lnTo>
                    <a:pt x="595" y="304"/>
                  </a:lnTo>
                  <a:cubicBezTo>
                    <a:pt x="595" y="148"/>
                    <a:pt x="463" y="1"/>
                    <a:pt x="311" y="1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8" name="Google Shape;468;p42"/>
          <p:cNvGrpSpPr/>
          <p:nvPr/>
        </p:nvGrpSpPr>
        <p:grpSpPr>
          <a:xfrm>
            <a:off x="4586663" y="1323625"/>
            <a:ext cx="343700" cy="345000"/>
            <a:chOff x="1751813" y="2520150"/>
            <a:chExt cx="343700" cy="345000"/>
          </a:xfrm>
        </p:grpSpPr>
        <p:sp>
          <p:nvSpPr>
            <p:cNvPr id="469" name="Google Shape;469;p42"/>
            <p:cNvSpPr/>
            <p:nvPr/>
          </p:nvSpPr>
          <p:spPr>
            <a:xfrm>
              <a:off x="1949413" y="2527850"/>
              <a:ext cx="14900" cy="328850"/>
            </a:xfrm>
            <a:custGeom>
              <a:rect b="b" l="l" r="r" t="t"/>
              <a:pathLst>
                <a:path extrusionOk="0" h="13154" w="596">
                  <a:moveTo>
                    <a:pt x="0" y="0"/>
                  </a:moveTo>
                  <a:lnTo>
                    <a:pt x="0" y="13153"/>
                  </a:lnTo>
                  <a:lnTo>
                    <a:pt x="595" y="13153"/>
                  </a:lnTo>
                  <a:lnTo>
                    <a:pt x="595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1905588" y="2527850"/>
              <a:ext cx="14900" cy="329875"/>
            </a:xfrm>
            <a:custGeom>
              <a:rect b="b" l="l" r="r" t="t"/>
              <a:pathLst>
                <a:path extrusionOk="0" h="13195" w="596">
                  <a:moveTo>
                    <a:pt x="0" y="0"/>
                  </a:moveTo>
                  <a:lnTo>
                    <a:pt x="0" y="13194"/>
                  </a:lnTo>
                  <a:lnTo>
                    <a:pt x="595" y="13194"/>
                  </a:lnTo>
                  <a:lnTo>
                    <a:pt x="595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2044238" y="2575775"/>
              <a:ext cx="43850" cy="14900"/>
            </a:xfrm>
            <a:custGeom>
              <a:rect b="b" l="l" r="r" t="t"/>
              <a:pathLst>
                <a:path extrusionOk="0" h="596" w="1754">
                  <a:moveTo>
                    <a:pt x="1" y="0"/>
                  </a:moveTo>
                  <a:lnTo>
                    <a:pt x="1" y="595"/>
                  </a:lnTo>
                  <a:lnTo>
                    <a:pt x="1754" y="595"/>
                  </a:lnTo>
                  <a:lnTo>
                    <a:pt x="1754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1751813" y="2520150"/>
              <a:ext cx="256325" cy="345000"/>
            </a:xfrm>
            <a:custGeom>
              <a:rect b="b" l="l" r="r" t="t"/>
              <a:pathLst>
                <a:path extrusionOk="0" h="13800" w="10253">
                  <a:moveTo>
                    <a:pt x="9135" y="606"/>
                  </a:moveTo>
                  <a:cubicBezTo>
                    <a:pt x="9442" y="606"/>
                    <a:pt x="9647" y="862"/>
                    <a:pt x="9647" y="1118"/>
                  </a:cubicBezTo>
                  <a:lnTo>
                    <a:pt x="9647" y="12692"/>
                  </a:lnTo>
                  <a:cubicBezTo>
                    <a:pt x="9647" y="12990"/>
                    <a:pt x="9442" y="13205"/>
                    <a:pt x="9135" y="13205"/>
                  </a:cubicBezTo>
                  <a:lnTo>
                    <a:pt x="595" y="13205"/>
                  </a:lnTo>
                  <a:lnTo>
                    <a:pt x="595" y="606"/>
                  </a:lnTo>
                  <a:close/>
                  <a:moveTo>
                    <a:pt x="298" y="1"/>
                  </a:moveTo>
                  <a:cubicBezTo>
                    <a:pt x="124" y="1"/>
                    <a:pt x="1" y="134"/>
                    <a:pt x="1" y="308"/>
                  </a:cubicBezTo>
                  <a:lnTo>
                    <a:pt x="1" y="13502"/>
                  </a:lnTo>
                  <a:cubicBezTo>
                    <a:pt x="1" y="13676"/>
                    <a:pt x="124" y="13799"/>
                    <a:pt x="298" y="13799"/>
                  </a:cubicBezTo>
                  <a:lnTo>
                    <a:pt x="9135" y="13799"/>
                  </a:lnTo>
                  <a:cubicBezTo>
                    <a:pt x="9740" y="13799"/>
                    <a:pt x="10252" y="13287"/>
                    <a:pt x="10252" y="12692"/>
                  </a:cubicBezTo>
                  <a:lnTo>
                    <a:pt x="10252" y="1118"/>
                  </a:lnTo>
                  <a:cubicBezTo>
                    <a:pt x="10252" y="513"/>
                    <a:pt x="9740" y="1"/>
                    <a:pt x="913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2036813" y="2521350"/>
              <a:ext cx="58700" cy="343800"/>
            </a:xfrm>
            <a:custGeom>
              <a:rect b="b" l="l" r="r" t="t"/>
              <a:pathLst>
                <a:path extrusionOk="0" h="13752" w="2348">
                  <a:moveTo>
                    <a:pt x="1170" y="594"/>
                  </a:moveTo>
                  <a:cubicBezTo>
                    <a:pt x="1193" y="594"/>
                    <a:pt x="1217" y="596"/>
                    <a:pt x="1241" y="599"/>
                  </a:cubicBezTo>
                  <a:cubicBezTo>
                    <a:pt x="1538" y="599"/>
                    <a:pt x="1753" y="855"/>
                    <a:pt x="1753" y="1152"/>
                  </a:cubicBezTo>
                  <a:lnTo>
                    <a:pt x="1753" y="12214"/>
                  </a:lnTo>
                  <a:lnTo>
                    <a:pt x="1159" y="12942"/>
                  </a:lnTo>
                  <a:lnTo>
                    <a:pt x="605" y="12214"/>
                  </a:lnTo>
                  <a:lnTo>
                    <a:pt x="605" y="1152"/>
                  </a:lnTo>
                  <a:cubicBezTo>
                    <a:pt x="605" y="838"/>
                    <a:pt x="862" y="594"/>
                    <a:pt x="1170" y="594"/>
                  </a:cubicBezTo>
                  <a:close/>
                  <a:moveTo>
                    <a:pt x="1211" y="1"/>
                  </a:moveTo>
                  <a:cubicBezTo>
                    <a:pt x="1180" y="1"/>
                    <a:pt x="1149" y="2"/>
                    <a:pt x="1118" y="4"/>
                  </a:cubicBezTo>
                  <a:cubicBezTo>
                    <a:pt x="472" y="4"/>
                    <a:pt x="0" y="517"/>
                    <a:pt x="0" y="1152"/>
                  </a:cubicBezTo>
                  <a:lnTo>
                    <a:pt x="0" y="12347"/>
                  </a:lnTo>
                  <a:cubicBezTo>
                    <a:pt x="0" y="12388"/>
                    <a:pt x="0" y="12470"/>
                    <a:pt x="41" y="12511"/>
                  </a:cubicBezTo>
                  <a:lnTo>
                    <a:pt x="943" y="13628"/>
                  </a:lnTo>
                  <a:cubicBezTo>
                    <a:pt x="984" y="13710"/>
                    <a:pt x="1066" y="13751"/>
                    <a:pt x="1159" y="13751"/>
                  </a:cubicBezTo>
                  <a:cubicBezTo>
                    <a:pt x="1241" y="13751"/>
                    <a:pt x="1323" y="13710"/>
                    <a:pt x="1415" y="13628"/>
                  </a:cubicBezTo>
                  <a:lnTo>
                    <a:pt x="2266" y="12511"/>
                  </a:lnTo>
                  <a:cubicBezTo>
                    <a:pt x="2307" y="12470"/>
                    <a:pt x="2348" y="12388"/>
                    <a:pt x="2348" y="12347"/>
                  </a:cubicBezTo>
                  <a:lnTo>
                    <a:pt x="2348" y="1152"/>
                  </a:lnTo>
                  <a:cubicBezTo>
                    <a:pt x="2348" y="497"/>
                    <a:pt x="1844" y="1"/>
                    <a:pt x="1211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42"/>
            <p:cNvSpPr/>
            <p:nvPr/>
          </p:nvSpPr>
          <p:spPr>
            <a:xfrm>
              <a:off x="1795638" y="2565000"/>
              <a:ext cx="70500" cy="15150"/>
            </a:xfrm>
            <a:custGeom>
              <a:rect b="b" l="l" r="r" t="t"/>
              <a:pathLst>
                <a:path extrusionOk="0" h="606" w="2820">
                  <a:moveTo>
                    <a:pt x="339" y="1"/>
                  </a:moveTo>
                  <a:cubicBezTo>
                    <a:pt x="124" y="1"/>
                    <a:pt x="1" y="175"/>
                    <a:pt x="42" y="349"/>
                  </a:cubicBezTo>
                  <a:cubicBezTo>
                    <a:pt x="42" y="472"/>
                    <a:pt x="165" y="606"/>
                    <a:pt x="339" y="606"/>
                  </a:cubicBezTo>
                  <a:lnTo>
                    <a:pt x="2512" y="606"/>
                  </a:lnTo>
                  <a:cubicBezTo>
                    <a:pt x="2686" y="606"/>
                    <a:pt x="2820" y="431"/>
                    <a:pt x="2820" y="257"/>
                  </a:cubicBezTo>
                  <a:cubicBezTo>
                    <a:pt x="2769" y="93"/>
                    <a:pt x="2645" y="1"/>
                    <a:pt x="251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42"/>
            <p:cNvSpPr/>
            <p:nvPr/>
          </p:nvSpPr>
          <p:spPr>
            <a:xfrm>
              <a:off x="1795638" y="2608825"/>
              <a:ext cx="48975" cy="15150"/>
            </a:xfrm>
            <a:custGeom>
              <a:rect b="b" l="l" r="r" t="t"/>
              <a:pathLst>
                <a:path extrusionOk="0" h="606" w="1959">
                  <a:moveTo>
                    <a:pt x="339" y="1"/>
                  </a:moveTo>
                  <a:cubicBezTo>
                    <a:pt x="124" y="1"/>
                    <a:pt x="1" y="175"/>
                    <a:pt x="42" y="349"/>
                  </a:cubicBezTo>
                  <a:cubicBezTo>
                    <a:pt x="42" y="472"/>
                    <a:pt x="165" y="606"/>
                    <a:pt x="339" y="606"/>
                  </a:cubicBezTo>
                  <a:lnTo>
                    <a:pt x="1620" y="606"/>
                  </a:lnTo>
                  <a:cubicBezTo>
                    <a:pt x="1795" y="606"/>
                    <a:pt x="1959" y="431"/>
                    <a:pt x="1918" y="257"/>
                  </a:cubicBezTo>
                  <a:cubicBezTo>
                    <a:pt x="1918" y="93"/>
                    <a:pt x="1743" y="1"/>
                    <a:pt x="1620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3"/>
          <p:cNvSpPr txBox="1"/>
          <p:nvPr>
            <p:ph type="title"/>
          </p:nvPr>
        </p:nvSpPr>
        <p:spPr>
          <a:xfrm>
            <a:off x="1216475" y="1977150"/>
            <a:ext cx="5067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/ Methodology  </a:t>
            </a:r>
            <a:endParaRPr/>
          </a:p>
        </p:txBody>
      </p:sp>
      <p:sp>
        <p:nvSpPr>
          <p:cNvPr id="481" name="Google Shape;481;p43"/>
          <p:cNvSpPr txBox="1"/>
          <p:nvPr>
            <p:ph idx="2" type="title"/>
          </p:nvPr>
        </p:nvSpPr>
        <p:spPr>
          <a:xfrm>
            <a:off x="723500" y="543250"/>
            <a:ext cx="824400" cy="705000"/>
          </a:xfrm>
          <a:prstGeom prst="rect">
            <a:avLst/>
          </a:prstGeom>
          <a:solidFill>
            <a:srgbClr val="325D79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 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</a:rPr>
              <a:t>0</a:t>
            </a:r>
            <a:r>
              <a:rPr lang="en" sz="2800"/>
              <a:t>4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4"/>
          <p:cNvSpPr txBox="1"/>
          <p:nvPr>
            <p:ph type="title"/>
          </p:nvPr>
        </p:nvSpPr>
        <p:spPr>
          <a:xfrm>
            <a:off x="483000" y="241100"/>
            <a:ext cx="7708500" cy="6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Model Analysis</a:t>
            </a:r>
            <a:endParaRPr sz="4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87" name="Google Shape;487;p44"/>
          <p:cNvGraphicFramePr/>
          <p:nvPr/>
        </p:nvGraphicFramePr>
        <p:xfrm>
          <a:off x="717750" y="1011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{D39F1BE1-C041-4B66-92C5-A3653F1B5560}</a:tableStyleId>
              </a:tblPr>
              <a:tblGrid>
                <a:gridCol w="2725550"/>
                <a:gridCol w="2162975"/>
                <a:gridCol w="2350475"/>
              </a:tblGrid>
              <a:tr h="36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Test </a:t>
                      </a:r>
                      <a:r>
                        <a:rPr b="1" lang="en" sz="1100"/>
                        <a:t>Accuracy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Improvement from Baseline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Naive Baseline</a:t>
                      </a:r>
                      <a:endParaRPr sz="1200"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76.1%</a:t>
                      </a:r>
                      <a:endParaRPr sz="1100"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0%</a:t>
                      </a:r>
                      <a:endParaRPr sz="1100"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Logistic Regression</a:t>
                      </a:r>
                      <a:endParaRPr sz="1200"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76.1%</a:t>
                      </a:r>
                      <a:endParaRPr sz="1100"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0%</a:t>
                      </a:r>
                      <a:endParaRPr sz="1100"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Logistic w/ Optimal Cutoff</a:t>
                      </a:r>
                      <a:endParaRPr sz="1200"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100"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80.5%</a:t>
                      </a:r>
                      <a:endParaRPr sz="1100"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4.4%</a:t>
                      </a:r>
                      <a:endParaRPr sz="1100"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Decision Tree w/o Pruning</a:t>
                      </a:r>
                      <a:endParaRPr sz="1200"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200"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89.8%</a:t>
                      </a:r>
                      <a:endParaRPr sz="1100"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13.7%</a:t>
                      </a:r>
                      <a:endParaRPr sz="1100"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Reduced </a:t>
                      </a:r>
                      <a:r>
                        <a:rPr lang="en" sz="1200"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Decision Tree</a:t>
                      </a:r>
                      <a:endParaRPr sz="1200"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200"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84.7%</a:t>
                      </a:r>
                      <a:endParaRPr sz="1100"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8.6%</a:t>
                      </a:r>
                      <a:endParaRPr sz="1100"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Decision Tree w/ Grid Search</a:t>
                      </a:r>
                      <a:endParaRPr b="1" sz="1200"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92.8%</a:t>
                      </a:r>
                      <a:endParaRPr sz="1100"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16.7%</a:t>
                      </a:r>
                      <a:endParaRPr b="1" sz="1100"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200"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Random Forest</a:t>
                      </a:r>
                      <a:endParaRPr sz="1200"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200"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91.2%</a:t>
                      </a:r>
                      <a:endParaRPr sz="1100"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15.1%</a:t>
                      </a:r>
                      <a:endParaRPr sz="1100"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200"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Random Forest w/ Grid Search</a:t>
                      </a:r>
                      <a:endParaRPr sz="1200"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200"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91.3%</a:t>
                      </a:r>
                      <a:endParaRPr sz="1100"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15.2%</a:t>
                      </a:r>
                      <a:endParaRPr sz="1100"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en" sz="1200"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Gradient Boosting</a:t>
                      </a:r>
                      <a:endParaRPr b="1" sz="1200"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93.4%</a:t>
                      </a:r>
                      <a:endParaRPr sz="1100"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17.3%</a:t>
                      </a:r>
                      <a:endParaRPr b="1" sz="1100"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5"/>
          <p:cNvSpPr txBox="1"/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Regression: 4.4% Improvement</a:t>
            </a:r>
            <a:endParaRPr/>
          </a:p>
        </p:txBody>
      </p:sp>
      <p:graphicFrame>
        <p:nvGraphicFramePr>
          <p:cNvPr id="493" name="Google Shape;493;p45"/>
          <p:cNvGraphicFramePr/>
          <p:nvPr/>
        </p:nvGraphicFramePr>
        <p:xfrm>
          <a:off x="722375" y="1531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{D39F1BE1-C041-4B66-92C5-A3653F1B5560}</a:tableStyleId>
              </a:tblPr>
              <a:tblGrid>
                <a:gridCol w="3441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Accuracy:      </a:t>
                      </a:r>
                      <a:r>
                        <a:rPr b="1" lang="en" sz="2500">
                          <a:solidFill>
                            <a:srgbClr val="FF0000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80.5</a:t>
                      </a:r>
                      <a:r>
                        <a:rPr b="1" lang="en" sz="2500">
                          <a:solidFill>
                            <a:srgbClr val="FF0000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%</a:t>
                      </a:r>
                      <a:endParaRPr b="1" sz="2500">
                        <a:solidFill>
                          <a:srgbClr val="FF0000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Recall:           </a:t>
                      </a:r>
                      <a:r>
                        <a:rPr b="1" lang="en" sz="2500"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50.8</a:t>
                      </a:r>
                      <a:r>
                        <a:rPr b="1" lang="en" sz="2500"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%</a:t>
                      </a:r>
                      <a:r>
                        <a:rPr lang="en" sz="2500"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 </a:t>
                      </a:r>
                      <a:endParaRPr sz="2500"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T="91425" marB="91425" marR="91425" marL="91425">
                    <a:solidFill>
                      <a:srgbClr val="F2F2F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Precision:      </a:t>
                      </a:r>
                      <a:r>
                        <a:rPr b="1" lang="en" sz="2500"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61.2</a:t>
                      </a:r>
                      <a:r>
                        <a:rPr b="1" lang="en" sz="2500"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%</a:t>
                      </a:r>
                      <a:endParaRPr b="1" sz="2500"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T="91425" marB="91425" marR="91425" marL="91425">
                    <a:solidFill>
                      <a:srgbClr val="F2F2F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F1 Score:      </a:t>
                      </a:r>
                      <a:r>
                        <a:rPr b="1" lang="en" sz="2500"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55.5</a:t>
                      </a:r>
                      <a:r>
                        <a:rPr b="1" lang="en" sz="2500"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%</a:t>
                      </a:r>
                      <a:endParaRPr b="1" sz="2500"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T="91425" marB="91425" marR="91425" marL="91425">
                    <a:solidFill>
                      <a:srgbClr val="F2F2F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Best Cutoff:   </a:t>
                      </a:r>
                      <a:r>
                        <a:rPr b="1" lang="en" sz="2500"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0.3</a:t>
                      </a:r>
                      <a:endParaRPr b="1" sz="2500"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T="91425" marB="91425" marR="91425" marL="91425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494" name="Google Shape;494;p45"/>
          <p:cNvSpPr txBox="1"/>
          <p:nvPr/>
        </p:nvSpPr>
        <p:spPr>
          <a:xfrm>
            <a:off x="4310325" y="1531200"/>
            <a:ext cx="4445100" cy="26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Possible Reasons for Poor Performance</a:t>
            </a:r>
            <a:endParaRPr b="1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D</a:t>
            </a: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ataset has a large imbalance leading to bias for the majority class (majority paid vs defaulted)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Assumes linearity between the log odds of dependent variable and the independent variables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Hanken Grotesk"/>
              <a:buChar char="●"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Works better with mostly metric variables, and our dataset is mostly categorical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6"/>
          <p:cNvSpPr txBox="1"/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with Grid Search: 16.7% Improvement</a:t>
            </a:r>
            <a:endParaRPr b="1" sz="1100">
              <a:solidFill>
                <a:srgbClr val="000000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00" name="Google Shape;500;p46"/>
          <p:cNvGraphicFramePr/>
          <p:nvPr/>
        </p:nvGraphicFramePr>
        <p:xfrm>
          <a:off x="722375" y="1810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{D39F1BE1-C041-4B66-92C5-A3653F1B5560}</a:tableStyleId>
              </a:tblPr>
              <a:tblGrid>
                <a:gridCol w="3441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Accuracy:     </a:t>
                      </a:r>
                      <a:r>
                        <a:rPr b="1" lang="en" sz="2500">
                          <a:solidFill>
                            <a:srgbClr val="93C47D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92</a:t>
                      </a:r>
                      <a:r>
                        <a:rPr b="1" lang="en" sz="2500">
                          <a:solidFill>
                            <a:srgbClr val="93C47D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.8%</a:t>
                      </a:r>
                      <a:endParaRPr b="1" sz="2500">
                        <a:solidFill>
                          <a:srgbClr val="93C47D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Recall:           </a:t>
                      </a:r>
                      <a:r>
                        <a:rPr b="1" lang="en" sz="2500"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84.3%</a:t>
                      </a:r>
                      <a:r>
                        <a:rPr lang="en" sz="2500"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 </a:t>
                      </a:r>
                      <a:endParaRPr sz="2500"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T="91425" marB="91425" marR="91425" marL="91425">
                    <a:solidFill>
                      <a:srgbClr val="F2F2F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Precision:      </a:t>
                      </a:r>
                      <a:r>
                        <a:rPr b="1" lang="en" sz="2500"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85.7%</a:t>
                      </a:r>
                      <a:endParaRPr b="1" sz="2500"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T="91425" marB="91425" marR="91425" marL="91425">
                    <a:solidFill>
                      <a:srgbClr val="F2F2F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F1 Score</a:t>
                      </a:r>
                      <a:r>
                        <a:rPr lang="en" sz="2500"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:      </a:t>
                      </a:r>
                      <a:r>
                        <a:rPr b="1" lang="en" sz="2500"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85%</a:t>
                      </a:r>
                      <a:endParaRPr b="1" sz="2500"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T="91425" marB="91425" marR="91425" marL="91425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501" name="Google Shape;501;p46"/>
          <p:cNvSpPr txBox="1"/>
          <p:nvPr/>
        </p:nvSpPr>
        <p:spPr>
          <a:xfrm>
            <a:off x="0" y="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2" name="Google Shape;50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6150" y="1414325"/>
            <a:ext cx="3808251" cy="304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p46"/>
          <p:cNvPicPr preferRelativeResize="0"/>
          <p:nvPr/>
        </p:nvPicPr>
        <p:blipFill rotWithShape="1">
          <a:blip r:embed="rId3">
            <a:alphaModFix/>
          </a:blip>
          <a:srcRect b="0" l="15694" r="10900" t="90160"/>
          <a:stretch/>
        </p:blipFill>
        <p:spPr>
          <a:xfrm>
            <a:off x="4424075" y="4189850"/>
            <a:ext cx="4172799" cy="447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46"/>
          <p:cNvPicPr preferRelativeResize="0"/>
          <p:nvPr/>
        </p:nvPicPr>
        <p:blipFill rotWithShape="1">
          <a:blip r:embed="rId3">
            <a:alphaModFix/>
          </a:blip>
          <a:srcRect b="9835" l="0" r="92664" t="10654"/>
          <a:stretch/>
        </p:blipFill>
        <p:spPr>
          <a:xfrm>
            <a:off x="4572000" y="1110837"/>
            <a:ext cx="421350" cy="3654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7"/>
          <p:cNvSpPr txBox="1"/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Boosted Tree: 17.3% Improvement</a:t>
            </a:r>
            <a:endParaRPr/>
          </a:p>
        </p:txBody>
      </p:sp>
      <p:graphicFrame>
        <p:nvGraphicFramePr>
          <p:cNvPr id="510" name="Google Shape;510;p47"/>
          <p:cNvGraphicFramePr/>
          <p:nvPr/>
        </p:nvGraphicFramePr>
        <p:xfrm>
          <a:off x="722375" y="1723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{D39F1BE1-C041-4B66-92C5-A3653F1B5560}</a:tableStyleId>
              </a:tblPr>
              <a:tblGrid>
                <a:gridCol w="3441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Accuracy:      </a:t>
                      </a:r>
                      <a:r>
                        <a:rPr b="1" lang="en" sz="2500">
                          <a:solidFill>
                            <a:srgbClr val="93C47D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9</a:t>
                      </a:r>
                      <a:r>
                        <a:rPr b="1" lang="en" sz="2500">
                          <a:solidFill>
                            <a:srgbClr val="93C47D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3</a:t>
                      </a:r>
                      <a:r>
                        <a:rPr b="1" lang="en" sz="2500">
                          <a:solidFill>
                            <a:srgbClr val="93C47D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.4%</a:t>
                      </a:r>
                      <a:endParaRPr b="1" sz="2500">
                        <a:solidFill>
                          <a:srgbClr val="93C47D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Recall:            </a:t>
                      </a:r>
                      <a:r>
                        <a:rPr b="1" lang="en" sz="2500"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85.8% </a:t>
                      </a:r>
                      <a:endParaRPr b="1" sz="2500"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T="91425" marB="91425" marR="91425" marL="91425">
                    <a:solidFill>
                      <a:srgbClr val="F2F2F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Precision:       </a:t>
                      </a:r>
                      <a:r>
                        <a:rPr b="1" lang="en" sz="2500"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86.6%</a:t>
                      </a:r>
                      <a:endParaRPr b="1" sz="2500"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T="91425" marB="91425" marR="91425" marL="91425">
                    <a:solidFill>
                      <a:srgbClr val="F2F2F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F1 Score:      </a:t>
                      </a:r>
                      <a:r>
                        <a:rPr b="1" lang="en" sz="2500"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 86.2%</a:t>
                      </a:r>
                      <a:endParaRPr b="1" sz="2500"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T="91425" marB="91425" marR="91425" marL="91425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pic>
        <p:nvPicPr>
          <p:cNvPr id="511" name="Google Shape;51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86825"/>
            <a:ext cx="3858875" cy="3087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47"/>
          <p:cNvPicPr preferRelativeResize="0"/>
          <p:nvPr/>
        </p:nvPicPr>
        <p:blipFill rotWithShape="1">
          <a:blip r:embed="rId4">
            <a:alphaModFix/>
          </a:blip>
          <a:srcRect b="9835" l="0" r="92664" t="10654"/>
          <a:stretch/>
        </p:blipFill>
        <p:spPr>
          <a:xfrm>
            <a:off x="4361325" y="1103575"/>
            <a:ext cx="421350" cy="3654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47"/>
          <p:cNvPicPr preferRelativeResize="0"/>
          <p:nvPr/>
        </p:nvPicPr>
        <p:blipFill rotWithShape="1">
          <a:blip r:embed="rId4">
            <a:alphaModFix/>
          </a:blip>
          <a:srcRect b="0" l="15694" r="10900" t="90160"/>
          <a:stretch/>
        </p:blipFill>
        <p:spPr>
          <a:xfrm>
            <a:off x="4424075" y="4189850"/>
            <a:ext cx="4172799" cy="447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8"/>
          <p:cNvSpPr txBox="1"/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</a:t>
            </a:r>
            <a:endParaRPr/>
          </a:p>
        </p:txBody>
      </p:sp>
      <p:sp>
        <p:nvSpPr>
          <p:cNvPr id="519" name="Google Shape;519;p48"/>
          <p:cNvSpPr txBox="1"/>
          <p:nvPr/>
        </p:nvSpPr>
        <p:spPr>
          <a:xfrm>
            <a:off x="722375" y="1017725"/>
            <a:ext cx="5735700" cy="3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Goals of Classification</a:t>
            </a:r>
            <a:endParaRPr b="1" sz="16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-"/>
            </a:pPr>
            <a:r>
              <a:rPr b="1"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Identifying</a:t>
            </a: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as many potential defaults (charged off) as possible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-"/>
            </a:pPr>
            <a:r>
              <a:rPr lang="en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Risk Management</a:t>
            </a: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: </a:t>
            </a:r>
            <a:r>
              <a:rPr lang="en">
                <a:latin typeface="Hanken Grotesk"/>
                <a:ea typeface="Hanken Grotesk"/>
                <a:cs typeface="Hanken Grotesk"/>
                <a:sym typeface="Hanken Grotesk"/>
              </a:rPr>
              <a:t>Fewer surprises in terms of unexpected defaults, </a:t>
            </a:r>
            <a:r>
              <a:rPr lang="en">
                <a:latin typeface="Hanken Grotesk"/>
                <a:ea typeface="Hanken Grotesk"/>
                <a:cs typeface="Hanken Grotesk"/>
                <a:sym typeface="Hanken Grotesk"/>
              </a:rPr>
              <a:t>better false positive than false negative</a:t>
            </a:r>
            <a:endParaRPr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Hanken Grotesk"/>
                <a:ea typeface="Hanken Grotesk"/>
                <a:cs typeface="Hanken Grotesk"/>
                <a:sym typeface="Hanken Grotesk"/>
              </a:rPr>
              <a:t>Evaluation</a:t>
            </a:r>
            <a:endParaRPr b="1" sz="1600"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"/>
              <a:buChar char="-"/>
            </a:pPr>
            <a:r>
              <a:rPr lang="en">
                <a:latin typeface="Hanken Grotesk"/>
                <a:ea typeface="Hanken Grotesk"/>
                <a:cs typeface="Hanken Grotesk"/>
                <a:sym typeface="Hanken Grotesk"/>
              </a:rPr>
              <a:t>High Accuracy</a:t>
            </a:r>
            <a:endParaRPr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"/>
              <a:buChar char="-"/>
            </a:pPr>
            <a:r>
              <a:rPr lang="en">
                <a:latin typeface="Hanken Grotesk"/>
                <a:ea typeface="Hanken Grotesk"/>
                <a:cs typeface="Hanken Grotesk"/>
                <a:sym typeface="Hanken Grotesk"/>
              </a:rPr>
              <a:t>Emphasize </a:t>
            </a:r>
            <a:r>
              <a:rPr b="1" lang="en">
                <a:latin typeface="Hanken Grotesk"/>
                <a:ea typeface="Hanken Grotesk"/>
                <a:cs typeface="Hanken Grotesk"/>
                <a:sym typeface="Hanken Grotesk"/>
              </a:rPr>
              <a:t>Recall</a:t>
            </a:r>
            <a:endParaRPr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"/>
              <a:buChar char="-"/>
            </a:pPr>
            <a:r>
              <a:rPr b="1" lang="en">
                <a:latin typeface="Hanken Grotesk"/>
                <a:ea typeface="Hanken Grotesk"/>
                <a:cs typeface="Hanken Grotesk"/>
                <a:sym typeface="Hanken Grotesk"/>
              </a:rPr>
              <a:t>False Negatives</a:t>
            </a:r>
            <a:r>
              <a:rPr lang="en">
                <a:latin typeface="Hanken Grotesk"/>
                <a:ea typeface="Hanken Grotesk"/>
                <a:cs typeface="Hanken Grotesk"/>
                <a:sym typeface="Hanken Grotesk"/>
              </a:rPr>
              <a:t> (predicted Paid, actually Charged Off) are more costly, but also try to reduce false positives</a:t>
            </a:r>
            <a:endParaRPr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"/>
              <a:buChar char="-"/>
            </a:pPr>
            <a:r>
              <a:rPr lang="en">
                <a:latin typeface="Hanken Grotesk"/>
                <a:ea typeface="Hanken Grotesk"/>
                <a:cs typeface="Hanken Grotesk"/>
                <a:sym typeface="Hanken Grotesk"/>
              </a:rPr>
              <a:t>Mitigate imbalanced class (focus on </a:t>
            </a:r>
            <a:r>
              <a:rPr b="1" lang="en">
                <a:latin typeface="Hanken Grotesk"/>
                <a:ea typeface="Hanken Grotesk"/>
                <a:cs typeface="Hanken Grotesk"/>
                <a:sym typeface="Hanken Grotesk"/>
              </a:rPr>
              <a:t>True Positives</a:t>
            </a:r>
            <a:r>
              <a:rPr lang="en">
                <a:latin typeface="Hanken Grotesk"/>
                <a:ea typeface="Hanken Grotesk"/>
                <a:cs typeface="Hanken Grotesk"/>
                <a:sym typeface="Hanken Grotesk"/>
              </a:rPr>
              <a:t>)</a:t>
            </a:r>
            <a:endParaRPr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520" name="Google Shape;520;p48"/>
          <p:cNvSpPr txBox="1"/>
          <p:nvPr/>
        </p:nvSpPr>
        <p:spPr>
          <a:xfrm>
            <a:off x="5850800" y="440525"/>
            <a:ext cx="28479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0000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pic>
        <p:nvPicPr>
          <p:cNvPr id="521" name="Google Shape;521;p48"/>
          <p:cNvPicPr preferRelativeResize="0"/>
          <p:nvPr/>
        </p:nvPicPr>
        <p:blipFill rotWithShape="1">
          <a:blip r:embed="rId3">
            <a:alphaModFix/>
          </a:blip>
          <a:srcRect b="6147" l="3438" r="3624" t="4630"/>
          <a:stretch/>
        </p:blipFill>
        <p:spPr>
          <a:xfrm>
            <a:off x="6054325" y="2223500"/>
            <a:ext cx="2544974" cy="137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0" name="Google Shape;290;p31"/>
          <p:cNvCxnSpPr>
            <a:stCxn id="291" idx="1"/>
          </p:cNvCxnSpPr>
          <p:nvPr/>
        </p:nvCxnSpPr>
        <p:spPr>
          <a:xfrm rot="10800000">
            <a:off x="-167825" y="3160425"/>
            <a:ext cx="6304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31"/>
          <p:cNvCxnSpPr>
            <a:stCxn id="293" idx="3"/>
          </p:cNvCxnSpPr>
          <p:nvPr/>
        </p:nvCxnSpPr>
        <p:spPr>
          <a:xfrm>
            <a:off x="1285275" y="1502500"/>
            <a:ext cx="7927500" cy="18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4" name="Google Shape;294;p31"/>
          <p:cNvSpPr txBox="1"/>
          <p:nvPr>
            <p:ph type="title"/>
          </p:nvPr>
        </p:nvSpPr>
        <p:spPr>
          <a:xfrm>
            <a:off x="6632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293" name="Google Shape;293;p31"/>
          <p:cNvSpPr txBox="1"/>
          <p:nvPr>
            <p:ph idx="5" type="title"/>
          </p:nvPr>
        </p:nvSpPr>
        <p:spPr>
          <a:xfrm>
            <a:off x="919575" y="1319650"/>
            <a:ext cx="365700" cy="365700"/>
          </a:xfrm>
          <a:prstGeom prst="rect">
            <a:avLst/>
          </a:prstGeom>
          <a:solidFill>
            <a:srgbClr val="325D79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95" name="Google Shape;295;p31"/>
          <p:cNvSpPr txBox="1"/>
          <p:nvPr>
            <p:ph idx="6" type="title"/>
          </p:nvPr>
        </p:nvSpPr>
        <p:spPr>
          <a:xfrm>
            <a:off x="3509050" y="2977575"/>
            <a:ext cx="365700" cy="365700"/>
          </a:xfrm>
          <a:prstGeom prst="rect">
            <a:avLst/>
          </a:prstGeom>
          <a:solidFill>
            <a:srgbClr val="325D79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96" name="Google Shape;296;p31"/>
          <p:cNvSpPr txBox="1"/>
          <p:nvPr>
            <p:ph idx="7" type="title"/>
          </p:nvPr>
        </p:nvSpPr>
        <p:spPr>
          <a:xfrm>
            <a:off x="919575" y="2977575"/>
            <a:ext cx="365700" cy="365700"/>
          </a:xfrm>
          <a:prstGeom prst="rect">
            <a:avLst/>
          </a:prstGeom>
          <a:solidFill>
            <a:srgbClr val="325D79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97" name="Google Shape;297;p31"/>
          <p:cNvSpPr txBox="1"/>
          <p:nvPr>
            <p:ph idx="8" type="title"/>
          </p:nvPr>
        </p:nvSpPr>
        <p:spPr>
          <a:xfrm>
            <a:off x="3528275" y="1319650"/>
            <a:ext cx="365700" cy="365700"/>
          </a:xfrm>
          <a:prstGeom prst="rect">
            <a:avLst/>
          </a:prstGeom>
          <a:solidFill>
            <a:srgbClr val="325D79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91" name="Google Shape;291;p31"/>
          <p:cNvSpPr txBox="1"/>
          <p:nvPr>
            <p:ph idx="14" type="title"/>
          </p:nvPr>
        </p:nvSpPr>
        <p:spPr>
          <a:xfrm>
            <a:off x="6136975" y="2977575"/>
            <a:ext cx="365700" cy="365700"/>
          </a:xfrm>
          <a:prstGeom prst="rect">
            <a:avLst/>
          </a:prstGeom>
          <a:solidFill>
            <a:srgbClr val="325D79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98" name="Google Shape;298;p31"/>
          <p:cNvSpPr txBox="1"/>
          <p:nvPr>
            <p:ph idx="15" type="title"/>
          </p:nvPr>
        </p:nvSpPr>
        <p:spPr>
          <a:xfrm>
            <a:off x="6136975" y="1319650"/>
            <a:ext cx="365700" cy="365700"/>
          </a:xfrm>
          <a:prstGeom prst="rect">
            <a:avLst/>
          </a:prstGeom>
          <a:solidFill>
            <a:srgbClr val="325D79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99" name="Google Shape;299;p31"/>
          <p:cNvSpPr txBox="1"/>
          <p:nvPr>
            <p:ph idx="16" type="subTitle"/>
          </p:nvPr>
        </p:nvSpPr>
        <p:spPr>
          <a:xfrm>
            <a:off x="788675" y="1848775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00" name="Google Shape;300;p31"/>
          <p:cNvSpPr txBox="1"/>
          <p:nvPr>
            <p:ph idx="17" type="subTitle"/>
          </p:nvPr>
        </p:nvSpPr>
        <p:spPr>
          <a:xfrm>
            <a:off x="788675" y="3503023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301" name="Google Shape;301;p31"/>
          <p:cNvSpPr txBox="1"/>
          <p:nvPr>
            <p:ph idx="18" type="subTitle"/>
          </p:nvPr>
        </p:nvSpPr>
        <p:spPr>
          <a:xfrm>
            <a:off x="3418500" y="3503023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302" name="Google Shape;302;p31"/>
          <p:cNvSpPr txBox="1"/>
          <p:nvPr>
            <p:ph idx="19" type="subTitle"/>
          </p:nvPr>
        </p:nvSpPr>
        <p:spPr>
          <a:xfrm>
            <a:off x="3418500" y="1848775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</a:t>
            </a:r>
            <a:endParaRPr/>
          </a:p>
        </p:txBody>
      </p:sp>
      <p:sp>
        <p:nvSpPr>
          <p:cNvPr id="303" name="Google Shape;303;p31"/>
          <p:cNvSpPr txBox="1"/>
          <p:nvPr>
            <p:ph idx="20" type="subTitle"/>
          </p:nvPr>
        </p:nvSpPr>
        <p:spPr>
          <a:xfrm>
            <a:off x="6048325" y="3503023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304" name="Google Shape;304;p31"/>
          <p:cNvSpPr txBox="1"/>
          <p:nvPr>
            <p:ph idx="21" type="subTitle"/>
          </p:nvPr>
        </p:nvSpPr>
        <p:spPr>
          <a:xfrm>
            <a:off x="6048325" y="1848775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 Analysis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9"/>
          <p:cNvSpPr txBox="1"/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Chosen Model - Decision Tree with Grid Search </a:t>
            </a:r>
            <a:endParaRPr/>
          </a:p>
        </p:txBody>
      </p:sp>
      <p:sp>
        <p:nvSpPr>
          <p:cNvPr id="527" name="Google Shape;527;p49"/>
          <p:cNvSpPr txBox="1"/>
          <p:nvPr/>
        </p:nvSpPr>
        <p:spPr>
          <a:xfrm>
            <a:off x="722375" y="1659300"/>
            <a:ext cx="26586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900" u="sng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rPr>
              <a:t>Why?</a:t>
            </a:r>
            <a:endParaRPr sz="1900" u="sng">
              <a:solidFill>
                <a:schemeClr val="dk1"/>
              </a:solidFill>
              <a:latin typeface="Figtree Black"/>
              <a:ea typeface="Figtree Black"/>
              <a:cs typeface="Figtree Black"/>
              <a:sym typeface="Figtree Black"/>
            </a:endParaRPr>
          </a:p>
        </p:txBody>
      </p:sp>
      <p:sp>
        <p:nvSpPr>
          <p:cNvPr id="528" name="Google Shape;528;p49"/>
          <p:cNvSpPr txBox="1"/>
          <p:nvPr/>
        </p:nvSpPr>
        <p:spPr>
          <a:xfrm>
            <a:off x="722375" y="1917125"/>
            <a:ext cx="4212000" cy="29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Hanken Grotesk"/>
              <a:buChar char="-"/>
            </a:pPr>
            <a:r>
              <a:rPr lang="en">
                <a:latin typeface="Hanken Grotesk"/>
                <a:ea typeface="Hanken Grotesk"/>
                <a:cs typeface="Hanken Grotesk"/>
                <a:sym typeface="Hanken Grotesk"/>
              </a:rPr>
              <a:t>Top 2 models in accuracy </a:t>
            </a:r>
            <a:endParaRPr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"/>
              <a:buChar char="-"/>
            </a:pPr>
            <a:r>
              <a:rPr lang="en">
                <a:latin typeface="Hanken Grotesk"/>
                <a:ea typeface="Hanken Grotesk"/>
                <a:cs typeface="Hanken Grotesk"/>
                <a:sym typeface="Hanken Grotesk"/>
              </a:rPr>
              <a:t>Around </a:t>
            </a:r>
            <a:r>
              <a:rPr b="1" lang="en">
                <a:latin typeface="Hanken Grotesk"/>
                <a:ea typeface="Hanken Grotesk"/>
                <a:cs typeface="Hanken Grotesk"/>
                <a:sym typeface="Hanken Grotesk"/>
              </a:rPr>
              <a:t>1%</a:t>
            </a:r>
            <a:r>
              <a:rPr lang="en">
                <a:latin typeface="Hanken Grotesk"/>
                <a:ea typeface="Hanken Grotesk"/>
                <a:cs typeface="Hanken Grotesk"/>
                <a:sym typeface="Hanken Grotesk"/>
              </a:rPr>
              <a:t> difference in </a:t>
            </a:r>
            <a:r>
              <a:rPr b="1" lang="en">
                <a:latin typeface="Hanken Grotesk"/>
                <a:ea typeface="Hanken Grotesk"/>
                <a:cs typeface="Hanken Grotesk"/>
                <a:sym typeface="Hanken Grotesk"/>
              </a:rPr>
              <a:t>Recall</a:t>
            </a:r>
            <a:r>
              <a:rPr lang="en">
                <a:latin typeface="Hanken Grotesk"/>
                <a:ea typeface="Hanken Grotesk"/>
                <a:cs typeface="Hanken Grotesk"/>
                <a:sym typeface="Hanken Grotesk"/>
              </a:rPr>
              <a:t> than a Gradient boosted tree, but allows for more </a:t>
            </a:r>
            <a:r>
              <a:rPr b="1" lang="en">
                <a:latin typeface="Hanken Grotesk"/>
                <a:ea typeface="Hanken Grotesk"/>
                <a:cs typeface="Hanken Grotesk"/>
                <a:sym typeface="Hanken Grotesk"/>
              </a:rPr>
              <a:t>interpretability</a:t>
            </a:r>
            <a:r>
              <a:rPr lang="en">
                <a:latin typeface="Hanken Grotesk"/>
                <a:ea typeface="Hanken Grotesk"/>
                <a:cs typeface="Hanken Grotesk"/>
                <a:sym typeface="Hanken Grotesk"/>
              </a:rPr>
              <a:t> with tree’s decision paths.</a:t>
            </a:r>
            <a:endParaRPr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529" name="Google Shape;529;p49"/>
          <p:cNvSpPr txBox="1"/>
          <p:nvPr/>
        </p:nvSpPr>
        <p:spPr>
          <a:xfrm>
            <a:off x="722375" y="4473875"/>
            <a:ext cx="80028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graphicFrame>
        <p:nvGraphicFramePr>
          <p:cNvPr id="530" name="Google Shape;530;p49"/>
          <p:cNvGraphicFramePr/>
          <p:nvPr/>
        </p:nvGraphicFramePr>
        <p:xfrm>
          <a:off x="4934375" y="2007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{D39F1BE1-C041-4B66-92C5-A3653F1B5560}</a:tableStyleId>
              </a:tblPr>
              <a:tblGrid>
                <a:gridCol w="3441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Accuracy:      </a:t>
                      </a:r>
                      <a:r>
                        <a:rPr b="1" lang="en" sz="2500"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 </a:t>
                      </a:r>
                      <a:r>
                        <a:rPr b="1" lang="en" sz="2500">
                          <a:solidFill>
                            <a:srgbClr val="93C47D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92.8%</a:t>
                      </a:r>
                      <a:endParaRPr b="1" sz="2500">
                        <a:solidFill>
                          <a:srgbClr val="93C47D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Recall:           </a:t>
                      </a:r>
                      <a:r>
                        <a:rPr lang="en" sz="2500">
                          <a:solidFill>
                            <a:srgbClr val="93C47D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 </a:t>
                      </a:r>
                      <a:r>
                        <a:rPr b="1" lang="en" sz="2500">
                          <a:solidFill>
                            <a:srgbClr val="93C47D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84.3%</a:t>
                      </a:r>
                      <a:r>
                        <a:rPr b="1" lang="en" sz="2500"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 </a:t>
                      </a:r>
                      <a:endParaRPr b="1" sz="2500"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T="91425" marB="91425" marR="91425" marL="91425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50"/>
          <p:cNvSpPr txBox="1"/>
          <p:nvPr>
            <p:ph type="title"/>
          </p:nvPr>
        </p:nvSpPr>
        <p:spPr>
          <a:xfrm>
            <a:off x="1216475" y="1977150"/>
            <a:ext cx="5067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536" name="Google Shape;536;p50"/>
          <p:cNvSpPr txBox="1"/>
          <p:nvPr>
            <p:ph idx="2" type="title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50"/>
          <p:cNvSpPr txBox="1"/>
          <p:nvPr>
            <p:ph idx="2" type="title"/>
          </p:nvPr>
        </p:nvSpPr>
        <p:spPr>
          <a:xfrm>
            <a:off x="723500" y="543250"/>
            <a:ext cx="824400" cy="705000"/>
          </a:xfrm>
          <a:prstGeom prst="rect">
            <a:avLst/>
          </a:prstGeom>
          <a:solidFill>
            <a:srgbClr val="325D79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 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</a:rPr>
              <a:t>0</a:t>
            </a:r>
            <a:r>
              <a:rPr lang="en" sz="2800"/>
              <a:t>5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" name="Google Shape;54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525" y="793025"/>
            <a:ext cx="4161187" cy="2132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3" name="Google Shape;543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4133" y="794119"/>
            <a:ext cx="4161192" cy="2130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3525" y="3044325"/>
            <a:ext cx="4095338" cy="2099176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51"/>
          <p:cNvSpPr txBox="1"/>
          <p:nvPr>
            <p:ph idx="4294967295" type="title"/>
          </p:nvPr>
        </p:nvSpPr>
        <p:spPr>
          <a:xfrm>
            <a:off x="5202300" y="3301075"/>
            <a:ext cx="3213000" cy="1024500"/>
          </a:xfrm>
          <a:prstGeom prst="rect">
            <a:avLst/>
          </a:prstGeom>
          <a:solidFill>
            <a:srgbClr val="325D79"/>
          </a:solidFill>
        </p:spPr>
        <p:txBody>
          <a:bodyPr anchorCtr="0" anchor="t" bIns="91425" lIns="182875" spcFirstLastPara="1" rIns="18287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#1.  Term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46" name="Google Shape;546;p51"/>
          <p:cNvSpPr txBox="1"/>
          <p:nvPr/>
        </p:nvSpPr>
        <p:spPr>
          <a:xfrm>
            <a:off x="1541688" y="1127138"/>
            <a:ext cx="156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Decision Tree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547" name="Google Shape;547;p51"/>
          <p:cNvSpPr txBox="1"/>
          <p:nvPr/>
        </p:nvSpPr>
        <p:spPr>
          <a:xfrm>
            <a:off x="6027000" y="1127125"/>
            <a:ext cx="156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Random Forest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548" name="Google Shape;548;p51"/>
          <p:cNvSpPr txBox="1"/>
          <p:nvPr/>
        </p:nvSpPr>
        <p:spPr>
          <a:xfrm>
            <a:off x="1462663" y="3613225"/>
            <a:ext cx="165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Gradient Boosting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549" name="Google Shape;549;p51"/>
          <p:cNvSpPr/>
          <p:nvPr/>
        </p:nvSpPr>
        <p:spPr>
          <a:xfrm>
            <a:off x="401766" y="827738"/>
            <a:ext cx="522300" cy="2053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550" name="Google Shape;550;p51"/>
          <p:cNvSpPr/>
          <p:nvPr/>
        </p:nvSpPr>
        <p:spPr>
          <a:xfrm>
            <a:off x="4754253" y="832771"/>
            <a:ext cx="522300" cy="2053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551" name="Google Shape;551;p51"/>
          <p:cNvSpPr/>
          <p:nvPr/>
        </p:nvSpPr>
        <p:spPr>
          <a:xfrm>
            <a:off x="401766" y="3067197"/>
            <a:ext cx="522300" cy="2053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552" name="Google Shape;552;p51"/>
          <p:cNvSpPr txBox="1"/>
          <p:nvPr/>
        </p:nvSpPr>
        <p:spPr>
          <a:xfrm>
            <a:off x="270600" y="67750"/>
            <a:ext cx="8144700" cy="60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Hanken Grotesk Black"/>
                <a:ea typeface="Hanken Grotesk Black"/>
                <a:cs typeface="Hanken Grotesk Black"/>
                <a:sym typeface="Hanken Grotesk Black"/>
              </a:rPr>
              <a:t>Top Feature for Predicting Loan Defaults </a:t>
            </a:r>
            <a:endParaRPr sz="2600">
              <a:solidFill>
                <a:schemeClr val="dk1"/>
              </a:solidFill>
              <a:latin typeface="Hanken Grotesk Black"/>
              <a:ea typeface="Hanken Grotesk Black"/>
              <a:cs typeface="Hanken Grotesk Black"/>
              <a:sym typeface="Hanken Grotesk Black"/>
            </a:endParaRPr>
          </a:p>
        </p:txBody>
      </p:sp>
      <p:sp>
        <p:nvSpPr>
          <p:cNvPr id="553" name="Google Shape;553;p51"/>
          <p:cNvSpPr txBox="1"/>
          <p:nvPr/>
        </p:nvSpPr>
        <p:spPr>
          <a:xfrm>
            <a:off x="5255275" y="4572700"/>
            <a:ext cx="390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2"/>
          <p:cNvSpPr txBox="1"/>
          <p:nvPr>
            <p:ph type="title"/>
          </p:nvPr>
        </p:nvSpPr>
        <p:spPr>
          <a:xfrm>
            <a:off x="713225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Features </a:t>
            </a:r>
            <a:endParaRPr/>
          </a:p>
        </p:txBody>
      </p:sp>
      <p:sp>
        <p:nvSpPr>
          <p:cNvPr id="559" name="Google Shape;559;p52"/>
          <p:cNvSpPr txBox="1"/>
          <p:nvPr>
            <p:ph idx="6" type="subTitle"/>
          </p:nvPr>
        </p:nvSpPr>
        <p:spPr>
          <a:xfrm>
            <a:off x="5113025" y="1213038"/>
            <a:ext cx="66132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25D79"/>
                </a:solidFill>
              </a:rPr>
              <a:t>Feature 4: Gr_Appv</a:t>
            </a:r>
            <a:endParaRPr>
              <a:solidFill>
                <a:srgbClr val="325D79"/>
              </a:solidFill>
            </a:endParaRPr>
          </a:p>
        </p:txBody>
      </p:sp>
      <p:sp>
        <p:nvSpPr>
          <p:cNvPr id="560" name="Google Shape;560;p52"/>
          <p:cNvSpPr txBox="1"/>
          <p:nvPr>
            <p:ph idx="1" type="subTitle"/>
          </p:nvPr>
        </p:nvSpPr>
        <p:spPr>
          <a:xfrm>
            <a:off x="1068850" y="1684570"/>
            <a:ext cx="66132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Loan term in months</a:t>
            </a:r>
            <a:endParaRPr/>
          </a:p>
        </p:txBody>
      </p:sp>
      <p:sp>
        <p:nvSpPr>
          <p:cNvPr id="561" name="Google Shape;561;p52"/>
          <p:cNvSpPr txBox="1"/>
          <p:nvPr>
            <p:ph idx="2" type="subTitle"/>
          </p:nvPr>
        </p:nvSpPr>
        <p:spPr>
          <a:xfrm>
            <a:off x="1068850" y="2751635"/>
            <a:ext cx="66132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Amount disbursed</a:t>
            </a:r>
            <a:endParaRPr/>
          </a:p>
        </p:txBody>
      </p:sp>
      <p:sp>
        <p:nvSpPr>
          <p:cNvPr id="562" name="Google Shape;562;p52"/>
          <p:cNvSpPr txBox="1"/>
          <p:nvPr>
            <p:ph idx="3" type="subTitle"/>
          </p:nvPr>
        </p:nvSpPr>
        <p:spPr>
          <a:xfrm>
            <a:off x="5113025" y="1623663"/>
            <a:ext cx="66132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Gross amount of loan approved by bank</a:t>
            </a:r>
            <a:endParaRPr/>
          </a:p>
        </p:txBody>
      </p:sp>
      <p:sp>
        <p:nvSpPr>
          <p:cNvPr id="563" name="Google Shape;563;p52"/>
          <p:cNvSpPr txBox="1"/>
          <p:nvPr>
            <p:ph idx="4" type="subTitle"/>
          </p:nvPr>
        </p:nvSpPr>
        <p:spPr>
          <a:xfrm>
            <a:off x="1068850" y="1285275"/>
            <a:ext cx="34593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25D79"/>
                </a:solidFill>
              </a:rPr>
              <a:t>Feature 1: Term</a:t>
            </a:r>
            <a:endParaRPr>
              <a:solidFill>
                <a:srgbClr val="325D79"/>
              </a:solidFill>
            </a:endParaRPr>
          </a:p>
        </p:txBody>
      </p:sp>
      <p:sp>
        <p:nvSpPr>
          <p:cNvPr id="564" name="Google Shape;564;p52"/>
          <p:cNvSpPr txBox="1"/>
          <p:nvPr>
            <p:ph idx="5" type="subTitle"/>
          </p:nvPr>
        </p:nvSpPr>
        <p:spPr>
          <a:xfrm>
            <a:off x="1068850" y="2346675"/>
            <a:ext cx="39156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25D79"/>
                </a:solidFill>
              </a:rPr>
              <a:t>Feature 2: Disbursement Gross</a:t>
            </a:r>
            <a:endParaRPr>
              <a:solidFill>
                <a:srgbClr val="325D79"/>
              </a:solidFill>
            </a:endParaRPr>
          </a:p>
        </p:txBody>
      </p:sp>
      <p:sp>
        <p:nvSpPr>
          <p:cNvPr id="565" name="Google Shape;565;p52"/>
          <p:cNvSpPr txBox="1"/>
          <p:nvPr>
            <p:ph idx="6" type="subTitle"/>
          </p:nvPr>
        </p:nvSpPr>
        <p:spPr>
          <a:xfrm>
            <a:off x="1068850" y="3325625"/>
            <a:ext cx="37548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25D79"/>
                </a:solidFill>
              </a:rPr>
              <a:t>Feature 3: SBA_Appv</a:t>
            </a:r>
            <a:endParaRPr>
              <a:solidFill>
                <a:srgbClr val="325D79"/>
              </a:solidFill>
            </a:endParaRPr>
          </a:p>
        </p:txBody>
      </p:sp>
      <p:sp>
        <p:nvSpPr>
          <p:cNvPr id="566" name="Google Shape;566;p52"/>
          <p:cNvSpPr txBox="1"/>
          <p:nvPr>
            <p:ph idx="3" type="subTitle"/>
          </p:nvPr>
        </p:nvSpPr>
        <p:spPr>
          <a:xfrm>
            <a:off x="1068850" y="3736250"/>
            <a:ext cx="37548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SBA’s guaranteed amount of approved loan</a:t>
            </a:r>
            <a:endParaRPr/>
          </a:p>
        </p:txBody>
      </p:sp>
      <p:sp>
        <p:nvSpPr>
          <p:cNvPr id="567" name="Google Shape;567;p52"/>
          <p:cNvSpPr txBox="1"/>
          <p:nvPr>
            <p:ph idx="6" type="subTitle"/>
          </p:nvPr>
        </p:nvSpPr>
        <p:spPr>
          <a:xfrm>
            <a:off x="5113025" y="2346663"/>
            <a:ext cx="66132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25D79"/>
                </a:solidFill>
              </a:rPr>
              <a:t>Feature 5: RevLineCr</a:t>
            </a:r>
            <a:endParaRPr>
              <a:solidFill>
                <a:srgbClr val="325D79"/>
              </a:solidFill>
            </a:endParaRPr>
          </a:p>
        </p:txBody>
      </p:sp>
      <p:sp>
        <p:nvSpPr>
          <p:cNvPr id="568" name="Google Shape;568;p52"/>
          <p:cNvSpPr txBox="1"/>
          <p:nvPr>
            <p:ph idx="3" type="subTitle"/>
          </p:nvPr>
        </p:nvSpPr>
        <p:spPr>
          <a:xfrm>
            <a:off x="5113025" y="2711775"/>
            <a:ext cx="66132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= Revolving Line of Credit, 0 = Not</a:t>
            </a:r>
            <a:endParaRPr/>
          </a:p>
        </p:txBody>
      </p:sp>
      <p:sp>
        <p:nvSpPr>
          <p:cNvPr id="569" name="Google Shape;569;p52"/>
          <p:cNvSpPr txBox="1"/>
          <p:nvPr>
            <p:ph idx="6" type="subTitle"/>
          </p:nvPr>
        </p:nvSpPr>
        <p:spPr>
          <a:xfrm>
            <a:off x="5113025" y="3325613"/>
            <a:ext cx="66132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25D79"/>
                </a:solidFill>
              </a:rPr>
              <a:t>Feature 6: NoEmp</a:t>
            </a:r>
            <a:endParaRPr>
              <a:solidFill>
                <a:srgbClr val="325D79"/>
              </a:solidFill>
            </a:endParaRPr>
          </a:p>
        </p:txBody>
      </p:sp>
      <p:sp>
        <p:nvSpPr>
          <p:cNvPr id="570" name="Google Shape;570;p52"/>
          <p:cNvSpPr txBox="1"/>
          <p:nvPr>
            <p:ph idx="3" type="subTitle"/>
          </p:nvPr>
        </p:nvSpPr>
        <p:spPr>
          <a:xfrm>
            <a:off x="5113025" y="3736238"/>
            <a:ext cx="66132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business Employees</a:t>
            </a:r>
            <a:endParaRPr/>
          </a:p>
        </p:txBody>
      </p:sp>
      <p:sp>
        <p:nvSpPr>
          <p:cNvPr id="571" name="Google Shape;571;p52"/>
          <p:cNvSpPr txBox="1"/>
          <p:nvPr/>
        </p:nvSpPr>
        <p:spPr>
          <a:xfrm>
            <a:off x="956425" y="4304575"/>
            <a:ext cx="741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</a:pPr>
            <a:r>
              <a:rPr b="1"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Top 4 features are identical in </a:t>
            </a:r>
            <a:r>
              <a:rPr b="1"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decision</a:t>
            </a:r>
            <a:r>
              <a:rPr b="1"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tree and gradient boosted tree</a:t>
            </a:r>
            <a:endParaRPr b="1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53"/>
          <p:cNvSpPr txBox="1"/>
          <p:nvPr>
            <p:ph type="title"/>
          </p:nvPr>
        </p:nvSpPr>
        <p:spPr>
          <a:xfrm>
            <a:off x="1055650" y="1307550"/>
            <a:ext cx="55170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rgbClr val="325D79"/>
                </a:solidFill>
              </a:rPr>
              <a:t>Testing the Model on an Example Business</a:t>
            </a:r>
            <a:endParaRPr sz="4100">
              <a:solidFill>
                <a:srgbClr val="325D79"/>
              </a:solidFill>
            </a:endParaRPr>
          </a:p>
        </p:txBody>
      </p:sp>
      <p:sp>
        <p:nvSpPr>
          <p:cNvPr id="577" name="Google Shape;577;p53"/>
          <p:cNvSpPr txBox="1"/>
          <p:nvPr>
            <p:ph idx="1" type="subTitle"/>
          </p:nvPr>
        </p:nvSpPr>
        <p:spPr>
          <a:xfrm>
            <a:off x="1280350" y="2149350"/>
            <a:ext cx="5067600" cy="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Retail trade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8 business employees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2 jobs created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6 jobs retained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Existing business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Not a franchise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Urban location</a:t>
            </a:r>
            <a:endParaRPr/>
          </a:p>
        </p:txBody>
      </p:sp>
      <p:sp>
        <p:nvSpPr>
          <p:cNvPr id="578" name="Google Shape;578;p53"/>
          <p:cNvSpPr txBox="1"/>
          <p:nvPr/>
        </p:nvSpPr>
        <p:spPr>
          <a:xfrm>
            <a:off x="1136550" y="3846800"/>
            <a:ext cx="4776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These values were selected by </a:t>
            </a: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examining</a:t>
            </a: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distributions of variables and selecting the most common business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pic>
        <p:nvPicPr>
          <p:cNvPr descr="Retail Cartoon Stock Video Footage ..." id="579" name="Google Shape;579;p53"/>
          <p:cNvPicPr preferRelativeResize="0"/>
          <p:nvPr/>
        </p:nvPicPr>
        <p:blipFill rotWithShape="1">
          <a:blip r:embed="rId3">
            <a:alphaModFix/>
          </a:blip>
          <a:srcRect b="13686" l="2742" r="0" t="21293"/>
          <a:stretch/>
        </p:blipFill>
        <p:spPr>
          <a:xfrm>
            <a:off x="3642450" y="2425625"/>
            <a:ext cx="2774525" cy="1144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54"/>
          <p:cNvSpPr txBox="1"/>
          <p:nvPr/>
        </p:nvSpPr>
        <p:spPr>
          <a:xfrm>
            <a:off x="458975" y="249225"/>
            <a:ext cx="4882800" cy="7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rPr>
              <a:t>Deciding Feature Values to Test the Model On</a:t>
            </a:r>
            <a:endParaRPr sz="2800">
              <a:solidFill>
                <a:schemeClr val="dk1"/>
              </a:solidFill>
              <a:latin typeface="Figtree Black"/>
              <a:ea typeface="Figtree Black"/>
              <a:cs typeface="Figtree Black"/>
              <a:sym typeface="Figtree Black"/>
            </a:endParaRPr>
          </a:p>
        </p:txBody>
      </p:sp>
      <p:sp>
        <p:nvSpPr>
          <p:cNvPr id="585" name="Google Shape;585;p54"/>
          <p:cNvSpPr txBox="1"/>
          <p:nvPr/>
        </p:nvSpPr>
        <p:spPr>
          <a:xfrm>
            <a:off x="5580800" y="149750"/>
            <a:ext cx="3310200" cy="13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325D79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Which loan is more likely to be paid in full?</a:t>
            </a:r>
            <a:endParaRPr b="1" sz="1900">
              <a:solidFill>
                <a:srgbClr val="325D79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(testing </a:t>
            </a:r>
            <a:r>
              <a:rPr lang="en" sz="13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loan term &amp; disbursement amount features </a:t>
            </a:r>
            <a:r>
              <a:rPr lang="en" sz="13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using quantile values) </a:t>
            </a:r>
            <a:endParaRPr sz="13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pic>
        <p:nvPicPr>
          <p:cNvPr id="586" name="Google Shape;586;p54"/>
          <p:cNvPicPr preferRelativeResize="0"/>
          <p:nvPr/>
        </p:nvPicPr>
        <p:blipFill rotWithShape="1">
          <a:blip r:embed="rId3">
            <a:alphaModFix/>
          </a:blip>
          <a:srcRect b="0" l="0" r="0" t="24437"/>
          <a:stretch/>
        </p:blipFill>
        <p:spPr>
          <a:xfrm>
            <a:off x="547800" y="2163525"/>
            <a:ext cx="3971525" cy="25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p54"/>
          <p:cNvPicPr preferRelativeResize="0"/>
          <p:nvPr/>
        </p:nvPicPr>
        <p:blipFill rotWithShape="1">
          <a:blip r:embed="rId4">
            <a:alphaModFix/>
          </a:blip>
          <a:srcRect b="2092" l="0" r="0" t="22349"/>
          <a:stretch/>
        </p:blipFill>
        <p:spPr>
          <a:xfrm>
            <a:off x="4432825" y="2086375"/>
            <a:ext cx="3772850" cy="2678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" name="Google Shape;588;p54"/>
          <p:cNvPicPr preferRelativeResize="0"/>
          <p:nvPr/>
        </p:nvPicPr>
        <p:blipFill rotWithShape="1">
          <a:blip r:embed="rId3">
            <a:alphaModFix/>
          </a:blip>
          <a:srcRect b="86452" l="0" r="76365" t="0"/>
          <a:stretch/>
        </p:blipFill>
        <p:spPr>
          <a:xfrm>
            <a:off x="932500" y="1335783"/>
            <a:ext cx="1535471" cy="75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9" name="Google Shape;589;p54"/>
          <p:cNvPicPr preferRelativeResize="0"/>
          <p:nvPr/>
        </p:nvPicPr>
        <p:blipFill rotWithShape="1">
          <a:blip r:embed="rId4">
            <a:alphaModFix/>
          </a:blip>
          <a:srcRect b="86696" l="0" r="67047" t="0"/>
          <a:stretch/>
        </p:blipFill>
        <p:spPr>
          <a:xfrm>
            <a:off x="4886250" y="1335775"/>
            <a:ext cx="1979049" cy="7506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0" name="Google Shape;590;p54"/>
          <p:cNvCxnSpPr/>
          <p:nvPr/>
        </p:nvCxnSpPr>
        <p:spPr>
          <a:xfrm flipH="1" rot="10800000">
            <a:off x="1091425" y="1530750"/>
            <a:ext cx="1261200" cy="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1" name="Google Shape;591;p54"/>
          <p:cNvCxnSpPr/>
          <p:nvPr/>
        </p:nvCxnSpPr>
        <p:spPr>
          <a:xfrm>
            <a:off x="4959725" y="1543850"/>
            <a:ext cx="1929300" cy="7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55"/>
          <p:cNvSpPr txBox="1"/>
          <p:nvPr>
            <p:ph type="title"/>
          </p:nvPr>
        </p:nvSpPr>
        <p:spPr>
          <a:xfrm>
            <a:off x="720000" y="2687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Predictions</a:t>
            </a:r>
            <a:endParaRPr/>
          </a:p>
        </p:txBody>
      </p:sp>
      <p:graphicFrame>
        <p:nvGraphicFramePr>
          <p:cNvPr id="597" name="Google Shape;597;p55"/>
          <p:cNvGraphicFramePr/>
          <p:nvPr/>
        </p:nvGraphicFramePr>
        <p:xfrm>
          <a:off x="1281550" y="943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{D39F1BE1-C041-4B66-92C5-A3653F1B5560}</a:tableStyleId>
              </a:tblPr>
              <a:tblGrid>
                <a:gridCol w="1645225"/>
                <a:gridCol w="1645225"/>
                <a:gridCol w="1645225"/>
                <a:gridCol w="16452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 u="sng"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Loan Term</a:t>
                      </a:r>
                      <a:endParaRPr b="1" sz="1300" u="sng"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T="91425" marB="91425" marR="91425" marL="91425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 u="sng"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Disbursement</a:t>
                      </a:r>
                      <a:endParaRPr b="1" sz="1300" u="sng"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T="91425" marB="91425" marR="91425" marL="91425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 u="sng"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MIS_Status</a:t>
                      </a:r>
                      <a:endParaRPr b="1" sz="1300" u="sng"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 u="sng"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Dtree </a:t>
                      </a:r>
                      <a:r>
                        <a:rPr b="1" lang="en" sz="1300" u="sng"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Probability</a:t>
                      </a:r>
                      <a:endParaRPr b="1" sz="1300" u="sng"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T="91425" marB="91425" marR="91425" marL="91425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6</a:t>
                      </a:r>
                      <a:r>
                        <a:rPr lang="en" sz="1300"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0 months</a:t>
                      </a:r>
                      <a:endParaRPr sz="1300"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$34</a:t>
                      </a:r>
                      <a:r>
                        <a:rPr lang="en" sz="1300"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,000</a:t>
                      </a:r>
                      <a:endParaRPr sz="1300"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T="91425" marB="91425" marR="91425" marL="91425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Paid in Full</a:t>
                      </a:r>
                      <a:endParaRPr b="1" sz="1300"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1.00</a:t>
                      </a:r>
                      <a:endParaRPr b="1" sz="1300"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6</a:t>
                      </a:r>
                      <a:r>
                        <a:rPr lang="en" sz="1300"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0 months</a:t>
                      </a:r>
                      <a:endParaRPr sz="1300"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$80</a:t>
                      </a:r>
                      <a:r>
                        <a:rPr lang="en" sz="1300"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,000</a:t>
                      </a:r>
                      <a:endParaRPr sz="1300"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T="91425" marB="91425" marR="91425" marL="91425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Paid in Full</a:t>
                      </a:r>
                      <a:endParaRPr b="1" sz="1300"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0.97</a:t>
                      </a:r>
                      <a:endParaRPr b="1" sz="1300"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6</a:t>
                      </a:r>
                      <a:r>
                        <a:rPr lang="en" sz="1300"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0 months</a:t>
                      </a:r>
                      <a:endParaRPr sz="1300"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T="91425" marB="91425" marR="91425" marL="91425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$20</a:t>
                      </a:r>
                      <a:r>
                        <a:rPr lang="en" sz="1300"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0,000</a:t>
                      </a:r>
                      <a:endParaRPr sz="1300"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T="91425" marB="91425" marR="91425" marL="91425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Paid in Full</a:t>
                      </a:r>
                      <a:endParaRPr sz="1300"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0.81</a:t>
                      </a:r>
                      <a:endParaRPr sz="1300"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T="91425" marB="91425" marR="91425" marL="91425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85</a:t>
                      </a:r>
                      <a:r>
                        <a:rPr lang="en" sz="1300"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 </a:t>
                      </a:r>
                      <a:r>
                        <a:rPr lang="en" sz="1300"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months</a:t>
                      </a:r>
                      <a:endParaRPr sz="1300"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$34,000</a:t>
                      </a:r>
                      <a:endParaRPr sz="1300"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T="91425" marB="91425" marR="91425" marL="91425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Paid in Full</a:t>
                      </a:r>
                      <a:endParaRPr sz="1300"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0.81</a:t>
                      </a:r>
                      <a:endParaRPr sz="1300"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EAD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85</a:t>
                      </a:r>
                      <a:r>
                        <a:rPr lang="en" sz="1300"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 </a:t>
                      </a:r>
                      <a:r>
                        <a:rPr lang="en" sz="1300"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months</a:t>
                      </a:r>
                      <a:endParaRPr sz="1300"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$80,000</a:t>
                      </a:r>
                      <a:endParaRPr sz="1300"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T="91425" marB="91425" marR="91425" marL="91425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Charged Off</a:t>
                      </a:r>
                      <a:endParaRPr sz="1300"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0.75</a:t>
                      </a:r>
                      <a:endParaRPr sz="1300"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85</a:t>
                      </a:r>
                      <a:r>
                        <a:rPr lang="en" sz="1300"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 </a:t>
                      </a:r>
                      <a:r>
                        <a:rPr lang="en" sz="1300"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months</a:t>
                      </a:r>
                      <a:endParaRPr sz="1300"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T="91425" marB="91425" marR="91425" marL="91425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$200,000</a:t>
                      </a:r>
                      <a:endParaRPr sz="1300"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T="91425" marB="91425" marR="91425" marL="91425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Charged Off</a:t>
                      </a:r>
                      <a:endParaRPr sz="1300"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0.76</a:t>
                      </a:r>
                      <a:endParaRPr sz="1300"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T="91425" marB="91425" marR="91425" marL="91425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100</a:t>
                      </a:r>
                      <a:r>
                        <a:rPr lang="en" sz="1300"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 </a:t>
                      </a:r>
                      <a:r>
                        <a:rPr lang="en" sz="1300"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months</a:t>
                      </a:r>
                      <a:endParaRPr sz="1300"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$34,000</a:t>
                      </a:r>
                      <a:endParaRPr sz="1300"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T="91425" marB="91425" marR="91425" marL="91425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Paid in Full</a:t>
                      </a:r>
                      <a:endParaRPr sz="1300"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0.53</a:t>
                      </a:r>
                      <a:endParaRPr sz="1300"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2CC"/>
                    </a:solidFill>
                  </a:tcPr>
                </a:tc>
              </a:tr>
              <a:tr h="210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100</a:t>
                      </a:r>
                      <a:r>
                        <a:rPr lang="en" sz="1300"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 </a:t>
                      </a:r>
                      <a:r>
                        <a:rPr lang="en" sz="1300"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months</a:t>
                      </a:r>
                      <a:endParaRPr sz="1300"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$80,000</a:t>
                      </a:r>
                      <a:endParaRPr sz="1300"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T="91425" marB="91425" marR="91425" marL="91425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Charged Off</a:t>
                      </a:r>
                      <a:endParaRPr sz="1300"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0.54</a:t>
                      </a:r>
                      <a:endParaRPr sz="1300"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100</a:t>
                      </a:r>
                      <a:r>
                        <a:rPr lang="en" sz="1300"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 </a:t>
                      </a:r>
                      <a:r>
                        <a:rPr lang="en" sz="1300"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months</a:t>
                      </a:r>
                      <a:endParaRPr sz="1300"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$200,000</a:t>
                      </a:r>
                      <a:endParaRPr sz="1300"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T="91425" marB="91425" marR="91425" marL="91425"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Charged Off</a:t>
                      </a:r>
                      <a:endParaRPr sz="1300"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0.86</a:t>
                      </a:r>
                      <a:endParaRPr sz="1300"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56"/>
          <p:cNvSpPr txBox="1"/>
          <p:nvPr>
            <p:ph type="title"/>
          </p:nvPr>
        </p:nvSpPr>
        <p:spPr>
          <a:xfrm>
            <a:off x="720000" y="3276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Examining Prediction Paths</a:t>
            </a:r>
            <a:endParaRPr/>
          </a:p>
        </p:txBody>
      </p:sp>
      <p:sp>
        <p:nvSpPr>
          <p:cNvPr id="603" name="Google Shape;603;p56"/>
          <p:cNvSpPr txBox="1"/>
          <p:nvPr>
            <p:ph idx="1" type="subTitle"/>
          </p:nvPr>
        </p:nvSpPr>
        <p:spPr>
          <a:xfrm>
            <a:off x="4524200" y="1160112"/>
            <a:ext cx="4462200" cy="38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E101A"/>
              </a:buClr>
              <a:buSzPts val="1400"/>
              <a:buChar char="●"/>
            </a:pPr>
            <a:r>
              <a:rPr lang="en" sz="1600">
                <a:solidFill>
                  <a:srgbClr val="0E101A"/>
                </a:solidFill>
              </a:rPr>
              <a:t>Loans of around 60 months and $30,000 are most likely to be paid in full. </a:t>
            </a:r>
            <a:endParaRPr sz="1600">
              <a:solidFill>
                <a:srgbClr val="0E101A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E101A"/>
              </a:buClr>
              <a:buSzPts val="1400"/>
              <a:buChar char="●"/>
            </a:pPr>
            <a:r>
              <a:rPr b="1" lang="en" sz="1600">
                <a:solidFill>
                  <a:srgbClr val="0E101A"/>
                </a:solidFill>
              </a:rPr>
              <a:t>As these values get larger, so does the likelihood of defaulting. </a:t>
            </a:r>
            <a:endParaRPr b="1" sz="1600">
              <a:solidFill>
                <a:srgbClr val="0E101A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E101A"/>
              </a:buClr>
              <a:buSzPts val="1400"/>
              <a:buChar char="●"/>
            </a:pPr>
            <a:r>
              <a:rPr lang="en" sz="1600">
                <a:solidFill>
                  <a:srgbClr val="0E101A"/>
                </a:solidFill>
              </a:rPr>
              <a:t>Loans that are significantly smaller in term &amp; amount tend to be charged off</a:t>
            </a:r>
            <a:endParaRPr sz="1600">
              <a:solidFill>
                <a:srgbClr val="0E101A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rgbClr val="0E101A"/>
              </a:solidFill>
            </a:endParaRPr>
          </a:p>
        </p:txBody>
      </p:sp>
      <p:pic>
        <p:nvPicPr>
          <p:cNvPr id="604" name="Google Shape;60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725" y="1023875"/>
            <a:ext cx="3794274" cy="36537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5" name="Google Shape;605;p56"/>
          <p:cNvCxnSpPr/>
          <p:nvPr/>
        </p:nvCxnSpPr>
        <p:spPr>
          <a:xfrm>
            <a:off x="1793375" y="1207150"/>
            <a:ext cx="282900" cy="96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6" name="Google Shape;606;p56"/>
          <p:cNvCxnSpPr/>
          <p:nvPr/>
        </p:nvCxnSpPr>
        <p:spPr>
          <a:xfrm>
            <a:off x="3002450" y="1184075"/>
            <a:ext cx="282900" cy="96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7" name="Google Shape;607;p56"/>
          <p:cNvCxnSpPr/>
          <p:nvPr/>
        </p:nvCxnSpPr>
        <p:spPr>
          <a:xfrm>
            <a:off x="4241300" y="1244350"/>
            <a:ext cx="282900" cy="96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8" name="Google Shape;608;p56"/>
          <p:cNvCxnSpPr/>
          <p:nvPr/>
        </p:nvCxnSpPr>
        <p:spPr>
          <a:xfrm>
            <a:off x="1603175" y="2406850"/>
            <a:ext cx="282900" cy="96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9" name="Google Shape;609;p56"/>
          <p:cNvCxnSpPr/>
          <p:nvPr/>
        </p:nvCxnSpPr>
        <p:spPr>
          <a:xfrm>
            <a:off x="2842025" y="2406850"/>
            <a:ext cx="282900" cy="96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0" name="Google Shape;610;p56"/>
          <p:cNvCxnSpPr/>
          <p:nvPr/>
        </p:nvCxnSpPr>
        <p:spPr>
          <a:xfrm>
            <a:off x="4021350" y="2444050"/>
            <a:ext cx="282900" cy="96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1" name="Google Shape;611;p56"/>
          <p:cNvCxnSpPr/>
          <p:nvPr/>
        </p:nvCxnSpPr>
        <p:spPr>
          <a:xfrm>
            <a:off x="1619650" y="3569350"/>
            <a:ext cx="282900" cy="96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2" name="Google Shape;612;p56"/>
          <p:cNvCxnSpPr/>
          <p:nvPr/>
        </p:nvCxnSpPr>
        <p:spPr>
          <a:xfrm>
            <a:off x="2910575" y="3569350"/>
            <a:ext cx="223800" cy="90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3" name="Google Shape;613;p56"/>
          <p:cNvCxnSpPr/>
          <p:nvPr/>
        </p:nvCxnSpPr>
        <p:spPr>
          <a:xfrm>
            <a:off x="4089900" y="3566050"/>
            <a:ext cx="257400" cy="86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57"/>
          <p:cNvSpPr txBox="1"/>
          <p:nvPr>
            <p:ph type="title"/>
          </p:nvPr>
        </p:nvSpPr>
        <p:spPr>
          <a:xfrm>
            <a:off x="1216475" y="1977150"/>
            <a:ext cx="5067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619" name="Google Shape;619;p57"/>
          <p:cNvSpPr txBox="1"/>
          <p:nvPr>
            <p:ph idx="2" type="title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57"/>
          <p:cNvSpPr txBox="1"/>
          <p:nvPr>
            <p:ph idx="2" type="title"/>
          </p:nvPr>
        </p:nvSpPr>
        <p:spPr>
          <a:xfrm>
            <a:off x="723500" y="543250"/>
            <a:ext cx="824400" cy="705000"/>
          </a:xfrm>
          <a:prstGeom prst="rect">
            <a:avLst/>
          </a:prstGeom>
          <a:solidFill>
            <a:srgbClr val="325D79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 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</a:rPr>
              <a:t>0</a:t>
            </a:r>
            <a:r>
              <a:rPr lang="en" sz="2800"/>
              <a:t>6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58"/>
          <p:cNvSpPr txBox="1"/>
          <p:nvPr>
            <p:ph type="title"/>
          </p:nvPr>
        </p:nvSpPr>
        <p:spPr>
          <a:xfrm>
            <a:off x="713225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Takeaways</a:t>
            </a:r>
            <a:endParaRPr/>
          </a:p>
        </p:txBody>
      </p:sp>
      <p:sp>
        <p:nvSpPr>
          <p:cNvPr id="626" name="Google Shape;626;p58"/>
          <p:cNvSpPr txBox="1"/>
          <p:nvPr>
            <p:ph idx="1" type="subTitle"/>
          </p:nvPr>
        </p:nvSpPr>
        <p:spPr>
          <a:xfrm>
            <a:off x="1718700" y="2848670"/>
            <a:ext cx="66132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Shorter loan terms, like 60 months, are more likely to be paid in full.</a:t>
            </a:r>
            <a:r>
              <a:rPr lang="en"/>
              <a:t> As the loan term gets longer, it becomes less clear whether the loan can be be paid in full.</a:t>
            </a:r>
            <a:endParaRPr/>
          </a:p>
        </p:txBody>
      </p:sp>
      <p:sp>
        <p:nvSpPr>
          <p:cNvPr id="627" name="Google Shape;627;p58"/>
          <p:cNvSpPr txBox="1"/>
          <p:nvPr>
            <p:ph idx="2" type="subTitle"/>
          </p:nvPr>
        </p:nvSpPr>
        <p:spPr>
          <a:xfrm>
            <a:off x="1718700" y="3970860"/>
            <a:ext cx="66132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Smaller disbursement amounts, like $50,000, are more likely to be paid in full.</a:t>
            </a:r>
            <a:r>
              <a:rPr lang="en"/>
              <a:t> As the disbursement amount grows, it becomes more likely to be charged off. </a:t>
            </a:r>
            <a:endParaRPr/>
          </a:p>
        </p:txBody>
      </p:sp>
      <p:sp>
        <p:nvSpPr>
          <p:cNvPr id="628" name="Google Shape;628;p58"/>
          <p:cNvSpPr txBox="1"/>
          <p:nvPr>
            <p:ph idx="4" type="subTitle"/>
          </p:nvPr>
        </p:nvSpPr>
        <p:spPr>
          <a:xfrm>
            <a:off x="1718700" y="2449375"/>
            <a:ext cx="66132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Loan Term</a:t>
            </a:r>
            <a:endParaRPr/>
          </a:p>
        </p:txBody>
      </p:sp>
      <p:sp>
        <p:nvSpPr>
          <p:cNvPr id="629" name="Google Shape;629;p58"/>
          <p:cNvSpPr txBox="1"/>
          <p:nvPr>
            <p:ph idx="5" type="subTitle"/>
          </p:nvPr>
        </p:nvSpPr>
        <p:spPr>
          <a:xfrm>
            <a:off x="1718700" y="3565900"/>
            <a:ext cx="66132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Disbursement </a:t>
            </a:r>
            <a:endParaRPr/>
          </a:p>
        </p:txBody>
      </p:sp>
      <p:grpSp>
        <p:nvGrpSpPr>
          <p:cNvPr id="630" name="Google Shape;630;p58"/>
          <p:cNvGrpSpPr/>
          <p:nvPr/>
        </p:nvGrpSpPr>
        <p:grpSpPr>
          <a:xfrm>
            <a:off x="1108969" y="2448052"/>
            <a:ext cx="533033" cy="533033"/>
            <a:chOff x="4049800" y="640400"/>
            <a:chExt cx="858900" cy="858900"/>
          </a:xfrm>
        </p:grpSpPr>
        <p:sp>
          <p:nvSpPr>
            <p:cNvPr id="631" name="Google Shape;631;p58"/>
            <p:cNvSpPr/>
            <p:nvPr/>
          </p:nvSpPr>
          <p:spPr>
            <a:xfrm>
              <a:off x="4049800" y="640400"/>
              <a:ext cx="858900" cy="858900"/>
            </a:xfrm>
            <a:prstGeom prst="donut">
              <a:avLst>
                <a:gd fmla="val 25000" name="adj"/>
              </a:avLst>
            </a:prstGeom>
            <a:noFill/>
            <a:ln cap="flat" cmpd="sng" w="9525">
              <a:solidFill>
                <a:srgbClr val="435D7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58"/>
            <p:cNvSpPr/>
            <p:nvPr/>
          </p:nvSpPr>
          <p:spPr>
            <a:xfrm>
              <a:off x="4049800" y="640400"/>
              <a:ext cx="858900" cy="858900"/>
            </a:xfrm>
            <a:prstGeom prst="blockArc">
              <a:avLst>
                <a:gd fmla="val 7914150" name="adj1"/>
                <a:gd fmla="val 0" name="adj2"/>
                <a:gd fmla="val 25000" name="adj3"/>
              </a:avLst>
            </a:prstGeom>
            <a:solidFill>
              <a:srgbClr val="667E92"/>
            </a:solidFill>
            <a:ln cap="flat" cmpd="sng" w="9525">
              <a:solidFill>
                <a:srgbClr val="435D7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3" name="Google Shape;633;p58"/>
          <p:cNvGrpSpPr/>
          <p:nvPr/>
        </p:nvGrpSpPr>
        <p:grpSpPr>
          <a:xfrm>
            <a:off x="1108985" y="3688239"/>
            <a:ext cx="533017" cy="530410"/>
            <a:chOff x="-65131525" y="1914325"/>
            <a:chExt cx="316650" cy="316625"/>
          </a:xfrm>
        </p:grpSpPr>
        <p:sp>
          <p:nvSpPr>
            <p:cNvPr id="634" name="Google Shape;634;p58"/>
            <p:cNvSpPr/>
            <p:nvPr/>
          </p:nvSpPr>
          <p:spPr>
            <a:xfrm>
              <a:off x="-65024400" y="1949750"/>
              <a:ext cx="103175" cy="247350"/>
            </a:xfrm>
            <a:custGeom>
              <a:rect b="b" l="l" r="r" t="t"/>
              <a:pathLst>
                <a:path extrusionOk="0" h="9894" w="4127">
                  <a:moveTo>
                    <a:pt x="2048" y="1"/>
                  </a:moveTo>
                  <a:cubicBezTo>
                    <a:pt x="1859" y="1"/>
                    <a:pt x="1638" y="190"/>
                    <a:pt x="1638" y="379"/>
                  </a:cubicBezTo>
                  <a:lnTo>
                    <a:pt x="1638" y="851"/>
                  </a:lnTo>
                  <a:cubicBezTo>
                    <a:pt x="725" y="1040"/>
                    <a:pt x="0" y="1891"/>
                    <a:pt x="0" y="2868"/>
                  </a:cubicBezTo>
                  <a:cubicBezTo>
                    <a:pt x="0" y="3970"/>
                    <a:pt x="977" y="4632"/>
                    <a:pt x="1827" y="5262"/>
                  </a:cubicBezTo>
                  <a:cubicBezTo>
                    <a:pt x="2552" y="5829"/>
                    <a:pt x="3308" y="6333"/>
                    <a:pt x="3308" y="6995"/>
                  </a:cubicBezTo>
                  <a:cubicBezTo>
                    <a:pt x="3308" y="7656"/>
                    <a:pt x="2772" y="8255"/>
                    <a:pt x="2079" y="8255"/>
                  </a:cubicBezTo>
                  <a:cubicBezTo>
                    <a:pt x="1418" y="8255"/>
                    <a:pt x="851" y="7688"/>
                    <a:pt x="851" y="6995"/>
                  </a:cubicBezTo>
                  <a:cubicBezTo>
                    <a:pt x="851" y="6774"/>
                    <a:pt x="662" y="6617"/>
                    <a:pt x="441" y="6617"/>
                  </a:cubicBezTo>
                  <a:cubicBezTo>
                    <a:pt x="189" y="6617"/>
                    <a:pt x="32" y="6806"/>
                    <a:pt x="32" y="6995"/>
                  </a:cubicBezTo>
                  <a:cubicBezTo>
                    <a:pt x="32" y="7971"/>
                    <a:pt x="756" y="8854"/>
                    <a:pt x="1701" y="9011"/>
                  </a:cubicBezTo>
                  <a:lnTo>
                    <a:pt x="1701" y="9484"/>
                  </a:lnTo>
                  <a:cubicBezTo>
                    <a:pt x="1701" y="9704"/>
                    <a:pt x="1890" y="9893"/>
                    <a:pt x="2079" y="9893"/>
                  </a:cubicBezTo>
                  <a:cubicBezTo>
                    <a:pt x="2268" y="9893"/>
                    <a:pt x="2489" y="9704"/>
                    <a:pt x="2489" y="9484"/>
                  </a:cubicBezTo>
                  <a:lnTo>
                    <a:pt x="2489" y="9011"/>
                  </a:lnTo>
                  <a:cubicBezTo>
                    <a:pt x="3434" y="8791"/>
                    <a:pt x="4127" y="7971"/>
                    <a:pt x="4127" y="6995"/>
                  </a:cubicBezTo>
                  <a:cubicBezTo>
                    <a:pt x="4127" y="5892"/>
                    <a:pt x="3151" y="5231"/>
                    <a:pt x="2331" y="4600"/>
                  </a:cubicBezTo>
                  <a:cubicBezTo>
                    <a:pt x="1575" y="4033"/>
                    <a:pt x="819" y="3529"/>
                    <a:pt x="819" y="2868"/>
                  </a:cubicBezTo>
                  <a:cubicBezTo>
                    <a:pt x="788" y="2143"/>
                    <a:pt x="1386" y="1607"/>
                    <a:pt x="2048" y="1607"/>
                  </a:cubicBezTo>
                  <a:cubicBezTo>
                    <a:pt x="2709" y="1607"/>
                    <a:pt x="3277" y="2143"/>
                    <a:pt x="3277" y="2868"/>
                  </a:cubicBezTo>
                  <a:cubicBezTo>
                    <a:pt x="3277" y="3088"/>
                    <a:pt x="3466" y="3246"/>
                    <a:pt x="3686" y="3246"/>
                  </a:cubicBezTo>
                  <a:cubicBezTo>
                    <a:pt x="3938" y="3246"/>
                    <a:pt x="4096" y="3057"/>
                    <a:pt x="4096" y="2868"/>
                  </a:cubicBezTo>
                  <a:cubicBezTo>
                    <a:pt x="4096" y="1891"/>
                    <a:pt x="3371" y="1009"/>
                    <a:pt x="2426" y="851"/>
                  </a:cubicBezTo>
                  <a:lnTo>
                    <a:pt x="2426" y="379"/>
                  </a:lnTo>
                  <a:cubicBezTo>
                    <a:pt x="2426" y="158"/>
                    <a:pt x="2237" y="1"/>
                    <a:pt x="2048" y="1"/>
                  </a:cubicBezTo>
                  <a:close/>
                </a:path>
              </a:pathLst>
            </a:custGeom>
            <a:solidFill>
              <a:srgbClr val="325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58"/>
            <p:cNvSpPr/>
            <p:nvPr/>
          </p:nvSpPr>
          <p:spPr>
            <a:xfrm>
              <a:off x="-65131525" y="1914325"/>
              <a:ext cx="316650" cy="316625"/>
            </a:xfrm>
            <a:custGeom>
              <a:rect b="b" l="l" r="r" t="t"/>
              <a:pathLst>
                <a:path extrusionOk="0" h="12665" w="12666">
                  <a:moveTo>
                    <a:pt x="6333" y="819"/>
                  </a:moveTo>
                  <a:cubicBezTo>
                    <a:pt x="9357" y="819"/>
                    <a:pt x="11846" y="3308"/>
                    <a:pt x="11846" y="6332"/>
                  </a:cubicBezTo>
                  <a:cubicBezTo>
                    <a:pt x="11846" y="9357"/>
                    <a:pt x="9357" y="11846"/>
                    <a:pt x="6333" y="11846"/>
                  </a:cubicBezTo>
                  <a:cubicBezTo>
                    <a:pt x="3308" y="11846"/>
                    <a:pt x="819" y="9357"/>
                    <a:pt x="819" y="6332"/>
                  </a:cubicBezTo>
                  <a:cubicBezTo>
                    <a:pt x="819" y="3308"/>
                    <a:pt x="3308" y="819"/>
                    <a:pt x="6333" y="819"/>
                  </a:cubicBezTo>
                  <a:close/>
                  <a:moveTo>
                    <a:pt x="6333" y="0"/>
                  </a:moveTo>
                  <a:cubicBezTo>
                    <a:pt x="2836" y="0"/>
                    <a:pt x="0" y="2835"/>
                    <a:pt x="0" y="6332"/>
                  </a:cubicBezTo>
                  <a:cubicBezTo>
                    <a:pt x="0" y="9830"/>
                    <a:pt x="2836" y="12665"/>
                    <a:pt x="6333" y="12665"/>
                  </a:cubicBezTo>
                  <a:cubicBezTo>
                    <a:pt x="9830" y="12665"/>
                    <a:pt x="12665" y="9830"/>
                    <a:pt x="12665" y="6332"/>
                  </a:cubicBezTo>
                  <a:cubicBezTo>
                    <a:pt x="12665" y="2835"/>
                    <a:pt x="9830" y="0"/>
                    <a:pt x="6333" y="0"/>
                  </a:cubicBezTo>
                  <a:close/>
                </a:path>
              </a:pathLst>
            </a:custGeom>
            <a:solidFill>
              <a:srgbClr val="325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6" name="Google Shape;636;p58"/>
          <p:cNvSpPr txBox="1"/>
          <p:nvPr>
            <p:ph idx="1" type="subTitle"/>
          </p:nvPr>
        </p:nvSpPr>
        <p:spPr>
          <a:xfrm>
            <a:off x="1718700" y="1613825"/>
            <a:ext cx="7160700" cy="8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final chosen model is a </a:t>
            </a:r>
            <a:r>
              <a:rPr b="1" lang="en"/>
              <a:t>decision </a:t>
            </a:r>
            <a:r>
              <a:rPr b="1" lang="en"/>
              <a:t>tree</a:t>
            </a:r>
            <a:r>
              <a:rPr lang="en"/>
              <a:t> with </a:t>
            </a:r>
            <a:r>
              <a:rPr b="1" lang="en"/>
              <a:t>93.4% accuracy and 85.8% recall.</a:t>
            </a:r>
            <a:r>
              <a:rPr lang="en"/>
              <a:t> While it scores around </a:t>
            </a:r>
            <a:r>
              <a:rPr b="1" lang="en"/>
              <a:t>1% less</a:t>
            </a:r>
            <a:r>
              <a:rPr lang="en"/>
              <a:t> than gradient boosting, it is more interpretable for business decision making purposes considering the tradeoff..</a:t>
            </a:r>
            <a:endParaRPr/>
          </a:p>
        </p:txBody>
      </p:sp>
      <p:sp>
        <p:nvSpPr>
          <p:cNvPr id="637" name="Google Shape;637;p58"/>
          <p:cNvSpPr txBox="1"/>
          <p:nvPr>
            <p:ph idx="4" type="subTitle"/>
          </p:nvPr>
        </p:nvSpPr>
        <p:spPr>
          <a:xfrm>
            <a:off x="1718700" y="1214525"/>
            <a:ext cx="66132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Model</a:t>
            </a:r>
            <a:endParaRPr/>
          </a:p>
        </p:txBody>
      </p:sp>
      <p:sp>
        <p:nvSpPr>
          <p:cNvPr id="638" name="Google Shape;638;p58"/>
          <p:cNvSpPr/>
          <p:nvPr/>
        </p:nvSpPr>
        <p:spPr>
          <a:xfrm>
            <a:off x="1108966" y="1330198"/>
            <a:ext cx="533042" cy="533039"/>
          </a:xfrm>
          <a:custGeom>
            <a:rect b="b" l="l" r="r" t="t"/>
            <a:pathLst>
              <a:path extrusionOk="0" h="19327" w="19401">
                <a:moveTo>
                  <a:pt x="14796" y="1700"/>
                </a:moveTo>
                <a:lnTo>
                  <a:pt x="17815" y="3965"/>
                </a:lnTo>
                <a:lnTo>
                  <a:pt x="14796" y="6229"/>
                </a:lnTo>
                <a:lnTo>
                  <a:pt x="14796" y="5097"/>
                </a:lnTo>
                <a:cubicBezTo>
                  <a:pt x="14796" y="4783"/>
                  <a:pt x="14542" y="4529"/>
                  <a:pt x="14231" y="4529"/>
                </a:cubicBezTo>
                <a:lnTo>
                  <a:pt x="10795" y="4529"/>
                </a:lnTo>
                <a:cubicBezTo>
                  <a:pt x="9807" y="4529"/>
                  <a:pt x="8893" y="5046"/>
                  <a:pt x="8379" y="5888"/>
                </a:cubicBezTo>
                <a:cubicBezTo>
                  <a:pt x="8177" y="5547"/>
                  <a:pt x="7932" y="5230"/>
                  <a:pt x="7658" y="4946"/>
                </a:cubicBezTo>
                <a:cubicBezTo>
                  <a:pt x="8409" y="3974"/>
                  <a:pt x="9566" y="3403"/>
                  <a:pt x="10795" y="3397"/>
                </a:cubicBezTo>
                <a:lnTo>
                  <a:pt x="14231" y="3397"/>
                </a:lnTo>
                <a:cubicBezTo>
                  <a:pt x="14542" y="3397"/>
                  <a:pt x="14796" y="3143"/>
                  <a:pt x="14796" y="2832"/>
                </a:cubicBezTo>
                <a:lnTo>
                  <a:pt x="14796" y="1700"/>
                </a:lnTo>
                <a:close/>
                <a:moveTo>
                  <a:pt x="5807" y="13011"/>
                </a:moveTo>
                <a:cubicBezTo>
                  <a:pt x="5888" y="13398"/>
                  <a:pt x="6015" y="13778"/>
                  <a:pt x="6184" y="14137"/>
                </a:cubicBezTo>
                <a:cubicBezTo>
                  <a:pt x="5538" y="14566"/>
                  <a:pt x="4777" y="14796"/>
                  <a:pt x="4001" y="14796"/>
                </a:cubicBezTo>
                <a:lnTo>
                  <a:pt x="1700" y="14796"/>
                </a:lnTo>
                <a:cubicBezTo>
                  <a:pt x="1386" y="14796"/>
                  <a:pt x="1133" y="14542"/>
                  <a:pt x="1133" y="14231"/>
                </a:cubicBezTo>
                <a:cubicBezTo>
                  <a:pt x="1133" y="13917"/>
                  <a:pt x="1386" y="13663"/>
                  <a:pt x="1700" y="13663"/>
                </a:cubicBezTo>
                <a:lnTo>
                  <a:pt x="4001" y="13663"/>
                </a:lnTo>
                <a:cubicBezTo>
                  <a:pt x="4662" y="13663"/>
                  <a:pt x="5299" y="13434"/>
                  <a:pt x="5807" y="13011"/>
                </a:cubicBezTo>
                <a:close/>
                <a:moveTo>
                  <a:pt x="4001" y="4529"/>
                </a:moveTo>
                <a:cubicBezTo>
                  <a:pt x="6190" y="4532"/>
                  <a:pt x="7963" y="6305"/>
                  <a:pt x="7966" y="8494"/>
                </a:cubicBezTo>
                <a:lnTo>
                  <a:pt x="7966" y="11966"/>
                </a:lnTo>
                <a:cubicBezTo>
                  <a:pt x="7966" y="13527"/>
                  <a:pt x="9231" y="14792"/>
                  <a:pt x="10795" y="14796"/>
                </a:cubicBezTo>
                <a:lnTo>
                  <a:pt x="14231" y="14796"/>
                </a:lnTo>
                <a:cubicBezTo>
                  <a:pt x="14542" y="14796"/>
                  <a:pt x="14796" y="14542"/>
                  <a:pt x="14796" y="14231"/>
                </a:cubicBezTo>
                <a:lnTo>
                  <a:pt x="14796" y="13099"/>
                </a:lnTo>
                <a:lnTo>
                  <a:pt x="17815" y="15363"/>
                </a:lnTo>
                <a:lnTo>
                  <a:pt x="14796" y="17628"/>
                </a:lnTo>
                <a:lnTo>
                  <a:pt x="14796" y="16495"/>
                </a:lnTo>
                <a:cubicBezTo>
                  <a:pt x="14796" y="16181"/>
                  <a:pt x="14542" y="15928"/>
                  <a:pt x="14231" y="15928"/>
                </a:cubicBezTo>
                <a:lnTo>
                  <a:pt x="10795" y="15928"/>
                </a:lnTo>
                <a:cubicBezTo>
                  <a:pt x="8606" y="15925"/>
                  <a:pt x="6833" y="14152"/>
                  <a:pt x="6833" y="11966"/>
                </a:cubicBezTo>
                <a:lnTo>
                  <a:pt x="6833" y="8494"/>
                </a:lnTo>
                <a:cubicBezTo>
                  <a:pt x="6830" y="6930"/>
                  <a:pt x="5565" y="5665"/>
                  <a:pt x="4001" y="5662"/>
                </a:cubicBezTo>
                <a:lnTo>
                  <a:pt x="1700" y="5662"/>
                </a:lnTo>
                <a:cubicBezTo>
                  <a:pt x="1386" y="5662"/>
                  <a:pt x="1133" y="5408"/>
                  <a:pt x="1133" y="5097"/>
                </a:cubicBezTo>
                <a:cubicBezTo>
                  <a:pt x="1133" y="4783"/>
                  <a:pt x="1386" y="4529"/>
                  <a:pt x="1700" y="4529"/>
                </a:cubicBezTo>
                <a:close/>
                <a:moveTo>
                  <a:pt x="14230" y="0"/>
                </a:moveTo>
                <a:cubicBezTo>
                  <a:pt x="13937" y="0"/>
                  <a:pt x="13663" y="232"/>
                  <a:pt x="13663" y="568"/>
                </a:cubicBezTo>
                <a:lnTo>
                  <a:pt x="13663" y="2265"/>
                </a:lnTo>
                <a:lnTo>
                  <a:pt x="10795" y="2265"/>
                </a:lnTo>
                <a:cubicBezTo>
                  <a:pt x="9228" y="2265"/>
                  <a:pt x="7745" y="2989"/>
                  <a:pt x="6782" y="4224"/>
                </a:cubicBezTo>
                <a:cubicBezTo>
                  <a:pt x="5955" y="3684"/>
                  <a:pt x="4988" y="3397"/>
                  <a:pt x="4001" y="3397"/>
                </a:cubicBezTo>
                <a:lnTo>
                  <a:pt x="1700" y="3397"/>
                </a:lnTo>
                <a:cubicBezTo>
                  <a:pt x="761" y="3397"/>
                  <a:pt x="0" y="4158"/>
                  <a:pt x="0" y="5097"/>
                </a:cubicBezTo>
                <a:cubicBezTo>
                  <a:pt x="0" y="6033"/>
                  <a:pt x="761" y="6794"/>
                  <a:pt x="1700" y="6794"/>
                </a:cubicBezTo>
                <a:lnTo>
                  <a:pt x="4001" y="6794"/>
                </a:lnTo>
                <a:cubicBezTo>
                  <a:pt x="4940" y="6794"/>
                  <a:pt x="5698" y="7555"/>
                  <a:pt x="5701" y="8494"/>
                </a:cubicBezTo>
                <a:lnTo>
                  <a:pt x="5701" y="10834"/>
                </a:lnTo>
                <a:cubicBezTo>
                  <a:pt x="5698" y="11770"/>
                  <a:pt x="4940" y="12531"/>
                  <a:pt x="4001" y="12531"/>
                </a:cubicBezTo>
                <a:lnTo>
                  <a:pt x="1700" y="12531"/>
                </a:lnTo>
                <a:cubicBezTo>
                  <a:pt x="761" y="12531"/>
                  <a:pt x="0" y="13292"/>
                  <a:pt x="0" y="14231"/>
                </a:cubicBezTo>
                <a:cubicBezTo>
                  <a:pt x="0" y="15167"/>
                  <a:pt x="761" y="15928"/>
                  <a:pt x="1700" y="15928"/>
                </a:cubicBezTo>
                <a:lnTo>
                  <a:pt x="4001" y="15928"/>
                </a:lnTo>
                <a:cubicBezTo>
                  <a:pt x="4988" y="15928"/>
                  <a:pt x="5955" y="15641"/>
                  <a:pt x="6782" y="15100"/>
                </a:cubicBezTo>
                <a:cubicBezTo>
                  <a:pt x="7745" y="16338"/>
                  <a:pt x="9228" y="17060"/>
                  <a:pt x="10795" y="17060"/>
                </a:cubicBezTo>
                <a:lnTo>
                  <a:pt x="13663" y="17060"/>
                </a:lnTo>
                <a:lnTo>
                  <a:pt x="13663" y="18760"/>
                </a:lnTo>
                <a:cubicBezTo>
                  <a:pt x="13663" y="19095"/>
                  <a:pt x="13938" y="19326"/>
                  <a:pt x="14232" y="19326"/>
                </a:cubicBezTo>
                <a:cubicBezTo>
                  <a:pt x="14347" y="19326"/>
                  <a:pt x="14464" y="19291"/>
                  <a:pt x="14569" y="19213"/>
                </a:cubicBezTo>
                <a:lnTo>
                  <a:pt x="19098" y="15816"/>
                </a:lnTo>
                <a:cubicBezTo>
                  <a:pt x="19400" y="15590"/>
                  <a:pt x="19400" y="15134"/>
                  <a:pt x="19098" y="14910"/>
                </a:cubicBezTo>
                <a:lnTo>
                  <a:pt x="14569" y="11513"/>
                </a:lnTo>
                <a:cubicBezTo>
                  <a:pt x="14464" y="11434"/>
                  <a:pt x="14345" y="11398"/>
                  <a:pt x="14230" y="11398"/>
                </a:cubicBezTo>
                <a:cubicBezTo>
                  <a:pt x="13937" y="11398"/>
                  <a:pt x="13663" y="11630"/>
                  <a:pt x="13663" y="11966"/>
                </a:cubicBezTo>
                <a:lnTo>
                  <a:pt x="13663" y="13663"/>
                </a:lnTo>
                <a:lnTo>
                  <a:pt x="10795" y="13663"/>
                </a:lnTo>
                <a:cubicBezTo>
                  <a:pt x="9856" y="13663"/>
                  <a:pt x="9098" y="12902"/>
                  <a:pt x="9098" y="11966"/>
                </a:cubicBezTo>
                <a:lnTo>
                  <a:pt x="9098" y="7362"/>
                </a:lnTo>
                <a:cubicBezTo>
                  <a:pt x="9098" y="6423"/>
                  <a:pt x="9856" y="5662"/>
                  <a:pt x="10795" y="5662"/>
                </a:cubicBezTo>
                <a:lnTo>
                  <a:pt x="13663" y="5662"/>
                </a:lnTo>
                <a:lnTo>
                  <a:pt x="13663" y="7362"/>
                </a:lnTo>
                <a:cubicBezTo>
                  <a:pt x="13663" y="7576"/>
                  <a:pt x="13784" y="7769"/>
                  <a:pt x="13977" y="7866"/>
                </a:cubicBezTo>
                <a:cubicBezTo>
                  <a:pt x="14057" y="7906"/>
                  <a:pt x="14144" y="7926"/>
                  <a:pt x="14230" y="7926"/>
                </a:cubicBezTo>
                <a:cubicBezTo>
                  <a:pt x="14350" y="7926"/>
                  <a:pt x="14469" y="7888"/>
                  <a:pt x="14569" y="7815"/>
                </a:cubicBezTo>
                <a:lnTo>
                  <a:pt x="19098" y="4418"/>
                </a:lnTo>
                <a:cubicBezTo>
                  <a:pt x="19400" y="4191"/>
                  <a:pt x="19400" y="3735"/>
                  <a:pt x="19098" y="3512"/>
                </a:cubicBezTo>
                <a:lnTo>
                  <a:pt x="14569" y="115"/>
                </a:lnTo>
                <a:cubicBezTo>
                  <a:pt x="14464" y="36"/>
                  <a:pt x="14345" y="0"/>
                  <a:pt x="14230" y="0"/>
                </a:cubicBezTo>
                <a:close/>
              </a:path>
            </a:pathLst>
          </a:custGeom>
          <a:solidFill>
            <a:srgbClr val="325D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2"/>
          <p:cNvSpPr txBox="1"/>
          <p:nvPr>
            <p:ph type="title"/>
          </p:nvPr>
        </p:nvSpPr>
        <p:spPr>
          <a:xfrm>
            <a:off x="1216475" y="1977150"/>
            <a:ext cx="5067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</a:t>
            </a:r>
            <a:endParaRPr/>
          </a:p>
        </p:txBody>
      </p:sp>
      <p:sp>
        <p:nvSpPr>
          <p:cNvPr id="310" name="Google Shape;310;p32"/>
          <p:cNvSpPr txBox="1"/>
          <p:nvPr>
            <p:ph idx="1" type="subTitle"/>
          </p:nvPr>
        </p:nvSpPr>
        <p:spPr>
          <a:xfrm>
            <a:off x="1216475" y="2730750"/>
            <a:ext cx="50676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a small business, which factors are most impactful when considering the approval of a loan and the likelihood of it being paid off in full?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2"/>
          <p:cNvSpPr txBox="1"/>
          <p:nvPr>
            <p:ph idx="2" type="title"/>
          </p:nvPr>
        </p:nvSpPr>
        <p:spPr>
          <a:xfrm>
            <a:off x="720000" y="533550"/>
            <a:ext cx="824400" cy="705000"/>
          </a:xfrm>
          <a:prstGeom prst="rect">
            <a:avLst/>
          </a:prstGeom>
          <a:solidFill>
            <a:srgbClr val="325D79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>
                <a:solidFill>
                  <a:schemeClr val="lt1"/>
                </a:solidFill>
              </a:rPr>
              <a:t>01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59"/>
          <p:cNvSpPr txBox="1"/>
          <p:nvPr>
            <p:ph type="title"/>
          </p:nvPr>
        </p:nvSpPr>
        <p:spPr>
          <a:xfrm>
            <a:off x="713225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ways to improve our models </a:t>
            </a:r>
            <a:endParaRPr/>
          </a:p>
        </p:txBody>
      </p:sp>
      <p:sp>
        <p:nvSpPr>
          <p:cNvPr id="644" name="Google Shape;644;p59"/>
          <p:cNvSpPr txBox="1"/>
          <p:nvPr>
            <p:ph idx="1" type="subTitle"/>
          </p:nvPr>
        </p:nvSpPr>
        <p:spPr>
          <a:xfrm>
            <a:off x="1371600" y="1640578"/>
            <a:ext cx="6613200" cy="8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further improve the decision tree with </a:t>
            </a:r>
            <a:r>
              <a:rPr b="1" lang="en"/>
              <a:t>92.8%</a:t>
            </a:r>
            <a:r>
              <a:rPr lang="en"/>
              <a:t> accuracy and </a:t>
            </a:r>
            <a:r>
              <a:rPr b="1" lang="en"/>
              <a:t>82.3%</a:t>
            </a:r>
            <a:r>
              <a:rPr lang="en"/>
              <a:t> recall. Current accuracy is approximately </a:t>
            </a:r>
            <a:r>
              <a:rPr b="1" lang="en"/>
              <a:t>1% lower</a:t>
            </a:r>
            <a:r>
              <a:rPr lang="en"/>
              <a:t> than gradient boosting, but provides higher degree of </a:t>
            </a:r>
            <a:r>
              <a:rPr b="1" lang="en"/>
              <a:t>interpretability</a:t>
            </a:r>
            <a:r>
              <a:rPr lang="en"/>
              <a:t>.</a:t>
            </a:r>
            <a:endParaRPr/>
          </a:p>
        </p:txBody>
      </p:sp>
      <p:sp>
        <p:nvSpPr>
          <p:cNvPr id="645" name="Google Shape;645;p59"/>
          <p:cNvSpPr txBox="1"/>
          <p:nvPr>
            <p:ph idx="2" type="subTitle"/>
          </p:nvPr>
        </p:nvSpPr>
        <p:spPr>
          <a:xfrm>
            <a:off x="1371600" y="2976698"/>
            <a:ext cx="6613200" cy="6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Takes long time to run, tried different combinations of parameters without, but with more compute power we could derive more optimal combinations.</a:t>
            </a:r>
            <a:endParaRPr/>
          </a:p>
        </p:txBody>
      </p:sp>
      <p:sp>
        <p:nvSpPr>
          <p:cNvPr id="646" name="Google Shape;646;p59"/>
          <p:cNvSpPr txBox="1"/>
          <p:nvPr>
            <p:ph idx="4" type="subTitle"/>
          </p:nvPr>
        </p:nvSpPr>
        <p:spPr>
          <a:xfrm>
            <a:off x="1371600" y="1241275"/>
            <a:ext cx="66132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Prune decision tree</a:t>
            </a:r>
            <a:endParaRPr/>
          </a:p>
        </p:txBody>
      </p:sp>
      <p:sp>
        <p:nvSpPr>
          <p:cNvPr id="647" name="Google Shape;647;p59"/>
          <p:cNvSpPr txBox="1"/>
          <p:nvPr>
            <p:ph idx="5" type="subTitle"/>
          </p:nvPr>
        </p:nvSpPr>
        <p:spPr>
          <a:xfrm>
            <a:off x="1371600" y="2571750"/>
            <a:ext cx="66132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 search for gradient boosting</a:t>
            </a:r>
            <a:endParaRPr/>
          </a:p>
        </p:txBody>
      </p:sp>
      <p:sp>
        <p:nvSpPr>
          <p:cNvPr id="648" name="Google Shape;648;p59"/>
          <p:cNvSpPr txBox="1"/>
          <p:nvPr>
            <p:ph idx="2" type="subTitle"/>
          </p:nvPr>
        </p:nvSpPr>
        <p:spPr>
          <a:xfrm>
            <a:off x="1371600" y="3951785"/>
            <a:ext cx="66132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result in higher accuracy, recall, and F1 score. However we would lose interpretability of model predictions for business decisions. </a:t>
            </a:r>
            <a:endParaRPr/>
          </a:p>
        </p:txBody>
      </p:sp>
      <p:sp>
        <p:nvSpPr>
          <p:cNvPr id="649" name="Google Shape;649;p59"/>
          <p:cNvSpPr txBox="1"/>
          <p:nvPr>
            <p:ph idx="5" type="subTitle"/>
          </p:nvPr>
        </p:nvSpPr>
        <p:spPr>
          <a:xfrm>
            <a:off x="1371600" y="3546825"/>
            <a:ext cx="66132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60"/>
          <p:cNvSpPr txBox="1"/>
          <p:nvPr>
            <p:ph type="title"/>
          </p:nvPr>
        </p:nvSpPr>
        <p:spPr>
          <a:xfrm>
            <a:off x="2347938" y="1288400"/>
            <a:ext cx="4448100" cy="10587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chemeClr val="dk1"/>
                </a:solidFill>
              </a:rPr>
              <a:t>Thank You !</a:t>
            </a:r>
            <a:endParaRPr sz="5800">
              <a:solidFill>
                <a:schemeClr val="dk1"/>
              </a:solidFill>
            </a:endParaRPr>
          </a:p>
        </p:txBody>
      </p:sp>
      <p:sp>
        <p:nvSpPr>
          <p:cNvPr id="655" name="Google Shape;655;p60"/>
          <p:cNvSpPr txBox="1"/>
          <p:nvPr>
            <p:ph idx="4294967295" type="body"/>
          </p:nvPr>
        </p:nvSpPr>
        <p:spPr>
          <a:xfrm>
            <a:off x="3834600" y="2430300"/>
            <a:ext cx="2019900" cy="11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  <a:endParaRPr b="1" sz="4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6" name="Google Shape;656;p60"/>
          <p:cNvGrpSpPr/>
          <p:nvPr/>
        </p:nvGrpSpPr>
        <p:grpSpPr>
          <a:xfrm>
            <a:off x="3228083" y="2571796"/>
            <a:ext cx="606526" cy="585161"/>
            <a:chOff x="5053900" y="2021500"/>
            <a:chExt cx="483750" cy="483125"/>
          </a:xfrm>
        </p:grpSpPr>
        <p:sp>
          <p:nvSpPr>
            <p:cNvPr id="657" name="Google Shape;657;p60"/>
            <p:cNvSpPr/>
            <p:nvPr/>
          </p:nvSpPr>
          <p:spPr>
            <a:xfrm>
              <a:off x="5281350" y="2078100"/>
              <a:ext cx="127375" cy="127350"/>
            </a:xfrm>
            <a:custGeom>
              <a:rect b="b" l="l" r="r" t="t"/>
              <a:pathLst>
                <a:path extrusionOk="0" h="5094" w="5095">
                  <a:moveTo>
                    <a:pt x="565" y="0"/>
                  </a:moveTo>
                  <a:cubicBezTo>
                    <a:pt x="251" y="0"/>
                    <a:pt x="1" y="254"/>
                    <a:pt x="1" y="568"/>
                  </a:cubicBezTo>
                  <a:cubicBezTo>
                    <a:pt x="1" y="879"/>
                    <a:pt x="251" y="1132"/>
                    <a:pt x="565" y="1132"/>
                  </a:cubicBezTo>
                  <a:cubicBezTo>
                    <a:pt x="2440" y="1135"/>
                    <a:pt x="3959" y="2654"/>
                    <a:pt x="3962" y="4529"/>
                  </a:cubicBezTo>
                  <a:cubicBezTo>
                    <a:pt x="3962" y="4843"/>
                    <a:pt x="4216" y="5094"/>
                    <a:pt x="4530" y="5094"/>
                  </a:cubicBezTo>
                  <a:cubicBezTo>
                    <a:pt x="4841" y="5094"/>
                    <a:pt x="5094" y="4843"/>
                    <a:pt x="5094" y="4529"/>
                  </a:cubicBezTo>
                  <a:cubicBezTo>
                    <a:pt x="5091" y="2029"/>
                    <a:pt x="3065" y="3"/>
                    <a:pt x="5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58" name="Google Shape;658;p60"/>
            <p:cNvSpPr/>
            <p:nvPr/>
          </p:nvSpPr>
          <p:spPr>
            <a:xfrm>
              <a:off x="5118000" y="2021500"/>
              <a:ext cx="368700" cy="483125"/>
            </a:xfrm>
            <a:custGeom>
              <a:rect b="b" l="l" r="r" t="t"/>
              <a:pathLst>
                <a:path extrusionOk="0" h="19325" w="14748">
                  <a:moveTo>
                    <a:pt x="7088" y="1135"/>
                  </a:moveTo>
                  <a:cubicBezTo>
                    <a:pt x="8391" y="1135"/>
                    <a:pt x="9651" y="1571"/>
                    <a:pt x="10668" y="2397"/>
                  </a:cubicBezTo>
                  <a:cubicBezTo>
                    <a:pt x="13159" y="4417"/>
                    <a:pt x="13473" y="8104"/>
                    <a:pt x="11360" y="10516"/>
                  </a:cubicBezTo>
                  <a:cubicBezTo>
                    <a:pt x="10572" y="11419"/>
                    <a:pt x="10085" y="12503"/>
                    <a:pt x="9962" y="13626"/>
                  </a:cubicBezTo>
                  <a:lnTo>
                    <a:pt x="4237" y="13626"/>
                  </a:lnTo>
                  <a:cubicBezTo>
                    <a:pt x="4107" y="12482"/>
                    <a:pt x="3630" y="11407"/>
                    <a:pt x="2866" y="10550"/>
                  </a:cubicBezTo>
                  <a:cubicBezTo>
                    <a:pt x="1658" y="9191"/>
                    <a:pt x="1184" y="7367"/>
                    <a:pt x="1571" y="5549"/>
                  </a:cubicBezTo>
                  <a:cubicBezTo>
                    <a:pt x="2020" y="3427"/>
                    <a:pt x="3748" y="1706"/>
                    <a:pt x="5873" y="1262"/>
                  </a:cubicBezTo>
                  <a:cubicBezTo>
                    <a:pt x="6278" y="1177"/>
                    <a:pt x="6685" y="1135"/>
                    <a:pt x="7088" y="1135"/>
                  </a:cubicBezTo>
                  <a:close/>
                  <a:moveTo>
                    <a:pt x="9931" y="14759"/>
                  </a:moveTo>
                  <a:lnTo>
                    <a:pt x="9931" y="15323"/>
                  </a:lnTo>
                  <a:cubicBezTo>
                    <a:pt x="9931" y="15637"/>
                    <a:pt x="9678" y="15891"/>
                    <a:pt x="9364" y="15891"/>
                  </a:cubicBezTo>
                  <a:lnTo>
                    <a:pt x="4835" y="15891"/>
                  </a:lnTo>
                  <a:cubicBezTo>
                    <a:pt x="4521" y="15891"/>
                    <a:pt x="4270" y="15637"/>
                    <a:pt x="4270" y="15323"/>
                  </a:cubicBezTo>
                  <a:lnTo>
                    <a:pt x="4270" y="14759"/>
                  </a:lnTo>
                  <a:close/>
                  <a:moveTo>
                    <a:pt x="8699" y="17023"/>
                  </a:moveTo>
                  <a:cubicBezTo>
                    <a:pt x="8464" y="17694"/>
                    <a:pt x="7827" y="18192"/>
                    <a:pt x="7099" y="18192"/>
                  </a:cubicBezTo>
                  <a:cubicBezTo>
                    <a:pt x="6371" y="18192"/>
                    <a:pt x="5734" y="17694"/>
                    <a:pt x="5499" y="17023"/>
                  </a:cubicBezTo>
                  <a:close/>
                  <a:moveTo>
                    <a:pt x="7087" y="0"/>
                  </a:moveTo>
                  <a:cubicBezTo>
                    <a:pt x="6607" y="0"/>
                    <a:pt x="6123" y="50"/>
                    <a:pt x="5641" y="151"/>
                  </a:cubicBezTo>
                  <a:cubicBezTo>
                    <a:pt x="3053" y="712"/>
                    <a:pt x="1027" y="2729"/>
                    <a:pt x="462" y="5314"/>
                  </a:cubicBezTo>
                  <a:cubicBezTo>
                    <a:pt x="0" y="7488"/>
                    <a:pt x="568" y="9671"/>
                    <a:pt x="2020" y="11301"/>
                  </a:cubicBezTo>
                  <a:cubicBezTo>
                    <a:pt x="2730" y="12099"/>
                    <a:pt x="3135" y="13149"/>
                    <a:pt x="3135" y="14191"/>
                  </a:cubicBezTo>
                  <a:lnTo>
                    <a:pt x="3135" y="15323"/>
                  </a:lnTo>
                  <a:cubicBezTo>
                    <a:pt x="3138" y="16060"/>
                    <a:pt x="3612" y="16709"/>
                    <a:pt x="4309" y="16939"/>
                  </a:cubicBezTo>
                  <a:cubicBezTo>
                    <a:pt x="4409" y="17518"/>
                    <a:pt x="4681" y="18053"/>
                    <a:pt x="5094" y="18473"/>
                  </a:cubicBezTo>
                  <a:cubicBezTo>
                    <a:pt x="5642" y="19040"/>
                    <a:pt x="6371" y="19324"/>
                    <a:pt x="7099" y="19324"/>
                  </a:cubicBezTo>
                  <a:cubicBezTo>
                    <a:pt x="7828" y="19324"/>
                    <a:pt x="8556" y="19040"/>
                    <a:pt x="9104" y="18473"/>
                  </a:cubicBezTo>
                  <a:cubicBezTo>
                    <a:pt x="9518" y="18053"/>
                    <a:pt x="9790" y="17518"/>
                    <a:pt x="9889" y="16939"/>
                  </a:cubicBezTo>
                  <a:cubicBezTo>
                    <a:pt x="10587" y="16709"/>
                    <a:pt x="11061" y="16060"/>
                    <a:pt x="11064" y="15323"/>
                  </a:cubicBezTo>
                  <a:lnTo>
                    <a:pt x="11064" y="14191"/>
                  </a:lnTo>
                  <a:cubicBezTo>
                    <a:pt x="11064" y="13149"/>
                    <a:pt x="11471" y="12108"/>
                    <a:pt x="12211" y="11262"/>
                  </a:cubicBezTo>
                  <a:cubicBezTo>
                    <a:pt x="14747" y="8366"/>
                    <a:pt x="14370" y="3943"/>
                    <a:pt x="11381" y="1518"/>
                  </a:cubicBezTo>
                  <a:cubicBezTo>
                    <a:pt x="10159" y="525"/>
                    <a:pt x="8647" y="0"/>
                    <a:pt x="70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59" name="Google Shape;659;p60"/>
            <p:cNvSpPr/>
            <p:nvPr/>
          </p:nvSpPr>
          <p:spPr>
            <a:xfrm>
              <a:off x="5053900" y="2191325"/>
              <a:ext cx="56650" cy="28325"/>
            </a:xfrm>
            <a:custGeom>
              <a:rect b="b" l="l" r="r" t="t"/>
              <a:pathLst>
                <a:path extrusionOk="0" h="1133" w="2266">
                  <a:moveTo>
                    <a:pt x="569" y="0"/>
                  </a:moveTo>
                  <a:cubicBezTo>
                    <a:pt x="255" y="0"/>
                    <a:pt x="1" y="254"/>
                    <a:pt x="1" y="568"/>
                  </a:cubicBezTo>
                  <a:cubicBezTo>
                    <a:pt x="1" y="879"/>
                    <a:pt x="255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6" y="879"/>
                    <a:pt x="2266" y="568"/>
                  </a:cubicBezTo>
                  <a:cubicBezTo>
                    <a:pt x="2266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0" name="Google Shape;660;p60"/>
            <p:cNvSpPr/>
            <p:nvPr/>
          </p:nvSpPr>
          <p:spPr>
            <a:xfrm>
              <a:off x="5056850" y="2096550"/>
              <a:ext cx="50750" cy="48025"/>
            </a:xfrm>
            <a:custGeom>
              <a:rect b="b" l="l" r="r" t="t"/>
              <a:pathLst>
                <a:path extrusionOk="0" h="1921" w="203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9"/>
                    <a:pt x="215" y="962"/>
                  </a:cubicBezTo>
                  <a:lnTo>
                    <a:pt x="1015" y="1762"/>
                  </a:lnTo>
                  <a:cubicBezTo>
                    <a:pt x="1125" y="1868"/>
                    <a:pt x="1267" y="1921"/>
                    <a:pt x="1409" y="1921"/>
                  </a:cubicBezTo>
                  <a:cubicBezTo>
                    <a:pt x="1554" y="1921"/>
                    <a:pt x="1699" y="1865"/>
                    <a:pt x="1809" y="1753"/>
                  </a:cubicBezTo>
                  <a:cubicBezTo>
                    <a:pt x="2027" y="1536"/>
                    <a:pt x="2030" y="1183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1" name="Google Shape;661;p60"/>
            <p:cNvSpPr/>
            <p:nvPr/>
          </p:nvSpPr>
          <p:spPr>
            <a:xfrm>
              <a:off x="5056400" y="2266400"/>
              <a:ext cx="51200" cy="48350"/>
            </a:xfrm>
            <a:custGeom>
              <a:rect b="b" l="l" r="r" t="t"/>
              <a:pathLst>
                <a:path extrusionOk="0" h="1934" w="2048">
                  <a:moveTo>
                    <a:pt x="1427" y="0"/>
                  </a:moveTo>
                  <a:cubicBezTo>
                    <a:pt x="1285" y="0"/>
                    <a:pt x="1143" y="53"/>
                    <a:pt x="1033" y="159"/>
                  </a:cubicBezTo>
                  <a:lnTo>
                    <a:pt x="233" y="962"/>
                  </a:lnTo>
                  <a:cubicBezTo>
                    <a:pt x="4" y="1179"/>
                    <a:pt x="1" y="1545"/>
                    <a:pt x="227" y="1768"/>
                  </a:cubicBezTo>
                  <a:cubicBezTo>
                    <a:pt x="338" y="1879"/>
                    <a:pt x="482" y="1934"/>
                    <a:pt x="627" y="1934"/>
                  </a:cubicBezTo>
                  <a:cubicBezTo>
                    <a:pt x="774" y="1934"/>
                    <a:pt x="922" y="1876"/>
                    <a:pt x="1033" y="1762"/>
                  </a:cubicBezTo>
                  <a:lnTo>
                    <a:pt x="1833" y="962"/>
                  </a:lnTo>
                  <a:cubicBezTo>
                    <a:pt x="2048" y="738"/>
                    <a:pt x="2045" y="385"/>
                    <a:pt x="1827" y="168"/>
                  </a:cubicBezTo>
                  <a:cubicBezTo>
                    <a:pt x="1717" y="56"/>
                    <a:pt x="1572" y="0"/>
                    <a:pt x="1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2" name="Google Shape;662;p60"/>
            <p:cNvSpPr/>
            <p:nvPr/>
          </p:nvSpPr>
          <p:spPr>
            <a:xfrm>
              <a:off x="5480400" y="2191325"/>
              <a:ext cx="56650" cy="28325"/>
            </a:xfrm>
            <a:custGeom>
              <a:rect b="b" l="l" r="r" t="t"/>
              <a:pathLst>
                <a:path extrusionOk="0" h="1133" w="2266">
                  <a:moveTo>
                    <a:pt x="568" y="0"/>
                  </a:moveTo>
                  <a:cubicBezTo>
                    <a:pt x="254" y="0"/>
                    <a:pt x="1" y="254"/>
                    <a:pt x="1" y="568"/>
                  </a:cubicBezTo>
                  <a:cubicBezTo>
                    <a:pt x="1" y="879"/>
                    <a:pt x="254" y="1133"/>
                    <a:pt x="568" y="1133"/>
                  </a:cubicBezTo>
                  <a:lnTo>
                    <a:pt x="1701" y="1133"/>
                  </a:lnTo>
                  <a:cubicBezTo>
                    <a:pt x="2012" y="1133"/>
                    <a:pt x="2265" y="879"/>
                    <a:pt x="2265" y="568"/>
                  </a:cubicBezTo>
                  <a:cubicBezTo>
                    <a:pt x="2265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3" name="Google Shape;663;p60"/>
            <p:cNvSpPr/>
            <p:nvPr/>
          </p:nvSpPr>
          <p:spPr>
            <a:xfrm>
              <a:off x="5479800" y="2096550"/>
              <a:ext cx="54300" cy="48225"/>
            </a:xfrm>
            <a:custGeom>
              <a:rect b="b" l="l" r="r" t="t"/>
              <a:pathLst>
                <a:path extrusionOk="0" h="1929" w="2172">
                  <a:moveTo>
                    <a:pt x="1550" y="0"/>
                  </a:moveTo>
                  <a:cubicBezTo>
                    <a:pt x="1409" y="0"/>
                    <a:pt x="1267" y="53"/>
                    <a:pt x="1157" y="159"/>
                  </a:cubicBezTo>
                  <a:lnTo>
                    <a:pt x="357" y="962"/>
                  </a:lnTo>
                  <a:cubicBezTo>
                    <a:pt x="1" y="1318"/>
                    <a:pt x="251" y="1928"/>
                    <a:pt x="756" y="1928"/>
                  </a:cubicBezTo>
                  <a:cubicBezTo>
                    <a:pt x="907" y="1928"/>
                    <a:pt x="1051" y="1868"/>
                    <a:pt x="1157" y="1762"/>
                  </a:cubicBezTo>
                  <a:lnTo>
                    <a:pt x="1957" y="959"/>
                  </a:lnTo>
                  <a:cubicBezTo>
                    <a:pt x="2172" y="739"/>
                    <a:pt x="2169" y="385"/>
                    <a:pt x="1951" y="168"/>
                  </a:cubicBezTo>
                  <a:cubicBezTo>
                    <a:pt x="1841" y="56"/>
                    <a:pt x="1696" y="0"/>
                    <a:pt x="15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4" name="Google Shape;664;p60"/>
            <p:cNvSpPr/>
            <p:nvPr/>
          </p:nvSpPr>
          <p:spPr>
            <a:xfrm>
              <a:off x="5483350" y="2266400"/>
              <a:ext cx="54300" cy="48225"/>
            </a:xfrm>
            <a:custGeom>
              <a:rect b="b" l="l" r="r" t="t"/>
              <a:pathLst>
                <a:path extrusionOk="0" h="1929" w="2172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8"/>
                    <a:pt x="215" y="962"/>
                  </a:cubicBezTo>
                  <a:lnTo>
                    <a:pt x="1015" y="1762"/>
                  </a:lnTo>
                  <a:cubicBezTo>
                    <a:pt x="1121" y="1868"/>
                    <a:pt x="1266" y="1928"/>
                    <a:pt x="1417" y="1928"/>
                  </a:cubicBezTo>
                  <a:cubicBezTo>
                    <a:pt x="1921" y="1928"/>
                    <a:pt x="2172" y="1318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3"/>
          <p:cNvSpPr txBox="1"/>
          <p:nvPr>
            <p:ph idx="1" type="subTitle"/>
          </p:nvPr>
        </p:nvSpPr>
        <p:spPr>
          <a:xfrm>
            <a:off x="2212125" y="657825"/>
            <a:ext cx="5913900" cy="162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“Small Businesses are the backbone of our economy and the cornerstones of our nation’s promise ”</a:t>
            </a:r>
            <a:endParaRPr/>
          </a:p>
        </p:txBody>
      </p:sp>
      <p:sp>
        <p:nvSpPr>
          <p:cNvPr id="317" name="Google Shape;317;p33"/>
          <p:cNvSpPr txBox="1"/>
          <p:nvPr>
            <p:ph type="title"/>
          </p:nvPr>
        </p:nvSpPr>
        <p:spPr>
          <a:xfrm>
            <a:off x="2212125" y="2305800"/>
            <a:ext cx="59139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—Barack Obama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Oct 28, 2009</a:t>
            </a:r>
            <a:endParaRPr sz="1200"/>
          </a:p>
        </p:txBody>
      </p:sp>
      <p:sp>
        <p:nvSpPr>
          <p:cNvPr id="318" name="Google Shape;318;p33"/>
          <p:cNvSpPr txBox="1"/>
          <p:nvPr>
            <p:ph type="title"/>
          </p:nvPr>
        </p:nvSpPr>
        <p:spPr>
          <a:xfrm>
            <a:off x="731150" y="3047625"/>
            <a:ext cx="4594800" cy="1024500"/>
          </a:xfrm>
          <a:prstGeom prst="rect">
            <a:avLst/>
          </a:prstGeom>
          <a:solidFill>
            <a:srgbClr val="325D79"/>
          </a:solidFill>
        </p:spPr>
        <p:txBody>
          <a:bodyPr anchorCtr="0" anchor="t" bIns="91425" lIns="182875" spcFirstLastPara="1" rIns="18287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</a:rPr>
              <a:t>66%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 sz="2400">
                <a:solidFill>
                  <a:schemeClr val="lt1"/>
                </a:solidFill>
              </a:rPr>
              <a:t>of New Jobs  Created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</a:t>
            </a:r>
            <a:r>
              <a:rPr lang="en"/>
              <a:t> is an SBA Loan?</a:t>
            </a:r>
            <a:endParaRPr/>
          </a:p>
        </p:txBody>
      </p:sp>
      <p:sp>
        <p:nvSpPr>
          <p:cNvPr id="324" name="Google Shape;324;p34"/>
          <p:cNvSpPr txBox="1"/>
          <p:nvPr>
            <p:ph idx="1" type="subTitle"/>
          </p:nvPr>
        </p:nvSpPr>
        <p:spPr>
          <a:xfrm>
            <a:off x="875934" y="2210792"/>
            <a:ext cx="219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Partially (up to 85%) guaranteed by US gov.</a:t>
            </a:r>
            <a:endParaRPr sz="1200"/>
          </a:p>
        </p:txBody>
      </p:sp>
      <p:sp>
        <p:nvSpPr>
          <p:cNvPr id="325" name="Google Shape;325;p34"/>
          <p:cNvSpPr txBox="1"/>
          <p:nvPr>
            <p:ph idx="2" type="subTitle"/>
          </p:nvPr>
        </p:nvSpPr>
        <p:spPr>
          <a:xfrm>
            <a:off x="3319800" y="2204829"/>
            <a:ext cx="219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Benefits borrowers who may pay higher rates elsewhere</a:t>
            </a:r>
            <a:endParaRPr sz="1200"/>
          </a:p>
        </p:txBody>
      </p:sp>
      <p:sp>
        <p:nvSpPr>
          <p:cNvPr id="326" name="Google Shape;326;p34"/>
          <p:cNvSpPr txBox="1"/>
          <p:nvPr>
            <p:ph idx="13" type="subTitle"/>
          </p:nvPr>
        </p:nvSpPr>
        <p:spPr>
          <a:xfrm>
            <a:off x="872334" y="3258926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Accessible</a:t>
            </a:r>
            <a:endParaRPr sz="1400"/>
          </a:p>
        </p:txBody>
      </p:sp>
      <p:sp>
        <p:nvSpPr>
          <p:cNvPr id="327" name="Google Shape;327;p34"/>
          <p:cNvSpPr txBox="1"/>
          <p:nvPr>
            <p:ph idx="8" type="subTitle"/>
          </p:nvPr>
        </p:nvSpPr>
        <p:spPr>
          <a:xfrm>
            <a:off x="3318000" y="1769325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Low Interest</a:t>
            </a:r>
            <a:endParaRPr sz="1400"/>
          </a:p>
        </p:txBody>
      </p:sp>
      <p:sp>
        <p:nvSpPr>
          <p:cNvPr id="328" name="Google Shape;328;p34"/>
          <p:cNvSpPr txBox="1"/>
          <p:nvPr>
            <p:ph idx="7" type="subTitle"/>
          </p:nvPr>
        </p:nvSpPr>
        <p:spPr>
          <a:xfrm>
            <a:off x="872334" y="1769325"/>
            <a:ext cx="2203200" cy="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Government Guaranteed</a:t>
            </a:r>
            <a:endParaRPr sz="1400"/>
          </a:p>
        </p:txBody>
      </p:sp>
      <p:sp>
        <p:nvSpPr>
          <p:cNvPr id="329" name="Google Shape;329;p34"/>
          <p:cNvSpPr txBox="1"/>
          <p:nvPr>
            <p:ph idx="3" type="subTitle"/>
          </p:nvPr>
        </p:nvSpPr>
        <p:spPr>
          <a:xfrm>
            <a:off x="874125" y="3635775"/>
            <a:ext cx="2199600" cy="9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Designed to be less restrictive than other loan types (as long as the business meets requirements)</a:t>
            </a:r>
            <a:endParaRPr sz="1200"/>
          </a:p>
        </p:txBody>
      </p:sp>
      <p:sp>
        <p:nvSpPr>
          <p:cNvPr id="330" name="Google Shape;330;p34"/>
          <p:cNvSpPr txBox="1"/>
          <p:nvPr>
            <p:ph idx="4" type="subTitle"/>
          </p:nvPr>
        </p:nvSpPr>
        <p:spPr>
          <a:xfrm>
            <a:off x="3320700" y="3635775"/>
            <a:ext cx="2199600" cy="9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Businesses must be for profit, failed to have qualified for reasonable terms for a traditional loan</a:t>
            </a:r>
            <a:endParaRPr sz="1200"/>
          </a:p>
        </p:txBody>
      </p:sp>
      <p:sp>
        <p:nvSpPr>
          <p:cNvPr id="331" name="Google Shape;331;p34"/>
          <p:cNvSpPr txBox="1"/>
          <p:nvPr>
            <p:ph idx="5" type="subTitle"/>
          </p:nvPr>
        </p:nvSpPr>
        <p:spPr>
          <a:xfrm>
            <a:off x="5763666" y="2193742"/>
            <a:ext cx="219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Can result in smaller monthly payments for businesses</a:t>
            </a:r>
            <a:endParaRPr sz="1200"/>
          </a:p>
        </p:txBody>
      </p:sp>
      <p:sp>
        <p:nvSpPr>
          <p:cNvPr id="332" name="Google Shape;332;p34"/>
          <p:cNvSpPr txBox="1"/>
          <p:nvPr>
            <p:ph idx="6" type="subTitle"/>
          </p:nvPr>
        </p:nvSpPr>
        <p:spPr>
          <a:xfrm>
            <a:off x="5765475" y="3635775"/>
            <a:ext cx="2199600" cy="9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Working capital, </a:t>
            </a:r>
            <a:r>
              <a:rPr lang="en" sz="1200"/>
              <a:t>equipment</a:t>
            </a:r>
            <a:r>
              <a:rPr lang="en" sz="1200"/>
              <a:t> purchase, office essentials, business acquisitions</a:t>
            </a:r>
            <a:endParaRPr sz="1200"/>
          </a:p>
        </p:txBody>
      </p:sp>
      <p:sp>
        <p:nvSpPr>
          <p:cNvPr id="333" name="Google Shape;333;p34"/>
          <p:cNvSpPr txBox="1"/>
          <p:nvPr>
            <p:ph idx="9" type="subTitle"/>
          </p:nvPr>
        </p:nvSpPr>
        <p:spPr>
          <a:xfrm>
            <a:off x="5763666" y="1769325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Long Repayment Terms</a:t>
            </a:r>
            <a:endParaRPr sz="1400"/>
          </a:p>
        </p:txBody>
      </p:sp>
      <p:sp>
        <p:nvSpPr>
          <p:cNvPr id="334" name="Google Shape;334;p34"/>
          <p:cNvSpPr txBox="1"/>
          <p:nvPr>
            <p:ph idx="14" type="subTitle"/>
          </p:nvPr>
        </p:nvSpPr>
        <p:spPr>
          <a:xfrm>
            <a:off x="3318000" y="3258926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Specific Requirements</a:t>
            </a:r>
            <a:endParaRPr sz="1400"/>
          </a:p>
        </p:txBody>
      </p:sp>
      <p:sp>
        <p:nvSpPr>
          <p:cNvPr id="335" name="Google Shape;335;p34"/>
          <p:cNvSpPr txBox="1"/>
          <p:nvPr>
            <p:ph idx="15" type="subTitle"/>
          </p:nvPr>
        </p:nvSpPr>
        <p:spPr>
          <a:xfrm>
            <a:off x="5763666" y="3258926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Use Cases</a:t>
            </a:r>
            <a:endParaRPr sz="1400"/>
          </a:p>
        </p:txBody>
      </p:sp>
      <p:grpSp>
        <p:nvGrpSpPr>
          <p:cNvPr id="336" name="Google Shape;336;p34"/>
          <p:cNvGrpSpPr/>
          <p:nvPr/>
        </p:nvGrpSpPr>
        <p:grpSpPr>
          <a:xfrm>
            <a:off x="4272713" y="1418950"/>
            <a:ext cx="293750" cy="345000"/>
            <a:chOff x="5596113" y="2520150"/>
            <a:chExt cx="293750" cy="345000"/>
          </a:xfrm>
        </p:grpSpPr>
        <p:sp>
          <p:nvSpPr>
            <p:cNvPr id="337" name="Google Shape;337;p34"/>
            <p:cNvSpPr/>
            <p:nvPr/>
          </p:nvSpPr>
          <p:spPr>
            <a:xfrm>
              <a:off x="5768088" y="2747750"/>
              <a:ext cx="70500" cy="70500"/>
            </a:xfrm>
            <a:custGeom>
              <a:rect b="b" l="l" r="r" t="t"/>
              <a:pathLst>
                <a:path extrusionOk="0" h="2820" w="2820">
                  <a:moveTo>
                    <a:pt x="2389" y="0"/>
                  </a:moveTo>
                  <a:lnTo>
                    <a:pt x="1" y="2389"/>
                  </a:lnTo>
                  <a:lnTo>
                    <a:pt x="421" y="2819"/>
                  </a:lnTo>
                  <a:lnTo>
                    <a:pt x="2820" y="431"/>
                  </a:lnTo>
                  <a:lnTo>
                    <a:pt x="2389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4"/>
            <p:cNvSpPr/>
            <p:nvPr/>
          </p:nvSpPr>
          <p:spPr>
            <a:xfrm>
              <a:off x="5596113" y="2565000"/>
              <a:ext cx="244525" cy="300150"/>
            </a:xfrm>
            <a:custGeom>
              <a:rect b="b" l="l" r="r" t="t"/>
              <a:pathLst>
                <a:path extrusionOk="0" h="12006" w="9781">
                  <a:moveTo>
                    <a:pt x="9186" y="10211"/>
                  </a:moveTo>
                  <a:lnTo>
                    <a:pt x="9186" y="10816"/>
                  </a:lnTo>
                  <a:lnTo>
                    <a:pt x="9186" y="11411"/>
                  </a:lnTo>
                  <a:lnTo>
                    <a:pt x="1241" y="11411"/>
                  </a:lnTo>
                  <a:cubicBezTo>
                    <a:pt x="893" y="11411"/>
                    <a:pt x="637" y="11154"/>
                    <a:pt x="637" y="10857"/>
                  </a:cubicBezTo>
                  <a:cubicBezTo>
                    <a:pt x="596" y="10509"/>
                    <a:pt x="893" y="10211"/>
                    <a:pt x="1190" y="10211"/>
                  </a:cubicBezTo>
                  <a:close/>
                  <a:moveTo>
                    <a:pt x="1149" y="1"/>
                  </a:moveTo>
                  <a:cubicBezTo>
                    <a:pt x="514" y="1"/>
                    <a:pt x="1" y="514"/>
                    <a:pt x="1" y="1200"/>
                  </a:cubicBezTo>
                  <a:lnTo>
                    <a:pt x="1" y="10816"/>
                  </a:lnTo>
                  <a:cubicBezTo>
                    <a:pt x="1" y="11452"/>
                    <a:pt x="555" y="12005"/>
                    <a:pt x="1190" y="12005"/>
                  </a:cubicBezTo>
                  <a:lnTo>
                    <a:pt x="9484" y="12005"/>
                  </a:lnTo>
                  <a:cubicBezTo>
                    <a:pt x="9648" y="12005"/>
                    <a:pt x="9781" y="11882"/>
                    <a:pt x="9781" y="11708"/>
                  </a:cubicBezTo>
                  <a:lnTo>
                    <a:pt x="9781" y="10816"/>
                  </a:lnTo>
                  <a:lnTo>
                    <a:pt x="9781" y="9914"/>
                  </a:lnTo>
                  <a:lnTo>
                    <a:pt x="9781" y="3804"/>
                  </a:lnTo>
                  <a:lnTo>
                    <a:pt x="9186" y="3804"/>
                  </a:lnTo>
                  <a:lnTo>
                    <a:pt x="9186" y="9658"/>
                  </a:lnTo>
                  <a:lnTo>
                    <a:pt x="1190" y="9658"/>
                  </a:lnTo>
                  <a:cubicBezTo>
                    <a:pt x="985" y="9658"/>
                    <a:pt x="770" y="9699"/>
                    <a:pt x="596" y="9791"/>
                  </a:cubicBezTo>
                  <a:lnTo>
                    <a:pt x="596" y="1200"/>
                  </a:lnTo>
                  <a:cubicBezTo>
                    <a:pt x="596" y="862"/>
                    <a:pt x="852" y="606"/>
                    <a:pt x="1149" y="606"/>
                  </a:cubicBezTo>
                  <a:lnTo>
                    <a:pt x="6275" y="606"/>
                  </a:lnTo>
                  <a:lnTo>
                    <a:pt x="6275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4"/>
            <p:cNvSpPr/>
            <p:nvPr/>
          </p:nvSpPr>
          <p:spPr>
            <a:xfrm>
              <a:off x="5661213" y="2619600"/>
              <a:ext cx="100500" cy="14900"/>
            </a:xfrm>
            <a:custGeom>
              <a:rect b="b" l="l" r="r" t="t"/>
              <a:pathLst>
                <a:path extrusionOk="0" h="596" w="4020">
                  <a:moveTo>
                    <a:pt x="339" y="0"/>
                  </a:moveTo>
                  <a:cubicBezTo>
                    <a:pt x="175" y="0"/>
                    <a:pt x="1" y="175"/>
                    <a:pt x="42" y="339"/>
                  </a:cubicBezTo>
                  <a:cubicBezTo>
                    <a:pt x="42" y="513"/>
                    <a:pt x="216" y="595"/>
                    <a:pt x="339" y="595"/>
                  </a:cubicBezTo>
                  <a:lnTo>
                    <a:pt x="3712" y="595"/>
                  </a:lnTo>
                  <a:cubicBezTo>
                    <a:pt x="3886" y="595"/>
                    <a:pt x="4019" y="431"/>
                    <a:pt x="3968" y="257"/>
                  </a:cubicBezTo>
                  <a:cubicBezTo>
                    <a:pt x="3968" y="124"/>
                    <a:pt x="3845" y="0"/>
                    <a:pt x="367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4"/>
            <p:cNvSpPr/>
            <p:nvPr/>
          </p:nvSpPr>
          <p:spPr>
            <a:xfrm>
              <a:off x="5688888" y="2663425"/>
              <a:ext cx="60000" cy="14900"/>
            </a:xfrm>
            <a:custGeom>
              <a:rect b="b" l="l" r="r" t="t"/>
              <a:pathLst>
                <a:path extrusionOk="0" h="596" w="2400">
                  <a:moveTo>
                    <a:pt x="298" y="0"/>
                  </a:moveTo>
                  <a:cubicBezTo>
                    <a:pt x="134" y="0"/>
                    <a:pt x="1" y="165"/>
                    <a:pt x="42" y="339"/>
                  </a:cubicBezTo>
                  <a:cubicBezTo>
                    <a:pt x="42" y="472"/>
                    <a:pt x="175" y="595"/>
                    <a:pt x="350" y="595"/>
                  </a:cubicBezTo>
                  <a:lnTo>
                    <a:pt x="2051" y="595"/>
                  </a:lnTo>
                  <a:cubicBezTo>
                    <a:pt x="2267" y="595"/>
                    <a:pt x="2400" y="421"/>
                    <a:pt x="2349" y="257"/>
                  </a:cubicBezTo>
                  <a:cubicBezTo>
                    <a:pt x="2349" y="82"/>
                    <a:pt x="2226" y="0"/>
                    <a:pt x="205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4"/>
            <p:cNvSpPr/>
            <p:nvPr/>
          </p:nvSpPr>
          <p:spPr>
            <a:xfrm>
              <a:off x="5732713" y="2520150"/>
              <a:ext cx="157150" cy="158175"/>
            </a:xfrm>
            <a:custGeom>
              <a:rect b="b" l="l" r="r" t="t"/>
              <a:pathLst>
                <a:path extrusionOk="0" h="6327" w="6286">
                  <a:moveTo>
                    <a:pt x="3158" y="606"/>
                  </a:moveTo>
                  <a:cubicBezTo>
                    <a:pt x="3507" y="606"/>
                    <a:pt x="3722" y="821"/>
                    <a:pt x="3845" y="1026"/>
                  </a:cubicBezTo>
                  <a:cubicBezTo>
                    <a:pt x="3907" y="1127"/>
                    <a:pt x="3998" y="1175"/>
                    <a:pt x="4092" y="1175"/>
                  </a:cubicBezTo>
                  <a:cubicBezTo>
                    <a:pt x="4122" y="1175"/>
                    <a:pt x="4153" y="1169"/>
                    <a:pt x="4184" y="1159"/>
                  </a:cubicBezTo>
                  <a:cubicBezTo>
                    <a:pt x="4252" y="1150"/>
                    <a:pt x="4318" y="1145"/>
                    <a:pt x="4381" y="1145"/>
                  </a:cubicBezTo>
                  <a:cubicBezTo>
                    <a:pt x="4603" y="1145"/>
                    <a:pt x="4793" y="1207"/>
                    <a:pt x="4952" y="1375"/>
                  </a:cubicBezTo>
                  <a:cubicBezTo>
                    <a:pt x="5168" y="1590"/>
                    <a:pt x="5260" y="1887"/>
                    <a:pt x="5168" y="2143"/>
                  </a:cubicBezTo>
                  <a:cubicBezTo>
                    <a:pt x="5127" y="2266"/>
                    <a:pt x="5168" y="2441"/>
                    <a:pt x="5301" y="2482"/>
                  </a:cubicBezTo>
                  <a:cubicBezTo>
                    <a:pt x="5557" y="2656"/>
                    <a:pt x="5721" y="2912"/>
                    <a:pt x="5721" y="3169"/>
                  </a:cubicBezTo>
                  <a:cubicBezTo>
                    <a:pt x="5721" y="3466"/>
                    <a:pt x="5557" y="3722"/>
                    <a:pt x="5301" y="3896"/>
                  </a:cubicBezTo>
                  <a:cubicBezTo>
                    <a:pt x="5168" y="3937"/>
                    <a:pt x="5127" y="4060"/>
                    <a:pt x="5168" y="4194"/>
                  </a:cubicBezTo>
                  <a:cubicBezTo>
                    <a:pt x="5260" y="4491"/>
                    <a:pt x="5168" y="4788"/>
                    <a:pt x="4952" y="5004"/>
                  </a:cubicBezTo>
                  <a:cubicBezTo>
                    <a:pt x="4802" y="5132"/>
                    <a:pt x="4596" y="5210"/>
                    <a:pt x="4396" y="5210"/>
                  </a:cubicBezTo>
                  <a:cubicBezTo>
                    <a:pt x="4323" y="5210"/>
                    <a:pt x="4252" y="5200"/>
                    <a:pt x="4184" y="5178"/>
                  </a:cubicBezTo>
                  <a:cubicBezTo>
                    <a:pt x="4061" y="5178"/>
                    <a:pt x="3927" y="5219"/>
                    <a:pt x="3845" y="5342"/>
                  </a:cubicBezTo>
                  <a:cubicBezTo>
                    <a:pt x="3722" y="5598"/>
                    <a:pt x="3466" y="5731"/>
                    <a:pt x="3158" y="5731"/>
                  </a:cubicBezTo>
                  <a:cubicBezTo>
                    <a:pt x="2861" y="5731"/>
                    <a:pt x="2605" y="5598"/>
                    <a:pt x="2482" y="5342"/>
                  </a:cubicBezTo>
                  <a:cubicBezTo>
                    <a:pt x="2390" y="5219"/>
                    <a:pt x="2308" y="5178"/>
                    <a:pt x="2226" y="5178"/>
                  </a:cubicBezTo>
                  <a:lnTo>
                    <a:pt x="2133" y="5178"/>
                  </a:lnTo>
                  <a:cubicBezTo>
                    <a:pt x="2054" y="5200"/>
                    <a:pt x="1978" y="5210"/>
                    <a:pt x="1905" y="5210"/>
                  </a:cubicBezTo>
                  <a:cubicBezTo>
                    <a:pt x="1703" y="5210"/>
                    <a:pt x="1523" y="5132"/>
                    <a:pt x="1364" y="5004"/>
                  </a:cubicBezTo>
                  <a:cubicBezTo>
                    <a:pt x="1159" y="4788"/>
                    <a:pt x="1067" y="4491"/>
                    <a:pt x="1159" y="4194"/>
                  </a:cubicBezTo>
                  <a:cubicBezTo>
                    <a:pt x="1200" y="4060"/>
                    <a:pt x="1108" y="3937"/>
                    <a:pt x="1026" y="3896"/>
                  </a:cubicBezTo>
                  <a:cubicBezTo>
                    <a:pt x="770" y="3722"/>
                    <a:pt x="596" y="3466"/>
                    <a:pt x="596" y="3169"/>
                  </a:cubicBezTo>
                  <a:cubicBezTo>
                    <a:pt x="596" y="2912"/>
                    <a:pt x="770" y="2656"/>
                    <a:pt x="1026" y="2482"/>
                  </a:cubicBezTo>
                  <a:cubicBezTo>
                    <a:pt x="1108" y="2441"/>
                    <a:pt x="1200" y="2266"/>
                    <a:pt x="1159" y="2143"/>
                  </a:cubicBezTo>
                  <a:cubicBezTo>
                    <a:pt x="1067" y="1887"/>
                    <a:pt x="1159" y="1590"/>
                    <a:pt x="1364" y="1375"/>
                  </a:cubicBezTo>
                  <a:cubicBezTo>
                    <a:pt x="1532" y="1207"/>
                    <a:pt x="1724" y="1145"/>
                    <a:pt x="1941" y="1145"/>
                  </a:cubicBezTo>
                  <a:cubicBezTo>
                    <a:pt x="2003" y="1145"/>
                    <a:pt x="2067" y="1150"/>
                    <a:pt x="2133" y="1159"/>
                  </a:cubicBezTo>
                  <a:cubicBezTo>
                    <a:pt x="2166" y="1169"/>
                    <a:pt x="2198" y="1175"/>
                    <a:pt x="2230" y="1175"/>
                  </a:cubicBezTo>
                  <a:cubicBezTo>
                    <a:pt x="2325" y="1175"/>
                    <a:pt x="2412" y="1127"/>
                    <a:pt x="2482" y="1026"/>
                  </a:cubicBezTo>
                  <a:cubicBezTo>
                    <a:pt x="2605" y="770"/>
                    <a:pt x="2902" y="606"/>
                    <a:pt x="3158" y="606"/>
                  </a:cubicBezTo>
                  <a:close/>
                  <a:moveTo>
                    <a:pt x="3210" y="1"/>
                  </a:moveTo>
                  <a:cubicBezTo>
                    <a:pt x="2779" y="1"/>
                    <a:pt x="2349" y="216"/>
                    <a:pt x="2051" y="565"/>
                  </a:cubicBezTo>
                  <a:cubicBezTo>
                    <a:pt x="1998" y="558"/>
                    <a:pt x="1944" y="554"/>
                    <a:pt x="1889" y="554"/>
                  </a:cubicBezTo>
                  <a:cubicBezTo>
                    <a:pt x="1554" y="554"/>
                    <a:pt x="1200" y="688"/>
                    <a:pt x="944" y="944"/>
                  </a:cubicBezTo>
                  <a:cubicBezTo>
                    <a:pt x="647" y="1282"/>
                    <a:pt x="473" y="1672"/>
                    <a:pt x="555" y="2102"/>
                  </a:cubicBezTo>
                  <a:cubicBezTo>
                    <a:pt x="216" y="2359"/>
                    <a:pt x="1" y="2738"/>
                    <a:pt x="1" y="3169"/>
                  </a:cubicBezTo>
                  <a:cubicBezTo>
                    <a:pt x="1" y="3589"/>
                    <a:pt x="216" y="4019"/>
                    <a:pt x="555" y="4276"/>
                  </a:cubicBezTo>
                  <a:cubicBezTo>
                    <a:pt x="473" y="4706"/>
                    <a:pt x="647" y="5086"/>
                    <a:pt x="944" y="5383"/>
                  </a:cubicBezTo>
                  <a:cubicBezTo>
                    <a:pt x="1211" y="5659"/>
                    <a:pt x="1586" y="5820"/>
                    <a:pt x="1964" y="5820"/>
                  </a:cubicBezTo>
                  <a:cubicBezTo>
                    <a:pt x="2007" y="5820"/>
                    <a:pt x="2050" y="5818"/>
                    <a:pt x="2092" y="5813"/>
                  </a:cubicBezTo>
                  <a:cubicBezTo>
                    <a:pt x="2349" y="6111"/>
                    <a:pt x="2738" y="6326"/>
                    <a:pt x="3158" y="6326"/>
                  </a:cubicBezTo>
                  <a:cubicBezTo>
                    <a:pt x="3589" y="6326"/>
                    <a:pt x="3979" y="6111"/>
                    <a:pt x="4235" y="5813"/>
                  </a:cubicBezTo>
                  <a:cubicBezTo>
                    <a:pt x="4278" y="5818"/>
                    <a:pt x="4320" y="5820"/>
                    <a:pt x="4363" y="5820"/>
                  </a:cubicBezTo>
                  <a:cubicBezTo>
                    <a:pt x="4741" y="5820"/>
                    <a:pt x="5116" y="5659"/>
                    <a:pt x="5383" y="5383"/>
                  </a:cubicBezTo>
                  <a:cubicBezTo>
                    <a:pt x="5680" y="5086"/>
                    <a:pt x="5814" y="4706"/>
                    <a:pt x="5773" y="4276"/>
                  </a:cubicBezTo>
                  <a:cubicBezTo>
                    <a:pt x="6111" y="4019"/>
                    <a:pt x="6285" y="3589"/>
                    <a:pt x="6285" y="3169"/>
                  </a:cubicBezTo>
                  <a:cubicBezTo>
                    <a:pt x="6285" y="2738"/>
                    <a:pt x="6111" y="2359"/>
                    <a:pt x="5773" y="2102"/>
                  </a:cubicBezTo>
                  <a:cubicBezTo>
                    <a:pt x="5814" y="1672"/>
                    <a:pt x="5680" y="1282"/>
                    <a:pt x="5383" y="944"/>
                  </a:cubicBezTo>
                  <a:cubicBezTo>
                    <a:pt x="5127" y="688"/>
                    <a:pt x="4773" y="554"/>
                    <a:pt x="4412" y="554"/>
                  </a:cubicBezTo>
                  <a:cubicBezTo>
                    <a:pt x="4353" y="554"/>
                    <a:pt x="4294" y="558"/>
                    <a:pt x="4235" y="565"/>
                  </a:cubicBezTo>
                  <a:cubicBezTo>
                    <a:pt x="3979" y="216"/>
                    <a:pt x="3589" y="1"/>
                    <a:pt x="3210" y="1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4"/>
            <p:cNvSpPr/>
            <p:nvPr/>
          </p:nvSpPr>
          <p:spPr>
            <a:xfrm>
              <a:off x="5787313" y="2575525"/>
              <a:ext cx="48975" cy="48450"/>
            </a:xfrm>
            <a:custGeom>
              <a:rect b="b" l="l" r="r" t="t"/>
              <a:pathLst>
                <a:path extrusionOk="0" h="1938" w="1959">
                  <a:moveTo>
                    <a:pt x="1620" y="0"/>
                  </a:moveTo>
                  <a:cubicBezTo>
                    <a:pt x="1546" y="0"/>
                    <a:pt x="1472" y="31"/>
                    <a:pt x="1405" y="93"/>
                  </a:cubicBezTo>
                  <a:lnTo>
                    <a:pt x="124" y="1425"/>
                  </a:lnTo>
                  <a:cubicBezTo>
                    <a:pt x="1" y="1548"/>
                    <a:pt x="1" y="1722"/>
                    <a:pt x="124" y="1845"/>
                  </a:cubicBezTo>
                  <a:cubicBezTo>
                    <a:pt x="165" y="1887"/>
                    <a:pt x="257" y="1938"/>
                    <a:pt x="339" y="1938"/>
                  </a:cubicBezTo>
                  <a:cubicBezTo>
                    <a:pt x="380" y="1938"/>
                    <a:pt x="462" y="1887"/>
                    <a:pt x="513" y="1845"/>
                  </a:cubicBezTo>
                  <a:lnTo>
                    <a:pt x="1836" y="523"/>
                  </a:lnTo>
                  <a:cubicBezTo>
                    <a:pt x="1959" y="400"/>
                    <a:pt x="1959" y="226"/>
                    <a:pt x="1836" y="93"/>
                  </a:cubicBezTo>
                  <a:cubicBezTo>
                    <a:pt x="1769" y="31"/>
                    <a:pt x="1695" y="0"/>
                    <a:pt x="162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4"/>
            <p:cNvSpPr/>
            <p:nvPr/>
          </p:nvSpPr>
          <p:spPr>
            <a:xfrm>
              <a:off x="5780913" y="2570400"/>
              <a:ext cx="17950" cy="15150"/>
            </a:xfrm>
            <a:custGeom>
              <a:rect b="b" l="l" r="r" t="t"/>
              <a:pathLst>
                <a:path extrusionOk="0" h="606" w="718">
                  <a:moveTo>
                    <a:pt x="339" y="0"/>
                  </a:moveTo>
                  <a:cubicBezTo>
                    <a:pt x="257" y="0"/>
                    <a:pt x="164" y="41"/>
                    <a:pt x="123" y="133"/>
                  </a:cubicBezTo>
                  <a:cubicBezTo>
                    <a:pt x="0" y="390"/>
                    <a:pt x="123" y="605"/>
                    <a:pt x="339" y="605"/>
                  </a:cubicBezTo>
                  <a:cubicBezTo>
                    <a:pt x="554" y="605"/>
                    <a:pt x="718" y="390"/>
                    <a:pt x="636" y="174"/>
                  </a:cubicBezTo>
                  <a:cubicBezTo>
                    <a:pt x="595" y="92"/>
                    <a:pt x="462" y="0"/>
                    <a:pt x="38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4"/>
            <p:cNvSpPr/>
            <p:nvPr/>
          </p:nvSpPr>
          <p:spPr>
            <a:xfrm>
              <a:off x="5824488" y="2614225"/>
              <a:ext cx="18200" cy="14875"/>
            </a:xfrm>
            <a:custGeom>
              <a:rect b="b" l="l" r="r" t="t"/>
              <a:pathLst>
                <a:path extrusionOk="0" h="595" w="728">
                  <a:moveTo>
                    <a:pt x="349" y="0"/>
                  </a:moveTo>
                  <a:cubicBezTo>
                    <a:pt x="256" y="0"/>
                    <a:pt x="174" y="41"/>
                    <a:pt x="92" y="133"/>
                  </a:cubicBezTo>
                  <a:cubicBezTo>
                    <a:pt x="0" y="390"/>
                    <a:pt x="133" y="595"/>
                    <a:pt x="349" y="595"/>
                  </a:cubicBezTo>
                  <a:cubicBezTo>
                    <a:pt x="564" y="595"/>
                    <a:pt x="728" y="390"/>
                    <a:pt x="646" y="174"/>
                  </a:cubicBezTo>
                  <a:cubicBezTo>
                    <a:pt x="605" y="41"/>
                    <a:pt x="472" y="0"/>
                    <a:pt x="39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" name="Google Shape;345;p34"/>
          <p:cNvGrpSpPr/>
          <p:nvPr/>
        </p:nvGrpSpPr>
        <p:grpSpPr>
          <a:xfrm>
            <a:off x="6737738" y="1442350"/>
            <a:ext cx="255050" cy="343800"/>
            <a:chOff x="1757188" y="1976825"/>
            <a:chExt cx="255050" cy="343800"/>
          </a:xfrm>
        </p:grpSpPr>
        <p:sp>
          <p:nvSpPr>
            <p:cNvPr id="346" name="Google Shape;346;p34"/>
            <p:cNvSpPr/>
            <p:nvPr/>
          </p:nvSpPr>
          <p:spPr>
            <a:xfrm>
              <a:off x="1948138" y="1984275"/>
              <a:ext cx="56650" cy="56650"/>
            </a:xfrm>
            <a:custGeom>
              <a:rect b="b" l="l" r="r" t="t"/>
              <a:pathLst>
                <a:path extrusionOk="0" h="2266" w="2266">
                  <a:moveTo>
                    <a:pt x="0" y="0"/>
                  </a:moveTo>
                  <a:cubicBezTo>
                    <a:pt x="0" y="595"/>
                    <a:pt x="257" y="1148"/>
                    <a:pt x="687" y="1579"/>
                  </a:cubicBezTo>
                  <a:cubicBezTo>
                    <a:pt x="1118" y="2050"/>
                    <a:pt x="1671" y="2266"/>
                    <a:pt x="2266" y="2266"/>
                  </a:cubicBezTo>
                  <a:lnTo>
                    <a:pt x="2266" y="1661"/>
                  </a:lnTo>
                  <a:cubicBezTo>
                    <a:pt x="1374" y="1661"/>
                    <a:pt x="605" y="933"/>
                    <a:pt x="605" y="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4"/>
            <p:cNvSpPr/>
            <p:nvPr/>
          </p:nvSpPr>
          <p:spPr>
            <a:xfrm>
              <a:off x="1948138" y="2169050"/>
              <a:ext cx="56650" cy="56400"/>
            </a:xfrm>
            <a:custGeom>
              <a:rect b="b" l="l" r="r" t="t"/>
              <a:pathLst>
                <a:path extrusionOk="0" h="2256" w="2266">
                  <a:moveTo>
                    <a:pt x="2266" y="0"/>
                  </a:moveTo>
                  <a:cubicBezTo>
                    <a:pt x="1025" y="0"/>
                    <a:pt x="0" y="1026"/>
                    <a:pt x="0" y="2256"/>
                  </a:cubicBezTo>
                  <a:lnTo>
                    <a:pt x="605" y="2256"/>
                  </a:lnTo>
                  <a:cubicBezTo>
                    <a:pt x="605" y="1323"/>
                    <a:pt x="1374" y="595"/>
                    <a:pt x="2266" y="595"/>
                  </a:cubicBezTo>
                  <a:lnTo>
                    <a:pt x="2266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4"/>
            <p:cNvSpPr/>
            <p:nvPr/>
          </p:nvSpPr>
          <p:spPr>
            <a:xfrm>
              <a:off x="1757188" y="1976825"/>
              <a:ext cx="255050" cy="343800"/>
            </a:xfrm>
            <a:custGeom>
              <a:rect b="b" l="l" r="r" t="t"/>
              <a:pathLst>
                <a:path extrusionOk="0" h="13752" w="10202">
                  <a:moveTo>
                    <a:pt x="9607" y="595"/>
                  </a:moveTo>
                  <a:lnTo>
                    <a:pt x="9607" y="9647"/>
                  </a:lnTo>
                  <a:lnTo>
                    <a:pt x="1364" y="9647"/>
                  </a:lnTo>
                  <a:cubicBezTo>
                    <a:pt x="1067" y="9647"/>
                    <a:pt x="811" y="9740"/>
                    <a:pt x="595" y="9904"/>
                  </a:cubicBezTo>
                  <a:lnTo>
                    <a:pt x="595" y="1364"/>
                  </a:lnTo>
                  <a:cubicBezTo>
                    <a:pt x="595" y="934"/>
                    <a:pt x="934" y="595"/>
                    <a:pt x="1364" y="595"/>
                  </a:cubicBezTo>
                  <a:close/>
                  <a:moveTo>
                    <a:pt x="9607" y="10252"/>
                  </a:moveTo>
                  <a:lnTo>
                    <a:pt x="9607" y="11831"/>
                  </a:lnTo>
                  <a:lnTo>
                    <a:pt x="4307" y="11831"/>
                  </a:lnTo>
                  <a:lnTo>
                    <a:pt x="4307" y="11482"/>
                  </a:lnTo>
                  <a:cubicBezTo>
                    <a:pt x="4307" y="11318"/>
                    <a:pt x="4183" y="11185"/>
                    <a:pt x="4050" y="11185"/>
                  </a:cubicBezTo>
                  <a:cubicBezTo>
                    <a:pt x="4025" y="11180"/>
                    <a:pt x="4000" y="11178"/>
                    <a:pt x="3977" y="11178"/>
                  </a:cubicBezTo>
                  <a:cubicBezTo>
                    <a:pt x="3814" y="11178"/>
                    <a:pt x="3712" y="11298"/>
                    <a:pt x="3712" y="11441"/>
                  </a:cubicBezTo>
                  <a:lnTo>
                    <a:pt x="3712" y="12979"/>
                  </a:lnTo>
                  <a:lnTo>
                    <a:pt x="3240" y="12723"/>
                  </a:lnTo>
                  <a:cubicBezTo>
                    <a:pt x="3199" y="12702"/>
                    <a:pt x="3158" y="12692"/>
                    <a:pt x="3116" y="12692"/>
                  </a:cubicBezTo>
                  <a:cubicBezTo>
                    <a:pt x="3074" y="12692"/>
                    <a:pt x="3030" y="12702"/>
                    <a:pt x="2984" y="12723"/>
                  </a:cubicBezTo>
                  <a:lnTo>
                    <a:pt x="2564" y="12979"/>
                  </a:lnTo>
                  <a:lnTo>
                    <a:pt x="2564" y="11482"/>
                  </a:lnTo>
                  <a:cubicBezTo>
                    <a:pt x="2564" y="11318"/>
                    <a:pt x="2430" y="11185"/>
                    <a:pt x="2307" y="11185"/>
                  </a:cubicBezTo>
                  <a:cubicBezTo>
                    <a:pt x="2281" y="11180"/>
                    <a:pt x="2255" y="11178"/>
                    <a:pt x="2231" y="11178"/>
                  </a:cubicBezTo>
                  <a:cubicBezTo>
                    <a:pt x="2061" y="11178"/>
                    <a:pt x="1959" y="11298"/>
                    <a:pt x="1959" y="11441"/>
                  </a:cubicBezTo>
                  <a:lnTo>
                    <a:pt x="1959" y="11831"/>
                  </a:lnTo>
                  <a:lnTo>
                    <a:pt x="1364" y="11831"/>
                  </a:lnTo>
                  <a:cubicBezTo>
                    <a:pt x="934" y="11831"/>
                    <a:pt x="595" y="11482"/>
                    <a:pt x="554" y="11062"/>
                  </a:cubicBezTo>
                  <a:cubicBezTo>
                    <a:pt x="554" y="10591"/>
                    <a:pt x="934" y="10252"/>
                    <a:pt x="1364" y="10252"/>
                  </a:cubicBezTo>
                  <a:close/>
                  <a:moveTo>
                    <a:pt x="1364" y="1"/>
                  </a:moveTo>
                  <a:cubicBezTo>
                    <a:pt x="595" y="1"/>
                    <a:pt x="1" y="595"/>
                    <a:pt x="1" y="1364"/>
                  </a:cubicBezTo>
                  <a:lnTo>
                    <a:pt x="1" y="11021"/>
                  </a:lnTo>
                  <a:cubicBezTo>
                    <a:pt x="1" y="11790"/>
                    <a:pt x="595" y="12426"/>
                    <a:pt x="1364" y="12426"/>
                  </a:cubicBezTo>
                  <a:lnTo>
                    <a:pt x="1959" y="12426"/>
                  </a:lnTo>
                  <a:lnTo>
                    <a:pt x="1959" y="13451"/>
                  </a:lnTo>
                  <a:cubicBezTo>
                    <a:pt x="1959" y="13533"/>
                    <a:pt x="1959" y="13584"/>
                    <a:pt x="2000" y="13666"/>
                  </a:cubicBezTo>
                  <a:cubicBezTo>
                    <a:pt x="2082" y="13717"/>
                    <a:pt x="2161" y="13752"/>
                    <a:pt x="2240" y="13752"/>
                  </a:cubicBezTo>
                  <a:cubicBezTo>
                    <a:pt x="2289" y="13752"/>
                    <a:pt x="2339" y="13738"/>
                    <a:pt x="2389" y="13707"/>
                  </a:cubicBezTo>
                  <a:lnTo>
                    <a:pt x="3117" y="13328"/>
                  </a:lnTo>
                  <a:lnTo>
                    <a:pt x="3845" y="13707"/>
                  </a:lnTo>
                  <a:cubicBezTo>
                    <a:pt x="3886" y="13748"/>
                    <a:pt x="3968" y="13748"/>
                    <a:pt x="4009" y="13748"/>
                  </a:cubicBezTo>
                  <a:cubicBezTo>
                    <a:pt x="4101" y="13748"/>
                    <a:pt x="4183" y="13707"/>
                    <a:pt x="4224" y="13666"/>
                  </a:cubicBezTo>
                  <a:cubicBezTo>
                    <a:pt x="4265" y="13584"/>
                    <a:pt x="4307" y="13533"/>
                    <a:pt x="4307" y="13451"/>
                  </a:cubicBezTo>
                  <a:lnTo>
                    <a:pt x="4307" y="12426"/>
                  </a:lnTo>
                  <a:lnTo>
                    <a:pt x="9904" y="12426"/>
                  </a:lnTo>
                  <a:cubicBezTo>
                    <a:pt x="10078" y="12426"/>
                    <a:pt x="10201" y="12303"/>
                    <a:pt x="10201" y="12128"/>
                  </a:cubicBezTo>
                  <a:lnTo>
                    <a:pt x="10201" y="9945"/>
                  </a:lnTo>
                  <a:lnTo>
                    <a:pt x="10201" y="298"/>
                  </a:lnTo>
                  <a:cubicBezTo>
                    <a:pt x="10201" y="124"/>
                    <a:pt x="10078" y="1"/>
                    <a:pt x="9904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4"/>
            <p:cNvSpPr/>
            <p:nvPr/>
          </p:nvSpPr>
          <p:spPr>
            <a:xfrm>
              <a:off x="1800763" y="2020400"/>
              <a:ext cx="167900" cy="167900"/>
            </a:xfrm>
            <a:custGeom>
              <a:rect b="b" l="l" r="r" t="t"/>
              <a:pathLst>
                <a:path extrusionOk="0" h="6716" w="6716">
                  <a:moveTo>
                    <a:pt x="3332" y="605"/>
                  </a:moveTo>
                  <a:cubicBezTo>
                    <a:pt x="4870" y="605"/>
                    <a:pt x="6111" y="1846"/>
                    <a:pt x="6111" y="3384"/>
                  </a:cubicBezTo>
                  <a:cubicBezTo>
                    <a:pt x="6111" y="4921"/>
                    <a:pt x="4870" y="6151"/>
                    <a:pt x="3332" y="6151"/>
                  </a:cubicBezTo>
                  <a:cubicBezTo>
                    <a:pt x="1846" y="6151"/>
                    <a:pt x="605" y="4921"/>
                    <a:pt x="605" y="3384"/>
                  </a:cubicBezTo>
                  <a:cubicBezTo>
                    <a:pt x="605" y="1846"/>
                    <a:pt x="1846" y="605"/>
                    <a:pt x="3332" y="605"/>
                  </a:cubicBezTo>
                  <a:close/>
                  <a:moveTo>
                    <a:pt x="3332" y="1"/>
                  </a:moveTo>
                  <a:cubicBezTo>
                    <a:pt x="1497" y="1"/>
                    <a:pt x="1" y="1538"/>
                    <a:pt x="1" y="3384"/>
                  </a:cubicBezTo>
                  <a:cubicBezTo>
                    <a:pt x="1" y="5219"/>
                    <a:pt x="1497" y="6715"/>
                    <a:pt x="3332" y="6715"/>
                  </a:cubicBezTo>
                  <a:cubicBezTo>
                    <a:pt x="5219" y="6715"/>
                    <a:pt x="6715" y="5219"/>
                    <a:pt x="6715" y="3384"/>
                  </a:cubicBezTo>
                  <a:cubicBezTo>
                    <a:pt x="6715" y="1538"/>
                    <a:pt x="5219" y="1"/>
                    <a:pt x="3332" y="1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4"/>
            <p:cNvSpPr/>
            <p:nvPr/>
          </p:nvSpPr>
          <p:spPr>
            <a:xfrm>
              <a:off x="1854338" y="2058700"/>
              <a:ext cx="37425" cy="75000"/>
            </a:xfrm>
            <a:custGeom>
              <a:rect b="b" l="l" r="r" t="t"/>
              <a:pathLst>
                <a:path extrusionOk="0" h="3000" w="1497">
                  <a:moveTo>
                    <a:pt x="1211" y="0"/>
                  </a:moveTo>
                  <a:cubicBezTo>
                    <a:pt x="1191" y="0"/>
                    <a:pt x="1170" y="2"/>
                    <a:pt x="1148" y="6"/>
                  </a:cubicBezTo>
                  <a:cubicBezTo>
                    <a:pt x="1025" y="58"/>
                    <a:pt x="933" y="181"/>
                    <a:pt x="933" y="314"/>
                  </a:cubicBezTo>
                  <a:lnTo>
                    <a:pt x="933" y="1718"/>
                  </a:lnTo>
                  <a:lnTo>
                    <a:pt x="123" y="2487"/>
                  </a:lnTo>
                  <a:cubicBezTo>
                    <a:pt x="0" y="2620"/>
                    <a:pt x="0" y="2825"/>
                    <a:pt x="123" y="2918"/>
                  </a:cubicBezTo>
                  <a:cubicBezTo>
                    <a:pt x="164" y="3000"/>
                    <a:pt x="256" y="3000"/>
                    <a:pt x="338" y="3000"/>
                  </a:cubicBezTo>
                  <a:cubicBezTo>
                    <a:pt x="421" y="3000"/>
                    <a:pt x="472" y="3000"/>
                    <a:pt x="554" y="2918"/>
                  </a:cubicBezTo>
                  <a:lnTo>
                    <a:pt x="1405" y="2057"/>
                  </a:lnTo>
                  <a:cubicBezTo>
                    <a:pt x="1497" y="1975"/>
                    <a:pt x="1497" y="1934"/>
                    <a:pt x="1497" y="1852"/>
                  </a:cubicBezTo>
                  <a:lnTo>
                    <a:pt x="1497" y="314"/>
                  </a:lnTo>
                  <a:cubicBezTo>
                    <a:pt x="1497" y="157"/>
                    <a:pt x="1389" y="0"/>
                    <a:pt x="121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1" name="Google Shape;351;p34"/>
          <p:cNvGrpSpPr/>
          <p:nvPr/>
        </p:nvGrpSpPr>
        <p:grpSpPr>
          <a:xfrm>
            <a:off x="1851400" y="1419600"/>
            <a:ext cx="244775" cy="343700"/>
            <a:chOff x="6330638" y="1422750"/>
            <a:chExt cx="244775" cy="343700"/>
          </a:xfrm>
        </p:grpSpPr>
        <p:sp>
          <p:nvSpPr>
            <p:cNvPr id="352" name="Google Shape;352;p34"/>
            <p:cNvSpPr/>
            <p:nvPr/>
          </p:nvSpPr>
          <p:spPr>
            <a:xfrm>
              <a:off x="6501588" y="1650075"/>
              <a:ext cx="70500" cy="70500"/>
            </a:xfrm>
            <a:custGeom>
              <a:rect b="b" l="l" r="r" t="t"/>
              <a:pathLst>
                <a:path extrusionOk="0" h="2820" w="2820">
                  <a:moveTo>
                    <a:pt x="2440" y="0"/>
                  </a:moveTo>
                  <a:lnTo>
                    <a:pt x="0" y="2389"/>
                  </a:lnTo>
                  <a:lnTo>
                    <a:pt x="431" y="2819"/>
                  </a:lnTo>
                  <a:lnTo>
                    <a:pt x="2820" y="380"/>
                  </a:lnTo>
                  <a:lnTo>
                    <a:pt x="2440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4"/>
            <p:cNvSpPr/>
            <p:nvPr/>
          </p:nvSpPr>
          <p:spPr>
            <a:xfrm>
              <a:off x="6330638" y="1466300"/>
              <a:ext cx="244775" cy="300150"/>
            </a:xfrm>
            <a:custGeom>
              <a:rect b="b" l="l" r="r" t="t"/>
              <a:pathLst>
                <a:path extrusionOk="0" h="12006" w="9791">
                  <a:moveTo>
                    <a:pt x="9186" y="10252"/>
                  </a:moveTo>
                  <a:lnTo>
                    <a:pt x="9186" y="11401"/>
                  </a:lnTo>
                  <a:lnTo>
                    <a:pt x="1200" y="11401"/>
                  </a:lnTo>
                  <a:cubicBezTo>
                    <a:pt x="903" y="11401"/>
                    <a:pt x="606" y="11196"/>
                    <a:pt x="606" y="10847"/>
                  </a:cubicBezTo>
                  <a:cubicBezTo>
                    <a:pt x="606" y="10509"/>
                    <a:pt x="862" y="10252"/>
                    <a:pt x="1200" y="10252"/>
                  </a:cubicBezTo>
                  <a:close/>
                  <a:moveTo>
                    <a:pt x="1159" y="1"/>
                  </a:moveTo>
                  <a:cubicBezTo>
                    <a:pt x="513" y="1"/>
                    <a:pt x="1" y="555"/>
                    <a:pt x="1" y="1200"/>
                  </a:cubicBezTo>
                  <a:lnTo>
                    <a:pt x="1" y="10806"/>
                  </a:lnTo>
                  <a:cubicBezTo>
                    <a:pt x="1" y="11493"/>
                    <a:pt x="513" y="12005"/>
                    <a:pt x="1159" y="12005"/>
                  </a:cubicBezTo>
                  <a:lnTo>
                    <a:pt x="9483" y="12005"/>
                  </a:lnTo>
                  <a:cubicBezTo>
                    <a:pt x="9658" y="12005"/>
                    <a:pt x="9791" y="11872"/>
                    <a:pt x="9791" y="11708"/>
                  </a:cubicBezTo>
                  <a:lnTo>
                    <a:pt x="9791" y="9955"/>
                  </a:lnTo>
                  <a:lnTo>
                    <a:pt x="9791" y="298"/>
                  </a:lnTo>
                  <a:cubicBezTo>
                    <a:pt x="9791" y="175"/>
                    <a:pt x="9658" y="1"/>
                    <a:pt x="9483" y="1"/>
                  </a:cubicBezTo>
                  <a:lnTo>
                    <a:pt x="7484" y="1"/>
                  </a:lnTo>
                  <a:lnTo>
                    <a:pt x="7484" y="596"/>
                  </a:lnTo>
                  <a:lnTo>
                    <a:pt x="9145" y="596"/>
                  </a:lnTo>
                  <a:lnTo>
                    <a:pt x="9145" y="9658"/>
                  </a:lnTo>
                  <a:lnTo>
                    <a:pt x="1159" y="9658"/>
                  </a:lnTo>
                  <a:cubicBezTo>
                    <a:pt x="944" y="9658"/>
                    <a:pt x="729" y="9699"/>
                    <a:pt x="565" y="9822"/>
                  </a:cubicBezTo>
                  <a:lnTo>
                    <a:pt x="565" y="1200"/>
                  </a:lnTo>
                  <a:cubicBezTo>
                    <a:pt x="565" y="852"/>
                    <a:pt x="821" y="596"/>
                    <a:pt x="1159" y="596"/>
                  </a:cubicBezTo>
                  <a:lnTo>
                    <a:pt x="2225" y="596"/>
                  </a:lnTo>
                  <a:lnTo>
                    <a:pt x="2225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4"/>
            <p:cNvSpPr/>
            <p:nvPr/>
          </p:nvSpPr>
          <p:spPr>
            <a:xfrm>
              <a:off x="6379838" y="1422750"/>
              <a:ext cx="145350" cy="179175"/>
            </a:xfrm>
            <a:custGeom>
              <a:rect b="b" l="l" r="r" t="t"/>
              <a:pathLst>
                <a:path extrusionOk="0" h="7167" w="5814">
                  <a:moveTo>
                    <a:pt x="2902" y="585"/>
                  </a:moveTo>
                  <a:lnTo>
                    <a:pt x="5209" y="1610"/>
                  </a:lnTo>
                  <a:lnTo>
                    <a:pt x="5209" y="2942"/>
                  </a:lnTo>
                  <a:cubicBezTo>
                    <a:pt x="5209" y="4521"/>
                    <a:pt x="4317" y="5885"/>
                    <a:pt x="2902" y="6530"/>
                  </a:cubicBezTo>
                  <a:cubicBezTo>
                    <a:pt x="1498" y="5885"/>
                    <a:pt x="555" y="4521"/>
                    <a:pt x="555" y="2942"/>
                  </a:cubicBezTo>
                  <a:lnTo>
                    <a:pt x="555" y="1610"/>
                  </a:lnTo>
                  <a:lnTo>
                    <a:pt x="2902" y="585"/>
                  </a:lnTo>
                  <a:close/>
                  <a:moveTo>
                    <a:pt x="2907" y="0"/>
                  </a:moveTo>
                  <a:cubicBezTo>
                    <a:pt x="2864" y="0"/>
                    <a:pt x="2820" y="11"/>
                    <a:pt x="2779" y="31"/>
                  </a:cubicBezTo>
                  <a:lnTo>
                    <a:pt x="175" y="1148"/>
                  </a:lnTo>
                  <a:cubicBezTo>
                    <a:pt x="42" y="1189"/>
                    <a:pt x="1" y="1271"/>
                    <a:pt x="1" y="1405"/>
                  </a:cubicBezTo>
                  <a:lnTo>
                    <a:pt x="1" y="2942"/>
                  </a:lnTo>
                  <a:cubicBezTo>
                    <a:pt x="1" y="4777"/>
                    <a:pt x="1067" y="6438"/>
                    <a:pt x="2779" y="7125"/>
                  </a:cubicBezTo>
                  <a:cubicBezTo>
                    <a:pt x="2820" y="7166"/>
                    <a:pt x="2861" y="7166"/>
                    <a:pt x="2902" y="7166"/>
                  </a:cubicBezTo>
                  <a:cubicBezTo>
                    <a:pt x="2953" y="7166"/>
                    <a:pt x="2994" y="7166"/>
                    <a:pt x="2994" y="7125"/>
                  </a:cubicBezTo>
                  <a:cubicBezTo>
                    <a:pt x="4696" y="6438"/>
                    <a:pt x="5814" y="4777"/>
                    <a:pt x="5814" y="2942"/>
                  </a:cubicBezTo>
                  <a:lnTo>
                    <a:pt x="5814" y="1405"/>
                  </a:lnTo>
                  <a:cubicBezTo>
                    <a:pt x="5814" y="1271"/>
                    <a:pt x="5721" y="1189"/>
                    <a:pt x="5639" y="1148"/>
                  </a:cubicBezTo>
                  <a:lnTo>
                    <a:pt x="3035" y="31"/>
                  </a:lnTo>
                  <a:cubicBezTo>
                    <a:pt x="2994" y="11"/>
                    <a:pt x="2951" y="0"/>
                    <a:pt x="2907" y="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4"/>
            <p:cNvSpPr/>
            <p:nvPr/>
          </p:nvSpPr>
          <p:spPr>
            <a:xfrm>
              <a:off x="6428038" y="1488425"/>
              <a:ext cx="59725" cy="41975"/>
            </a:xfrm>
            <a:custGeom>
              <a:rect b="b" l="l" r="r" t="t"/>
              <a:pathLst>
                <a:path extrusionOk="0" h="1679" w="2389">
                  <a:moveTo>
                    <a:pt x="2072" y="0"/>
                  </a:moveTo>
                  <a:cubicBezTo>
                    <a:pt x="1992" y="0"/>
                    <a:pt x="1917" y="34"/>
                    <a:pt x="1876" y="100"/>
                  </a:cubicBezTo>
                  <a:lnTo>
                    <a:pt x="974" y="992"/>
                  </a:lnTo>
                  <a:lnTo>
                    <a:pt x="554" y="520"/>
                  </a:lnTo>
                  <a:cubicBezTo>
                    <a:pt x="487" y="479"/>
                    <a:pt x="400" y="459"/>
                    <a:pt x="319" y="459"/>
                  </a:cubicBezTo>
                  <a:cubicBezTo>
                    <a:pt x="239" y="459"/>
                    <a:pt x="164" y="479"/>
                    <a:pt x="123" y="520"/>
                  </a:cubicBezTo>
                  <a:cubicBezTo>
                    <a:pt x="0" y="654"/>
                    <a:pt x="0" y="828"/>
                    <a:pt x="123" y="951"/>
                  </a:cubicBezTo>
                  <a:lnTo>
                    <a:pt x="769" y="1597"/>
                  </a:lnTo>
                  <a:cubicBezTo>
                    <a:pt x="810" y="1679"/>
                    <a:pt x="892" y="1679"/>
                    <a:pt x="974" y="1679"/>
                  </a:cubicBezTo>
                  <a:cubicBezTo>
                    <a:pt x="1066" y="1679"/>
                    <a:pt x="1148" y="1679"/>
                    <a:pt x="1189" y="1597"/>
                  </a:cubicBezTo>
                  <a:lnTo>
                    <a:pt x="2307" y="520"/>
                  </a:lnTo>
                  <a:cubicBezTo>
                    <a:pt x="2389" y="397"/>
                    <a:pt x="2389" y="223"/>
                    <a:pt x="2307" y="100"/>
                  </a:cubicBezTo>
                  <a:cubicBezTo>
                    <a:pt x="2240" y="34"/>
                    <a:pt x="2153" y="0"/>
                    <a:pt x="2072" y="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4"/>
            <p:cNvSpPr/>
            <p:nvPr/>
          </p:nvSpPr>
          <p:spPr>
            <a:xfrm>
              <a:off x="6406513" y="1635975"/>
              <a:ext cx="92025" cy="15150"/>
            </a:xfrm>
            <a:custGeom>
              <a:rect b="b" l="l" r="r" t="t"/>
              <a:pathLst>
                <a:path extrusionOk="0" h="606" w="3681">
                  <a:moveTo>
                    <a:pt x="297" y="0"/>
                  </a:moveTo>
                  <a:cubicBezTo>
                    <a:pt x="133" y="0"/>
                    <a:pt x="0" y="175"/>
                    <a:pt x="0" y="349"/>
                  </a:cubicBezTo>
                  <a:cubicBezTo>
                    <a:pt x="41" y="513"/>
                    <a:pt x="174" y="605"/>
                    <a:pt x="297" y="605"/>
                  </a:cubicBezTo>
                  <a:lnTo>
                    <a:pt x="3373" y="605"/>
                  </a:lnTo>
                  <a:cubicBezTo>
                    <a:pt x="3547" y="605"/>
                    <a:pt x="3680" y="431"/>
                    <a:pt x="3680" y="257"/>
                  </a:cubicBezTo>
                  <a:cubicBezTo>
                    <a:pt x="3629" y="93"/>
                    <a:pt x="3506" y="0"/>
                    <a:pt x="337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7" name="Google Shape;357;p34"/>
          <p:cNvGrpSpPr/>
          <p:nvPr/>
        </p:nvGrpSpPr>
        <p:grpSpPr>
          <a:xfrm>
            <a:off x="6726475" y="2943975"/>
            <a:ext cx="277575" cy="345000"/>
            <a:chOff x="1036263" y="2520150"/>
            <a:chExt cx="277575" cy="345000"/>
          </a:xfrm>
        </p:grpSpPr>
        <p:sp>
          <p:nvSpPr>
            <p:cNvPr id="358" name="Google Shape;358;p34"/>
            <p:cNvSpPr/>
            <p:nvPr/>
          </p:nvSpPr>
          <p:spPr>
            <a:xfrm>
              <a:off x="1241288" y="2579100"/>
              <a:ext cx="70500" cy="70500"/>
            </a:xfrm>
            <a:custGeom>
              <a:rect b="b" l="l" r="r" t="t"/>
              <a:pathLst>
                <a:path extrusionOk="0" h="2820" w="2820">
                  <a:moveTo>
                    <a:pt x="431" y="1"/>
                  </a:moveTo>
                  <a:lnTo>
                    <a:pt x="1" y="380"/>
                  </a:lnTo>
                  <a:lnTo>
                    <a:pt x="2389" y="2820"/>
                  </a:lnTo>
                  <a:lnTo>
                    <a:pt x="2820" y="238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1241288" y="2791575"/>
              <a:ext cx="70500" cy="71525"/>
            </a:xfrm>
            <a:custGeom>
              <a:rect b="b" l="l" r="r" t="t"/>
              <a:pathLst>
                <a:path extrusionOk="0" h="2861" w="2820">
                  <a:moveTo>
                    <a:pt x="2389" y="0"/>
                  </a:moveTo>
                  <a:lnTo>
                    <a:pt x="1" y="2430"/>
                  </a:lnTo>
                  <a:lnTo>
                    <a:pt x="431" y="2860"/>
                  </a:lnTo>
                  <a:lnTo>
                    <a:pt x="2820" y="421"/>
                  </a:lnTo>
                  <a:lnTo>
                    <a:pt x="2389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4"/>
            <p:cNvSpPr/>
            <p:nvPr/>
          </p:nvSpPr>
          <p:spPr>
            <a:xfrm>
              <a:off x="1036263" y="2520150"/>
              <a:ext cx="277575" cy="345000"/>
            </a:xfrm>
            <a:custGeom>
              <a:rect b="b" l="l" r="r" t="t"/>
              <a:pathLst>
                <a:path extrusionOk="0" h="13800" w="11103">
                  <a:moveTo>
                    <a:pt x="10508" y="647"/>
                  </a:moveTo>
                  <a:lnTo>
                    <a:pt x="10508" y="2266"/>
                  </a:lnTo>
                  <a:lnTo>
                    <a:pt x="1456" y="2266"/>
                  </a:lnTo>
                  <a:cubicBezTo>
                    <a:pt x="1026" y="2266"/>
                    <a:pt x="646" y="1887"/>
                    <a:pt x="646" y="1416"/>
                  </a:cubicBezTo>
                  <a:cubicBezTo>
                    <a:pt x="687" y="985"/>
                    <a:pt x="1026" y="647"/>
                    <a:pt x="1497" y="647"/>
                  </a:cubicBezTo>
                  <a:close/>
                  <a:moveTo>
                    <a:pt x="595" y="2564"/>
                  </a:moveTo>
                  <a:cubicBezTo>
                    <a:pt x="851" y="2738"/>
                    <a:pt x="1108" y="2871"/>
                    <a:pt x="1415" y="2871"/>
                  </a:cubicBezTo>
                  <a:lnTo>
                    <a:pt x="1753" y="2871"/>
                  </a:lnTo>
                  <a:lnTo>
                    <a:pt x="1753" y="13246"/>
                  </a:lnTo>
                  <a:lnTo>
                    <a:pt x="1415" y="13246"/>
                  </a:lnTo>
                  <a:cubicBezTo>
                    <a:pt x="985" y="13246"/>
                    <a:pt x="595" y="12866"/>
                    <a:pt x="595" y="12436"/>
                  </a:cubicBezTo>
                  <a:lnTo>
                    <a:pt x="595" y="2564"/>
                  </a:lnTo>
                  <a:close/>
                  <a:moveTo>
                    <a:pt x="10549" y="2820"/>
                  </a:moveTo>
                  <a:lnTo>
                    <a:pt x="10549" y="6408"/>
                  </a:lnTo>
                  <a:lnTo>
                    <a:pt x="9104" y="6408"/>
                  </a:lnTo>
                  <a:lnTo>
                    <a:pt x="9104" y="6972"/>
                  </a:lnTo>
                  <a:lnTo>
                    <a:pt x="10549" y="6972"/>
                  </a:lnTo>
                  <a:lnTo>
                    <a:pt x="10549" y="9022"/>
                  </a:lnTo>
                  <a:lnTo>
                    <a:pt x="9104" y="9022"/>
                  </a:lnTo>
                  <a:lnTo>
                    <a:pt x="9104" y="9617"/>
                  </a:lnTo>
                  <a:lnTo>
                    <a:pt x="10508" y="9617"/>
                  </a:lnTo>
                  <a:lnTo>
                    <a:pt x="10508" y="13246"/>
                  </a:lnTo>
                  <a:lnTo>
                    <a:pt x="2348" y="13246"/>
                  </a:lnTo>
                  <a:lnTo>
                    <a:pt x="2348" y="9617"/>
                  </a:lnTo>
                  <a:lnTo>
                    <a:pt x="3763" y="9617"/>
                  </a:lnTo>
                  <a:lnTo>
                    <a:pt x="3763" y="9022"/>
                  </a:lnTo>
                  <a:lnTo>
                    <a:pt x="2348" y="9022"/>
                  </a:lnTo>
                  <a:lnTo>
                    <a:pt x="2348" y="6972"/>
                  </a:lnTo>
                  <a:lnTo>
                    <a:pt x="3763" y="6972"/>
                  </a:lnTo>
                  <a:lnTo>
                    <a:pt x="3763" y="6408"/>
                  </a:lnTo>
                  <a:lnTo>
                    <a:pt x="2348" y="6408"/>
                  </a:lnTo>
                  <a:lnTo>
                    <a:pt x="2348" y="2820"/>
                  </a:lnTo>
                  <a:close/>
                  <a:moveTo>
                    <a:pt x="1415" y="1"/>
                  </a:moveTo>
                  <a:cubicBezTo>
                    <a:pt x="646" y="1"/>
                    <a:pt x="0" y="647"/>
                    <a:pt x="0" y="1416"/>
                  </a:cubicBezTo>
                  <a:lnTo>
                    <a:pt x="0" y="12395"/>
                  </a:lnTo>
                  <a:cubicBezTo>
                    <a:pt x="0" y="13164"/>
                    <a:pt x="646" y="13799"/>
                    <a:pt x="1415" y="13799"/>
                  </a:cubicBezTo>
                  <a:lnTo>
                    <a:pt x="10806" y="13799"/>
                  </a:lnTo>
                  <a:cubicBezTo>
                    <a:pt x="10980" y="13799"/>
                    <a:pt x="11103" y="13676"/>
                    <a:pt x="11103" y="13502"/>
                  </a:cubicBezTo>
                  <a:lnTo>
                    <a:pt x="11103" y="2523"/>
                  </a:lnTo>
                  <a:lnTo>
                    <a:pt x="11103" y="308"/>
                  </a:lnTo>
                  <a:cubicBezTo>
                    <a:pt x="11103" y="134"/>
                    <a:pt x="10980" y="1"/>
                    <a:pt x="1080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4"/>
            <p:cNvSpPr/>
            <p:nvPr/>
          </p:nvSpPr>
          <p:spPr>
            <a:xfrm>
              <a:off x="1118538" y="2619600"/>
              <a:ext cx="156875" cy="200700"/>
            </a:xfrm>
            <a:custGeom>
              <a:rect b="b" l="l" r="r" t="t"/>
              <a:pathLst>
                <a:path extrusionOk="0" h="8028" w="6275">
                  <a:moveTo>
                    <a:pt x="3158" y="595"/>
                  </a:moveTo>
                  <a:cubicBezTo>
                    <a:pt x="4572" y="595"/>
                    <a:pt x="5679" y="2133"/>
                    <a:pt x="5679" y="4019"/>
                  </a:cubicBezTo>
                  <a:cubicBezTo>
                    <a:pt x="5679" y="5936"/>
                    <a:pt x="4572" y="7474"/>
                    <a:pt x="3158" y="7474"/>
                  </a:cubicBezTo>
                  <a:cubicBezTo>
                    <a:pt x="1753" y="7474"/>
                    <a:pt x="595" y="5936"/>
                    <a:pt x="595" y="4019"/>
                  </a:cubicBezTo>
                  <a:cubicBezTo>
                    <a:pt x="595" y="2133"/>
                    <a:pt x="1753" y="595"/>
                    <a:pt x="3158" y="595"/>
                  </a:cubicBezTo>
                  <a:close/>
                  <a:moveTo>
                    <a:pt x="3158" y="0"/>
                  </a:moveTo>
                  <a:cubicBezTo>
                    <a:pt x="2307" y="0"/>
                    <a:pt x="1497" y="431"/>
                    <a:pt x="892" y="1241"/>
                  </a:cubicBezTo>
                  <a:cubicBezTo>
                    <a:pt x="338" y="1969"/>
                    <a:pt x="0" y="2994"/>
                    <a:pt x="0" y="4019"/>
                  </a:cubicBezTo>
                  <a:cubicBezTo>
                    <a:pt x="0" y="5085"/>
                    <a:pt x="338" y="6110"/>
                    <a:pt x="892" y="6838"/>
                  </a:cubicBezTo>
                  <a:cubicBezTo>
                    <a:pt x="1497" y="7607"/>
                    <a:pt x="2307" y="8027"/>
                    <a:pt x="3158" y="8027"/>
                  </a:cubicBezTo>
                  <a:cubicBezTo>
                    <a:pt x="4019" y="8027"/>
                    <a:pt x="4788" y="7607"/>
                    <a:pt x="5382" y="6838"/>
                  </a:cubicBezTo>
                  <a:cubicBezTo>
                    <a:pt x="5977" y="6110"/>
                    <a:pt x="6274" y="5085"/>
                    <a:pt x="6274" y="4019"/>
                  </a:cubicBezTo>
                  <a:cubicBezTo>
                    <a:pt x="6274" y="2994"/>
                    <a:pt x="5977" y="1969"/>
                    <a:pt x="5382" y="1241"/>
                  </a:cubicBezTo>
                  <a:cubicBezTo>
                    <a:pt x="4788" y="431"/>
                    <a:pt x="4019" y="0"/>
                    <a:pt x="3158" y="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4"/>
            <p:cNvSpPr/>
            <p:nvPr/>
          </p:nvSpPr>
          <p:spPr>
            <a:xfrm>
              <a:off x="1169788" y="2664250"/>
              <a:ext cx="56675" cy="112500"/>
            </a:xfrm>
            <a:custGeom>
              <a:rect b="b" l="l" r="r" t="t"/>
              <a:pathLst>
                <a:path extrusionOk="0" h="4500" w="2267">
                  <a:moveTo>
                    <a:pt x="1084" y="1"/>
                  </a:moveTo>
                  <a:cubicBezTo>
                    <a:pt x="942" y="1"/>
                    <a:pt x="810" y="113"/>
                    <a:pt x="810" y="265"/>
                  </a:cubicBezTo>
                  <a:lnTo>
                    <a:pt x="810" y="521"/>
                  </a:lnTo>
                  <a:cubicBezTo>
                    <a:pt x="810" y="521"/>
                    <a:pt x="769" y="521"/>
                    <a:pt x="769" y="562"/>
                  </a:cubicBezTo>
                  <a:cubicBezTo>
                    <a:pt x="431" y="644"/>
                    <a:pt x="216" y="952"/>
                    <a:pt x="123" y="1290"/>
                  </a:cubicBezTo>
                  <a:cubicBezTo>
                    <a:pt x="82" y="1628"/>
                    <a:pt x="216" y="1885"/>
                    <a:pt x="431" y="2059"/>
                  </a:cubicBezTo>
                  <a:cubicBezTo>
                    <a:pt x="595" y="2233"/>
                    <a:pt x="851" y="2356"/>
                    <a:pt x="1323" y="2530"/>
                  </a:cubicBezTo>
                  <a:cubicBezTo>
                    <a:pt x="1620" y="2612"/>
                    <a:pt x="1620" y="2869"/>
                    <a:pt x="1579" y="2951"/>
                  </a:cubicBezTo>
                  <a:cubicBezTo>
                    <a:pt x="1579" y="3166"/>
                    <a:pt x="1405" y="3381"/>
                    <a:pt x="1108" y="3381"/>
                  </a:cubicBezTo>
                  <a:cubicBezTo>
                    <a:pt x="810" y="3381"/>
                    <a:pt x="728" y="3381"/>
                    <a:pt x="513" y="3258"/>
                  </a:cubicBezTo>
                  <a:cubicBezTo>
                    <a:pt x="453" y="3212"/>
                    <a:pt x="389" y="3192"/>
                    <a:pt x="328" y="3192"/>
                  </a:cubicBezTo>
                  <a:cubicBezTo>
                    <a:pt x="212" y="3192"/>
                    <a:pt x="109" y="3267"/>
                    <a:pt x="82" y="3381"/>
                  </a:cubicBezTo>
                  <a:cubicBezTo>
                    <a:pt x="0" y="3514"/>
                    <a:pt x="41" y="3637"/>
                    <a:pt x="175" y="3720"/>
                  </a:cubicBezTo>
                  <a:cubicBezTo>
                    <a:pt x="431" y="3894"/>
                    <a:pt x="595" y="3935"/>
                    <a:pt x="810" y="3976"/>
                  </a:cubicBezTo>
                  <a:lnTo>
                    <a:pt x="810" y="4191"/>
                  </a:lnTo>
                  <a:cubicBezTo>
                    <a:pt x="810" y="4365"/>
                    <a:pt x="892" y="4488"/>
                    <a:pt x="1067" y="4488"/>
                  </a:cubicBezTo>
                  <a:cubicBezTo>
                    <a:pt x="1092" y="4496"/>
                    <a:pt x="1118" y="4499"/>
                    <a:pt x="1142" y="4499"/>
                  </a:cubicBezTo>
                  <a:cubicBezTo>
                    <a:pt x="1286" y="4499"/>
                    <a:pt x="1405" y="4381"/>
                    <a:pt x="1405" y="4232"/>
                  </a:cubicBezTo>
                  <a:lnTo>
                    <a:pt x="1405" y="3935"/>
                  </a:lnTo>
                  <a:cubicBezTo>
                    <a:pt x="1835" y="3812"/>
                    <a:pt x="2133" y="3422"/>
                    <a:pt x="2174" y="3084"/>
                  </a:cubicBezTo>
                  <a:cubicBezTo>
                    <a:pt x="2266" y="2571"/>
                    <a:pt x="2010" y="2141"/>
                    <a:pt x="1538" y="1977"/>
                  </a:cubicBezTo>
                  <a:cubicBezTo>
                    <a:pt x="1241" y="1843"/>
                    <a:pt x="944" y="1761"/>
                    <a:pt x="769" y="1628"/>
                  </a:cubicBezTo>
                  <a:cubicBezTo>
                    <a:pt x="728" y="1546"/>
                    <a:pt x="728" y="1464"/>
                    <a:pt x="728" y="1413"/>
                  </a:cubicBezTo>
                  <a:cubicBezTo>
                    <a:pt x="728" y="1290"/>
                    <a:pt x="810" y="1157"/>
                    <a:pt x="985" y="1116"/>
                  </a:cubicBezTo>
                  <a:cubicBezTo>
                    <a:pt x="985" y="1075"/>
                    <a:pt x="1026" y="1075"/>
                    <a:pt x="1067" y="1075"/>
                  </a:cubicBezTo>
                  <a:cubicBezTo>
                    <a:pt x="1200" y="1075"/>
                    <a:pt x="1282" y="1075"/>
                    <a:pt x="1364" y="1116"/>
                  </a:cubicBezTo>
                  <a:cubicBezTo>
                    <a:pt x="1405" y="1157"/>
                    <a:pt x="1497" y="1208"/>
                    <a:pt x="1538" y="1249"/>
                  </a:cubicBezTo>
                  <a:lnTo>
                    <a:pt x="1579" y="1249"/>
                  </a:lnTo>
                  <a:cubicBezTo>
                    <a:pt x="1661" y="1331"/>
                    <a:pt x="1753" y="1331"/>
                    <a:pt x="1835" y="1331"/>
                  </a:cubicBezTo>
                  <a:cubicBezTo>
                    <a:pt x="2092" y="1208"/>
                    <a:pt x="2133" y="952"/>
                    <a:pt x="1969" y="818"/>
                  </a:cubicBezTo>
                  <a:cubicBezTo>
                    <a:pt x="1969" y="777"/>
                    <a:pt x="1712" y="603"/>
                    <a:pt x="1405" y="521"/>
                  </a:cubicBezTo>
                  <a:lnTo>
                    <a:pt x="1405" y="306"/>
                  </a:lnTo>
                  <a:cubicBezTo>
                    <a:pt x="1405" y="132"/>
                    <a:pt x="1282" y="8"/>
                    <a:pt x="1149" y="8"/>
                  </a:cubicBezTo>
                  <a:cubicBezTo>
                    <a:pt x="1127" y="3"/>
                    <a:pt x="1106" y="1"/>
                    <a:pt x="1084" y="1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3" name="Google Shape;363;p34"/>
          <p:cNvGrpSpPr/>
          <p:nvPr/>
        </p:nvGrpSpPr>
        <p:grpSpPr>
          <a:xfrm>
            <a:off x="4308475" y="2943975"/>
            <a:ext cx="222225" cy="345000"/>
            <a:chOff x="1063938" y="3093725"/>
            <a:chExt cx="222225" cy="345000"/>
          </a:xfrm>
        </p:grpSpPr>
        <p:sp>
          <p:nvSpPr>
            <p:cNvPr id="364" name="Google Shape;364;p34"/>
            <p:cNvSpPr/>
            <p:nvPr/>
          </p:nvSpPr>
          <p:spPr>
            <a:xfrm>
              <a:off x="1063938" y="3093725"/>
              <a:ext cx="222225" cy="345000"/>
            </a:xfrm>
            <a:custGeom>
              <a:rect b="b" l="l" r="r" t="t"/>
              <a:pathLst>
                <a:path extrusionOk="0" h="13800" w="8889">
                  <a:moveTo>
                    <a:pt x="6326" y="595"/>
                  </a:moveTo>
                  <a:lnTo>
                    <a:pt x="6326" y="1282"/>
                  </a:lnTo>
                  <a:cubicBezTo>
                    <a:pt x="6326" y="1538"/>
                    <a:pt x="6110" y="1795"/>
                    <a:pt x="5813" y="1795"/>
                  </a:cubicBezTo>
                  <a:lnTo>
                    <a:pt x="3076" y="1795"/>
                  </a:lnTo>
                  <a:cubicBezTo>
                    <a:pt x="2779" y="1795"/>
                    <a:pt x="2563" y="1538"/>
                    <a:pt x="2563" y="1282"/>
                  </a:cubicBezTo>
                  <a:lnTo>
                    <a:pt x="2563" y="595"/>
                  </a:lnTo>
                  <a:close/>
                  <a:moveTo>
                    <a:pt x="7607" y="595"/>
                  </a:moveTo>
                  <a:cubicBezTo>
                    <a:pt x="7997" y="595"/>
                    <a:pt x="8294" y="893"/>
                    <a:pt x="8294" y="1282"/>
                  </a:cubicBezTo>
                  <a:lnTo>
                    <a:pt x="8294" y="11872"/>
                  </a:lnTo>
                  <a:cubicBezTo>
                    <a:pt x="8294" y="12600"/>
                    <a:pt x="7740" y="13194"/>
                    <a:pt x="7013" y="13194"/>
                  </a:cubicBezTo>
                  <a:lnTo>
                    <a:pt x="1928" y="13194"/>
                  </a:lnTo>
                  <a:cubicBezTo>
                    <a:pt x="1159" y="13194"/>
                    <a:pt x="605" y="12600"/>
                    <a:pt x="605" y="11872"/>
                  </a:cubicBezTo>
                  <a:lnTo>
                    <a:pt x="605" y="1661"/>
                  </a:lnTo>
                  <a:cubicBezTo>
                    <a:pt x="605" y="1067"/>
                    <a:pt x="1077" y="595"/>
                    <a:pt x="1631" y="595"/>
                  </a:cubicBezTo>
                  <a:lnTo>
                    <a:pt x="1969" y="595"/>
                  </a:lnTo>
                  <a:lnTo>
                    <a:pt x="1969" y="1497"/>
                  </a:lnTo>
                  <a:cubicBezTo>
                    <a:pt x="1969" y="1969"/>
                    <a:pt x="2358" y="2389"/>
                    <a:pt x="2871" y="2389"/>
                  </a:cubicBezTo>
                  <a:lnTo>
                    <a:pt x="6367" y="2389"/>
                  </a:lnTo>
                  <a:cubicBezTo>
                    <a:pt x="6664" y="2389"/>
                    <a:pt x="6920" y="2133"/>
                    <a:pt x="6920" y="1795"/>
                  </a:cubicBezTo>
                  <a:lnTo>
                    <a:pt x="6920" y="595"/>
                  </a:lnTo>
                  <a:close/>
                  <a:moveTo>
                    <a:pt x="1928" y="1"/>
                  </a:moveTo>
                  <a:cubicBezTo>
                    <a:pt x="862" y="1"/>
                    <a:pt x="1" y="852"/>
                    <a:pt x="1" y="1918"/>
                  </a:cubicBezTo>
                  <a:lnTo>
                    <a:pt x="1" y="11872"/>
                  </a:lnTo>
                  <a:cubicBezTo>
                    <a:pt x="1" y="12938"/>
                    <a:pt x="862" y="13799"/>
                    <a:pt x="1928" y="13799"/>
                  </a:cubicBezTo>
                  <a:lnTo>
                    <a:pt x="7013" y="13799"/>
                  </a:lnTo>
                  <a:cubicBezTo>
                    <a:pt x="8038" y="13799"/>
                    <a:pt x="8889" y="12938"/>
                    <a:pt x="8889" y="11872"/>
                  </a:cubicBezTo>
                  <a:lnTo>
                    <a:pt x="8889" y="1918"/>
                  </a:lnTo>
                  <a:cubicBezTo>
                    <a:pt x="8889" y="852"/>
                    <a:pt x="8038" y="1"/>
                    <a:pt x="701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4"/>
            <p:cNvSpPr/>
            <p:nvPr/>
          </p:nvSpPr>
          <p:spPr>
            <a:xfrm>
              <a:off x="1106738" y="3182400"/>
              <a:ext cx="59750" cy="58725"/>
            </a:xfrm>
            <a:custGeom>
              <a:rect b="b" l="l" r="r" t="t"/>
              <a:pathLst>
                <a:path extrusionOk="0" h="2349" w="2390">
                  <a:moveTo>
                    <a:pt x="339" y="1"/>
                  </a:moveTo>
                  <a:cubicBezTo>
                    <a:pt x="175" y="1"/>
                    <a:pt x="42" y="83"/>
                    <a:pt x="1" y="257"/>
                  </a:cubicBezTo>
                  <a:cubicBezTo>
                    <a:pt x="1" y="421"/>
                    <a:pt x="134" y="595"/>
                    <a:pt x="298" y="595"/>
                  </a:cubicBezTo>
                  <a:lnTo>
                    <a:pt x="903" y="595"/>
                  </a:lnTo>
                  <a:lnTo>
                    <a:pt x="903" y="2051"/>
                  </a:lnTo>
                  <a:cubicBezTo>
                    <a:pt x="903" y="2174"/>
                    <a:pt x="985" y="2307"/>
                    <a:pt x="1159" y="2348"/>
                  </a:cubicBezTo>
                  <a:cubicBezTo>
                    <a:pt x="1323" y="2348"/>
                    <a:pt x="1497" y="2215"/>
                    <a:pt x="1497" y="2051"/>
                  </a:cubicBezTo>
                  <a:lnTo>
                    <a:pt x="1497" y="595"/>
                  </a:lnTo>
                  <a:lnTo>
                    <a:pt x="2051" y="595"/>
                  </a:lnTo>
                  <a:cubicBezTo>
                    <a:pt x="2225" y="595"/>
                    <a:pt x="2348" y="472"/>
                    <a:pt x="2348" y="339"/>
                  </a:cubicBezTo>
                  <a:cubicBezTo>
                    <a:pt x="2389" y="165"/>
                    <a:pt x="2225" y="1"/>
                    <a:pt x="2051" y="1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4"/>
            <p:cNvSpPr/>
            <p:nvPr/>
          </p:nvSpPr>
          <p:spPr>
            <a:xfrm>
              <a:off x="1194388" y="3182400"/>
              <a:ext cx="48975" cy="14900"/>
            </a:xfrm>
            <a:custGeom>
              <a:rect b="b" l="l" r="r" t="t"/>
              <a:pathLst>
                <a:path extrusionOk="0" h="596" w="1959">
                  <a:moveTo>
                    <a:pt x="339" y="1"/>
                  </a:moveTo>
                  <a:cubicBezTo>
                    <a:pt x="124" y="1"/>
                    <a:pt x="1" y="165"/>
                    <a:pt x="42" y="339"/>
                  </a:cubicBezTo>
                  <a:cubicBezTo>
                    <a:pt x="42" y="472"/>
                    <a:pt x="165" y="595"/>
                    <a:pt x="339" y="595"/>
                  </a:cubicBezTo>
                  <a:lnTo>
                    <a:pt x="1620" y="595"/>
                  </a:lnTo>
                  <a:cubicBezTo>
                    <a:pt x="1795" y="595"/>
                    <a:pt x="1959" y="421"/>
                    <a:pt x="1918" y="257"/>
                  </a:cubicBezTo>
                  <a:cubicBezTo>
                    <a:pt x="1918" y="83"/>
                    <a:pt x="1754" y="1"/>
                    <a:pt x="1620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4"/>
            <p:cNvSpPr/>
            <p:nvPr/>
          </p:nvSpPr>
          <p:spPr>
            <a:xfrm>
              <a:off x="1194388" y="3226225"/>
              <a:ext cx="48975" cy="14900"/>
            </a:xfrm>
            <a:custGeom>
              <a:rect b="b" l="l" r="r" t="t"/>
              <a:pathLst>
                <a:path extrusionOk="0" h="596" w="1959">
                  <a:moveTo>
                    <a:pt x="339" y="1"/>
                  </a:moveTo>
                  <a:cubicBezTo>
                    <a:pt x="124" y="1"/>
                    <a:pt x="1" y="165"/>
                    <a:pt x="42" y="339"/>
                  </a:cubicBezTo>
                  <a:cubicBezTo>
                    <a:pt x="42" y="513"/>
                    <a:pt x="165" y="595"/>
                    <a:pt x="339" y="595"/>
                  </a:cubicBezTo>
                  <a:lnTo>
                    <a:pt x="1620" y="595"/>
                  </a:lnTo>
                  <a:cubicBezTo>
                    <a:pt x="1795" y="595"/>
                    <a:pt x="1959" y="462"/>
                    <a:pt x="1918" y="257"/>
                  </a:cubicBezTo>
                  <a:cubicBezTo>
                    <a:pt x="1918" y="124"/>
                    <a:pt x="1754" y="1"/>
                    <a:pt x="1620" y="1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4"/>
            <p:cNvSpPr/>
            <p:nvPr/>
          </p:nvSpPr>
          <p:spPr>
            <a:xfrm>
              <a:off x="1106738" y="3269800"/>
              <a:ext cx="136625" cy="15150"/>
            </a:xfrm>
            <a:custGeom>
              <a:rect b="b" l="l" r="r" t="t"/>
              <a:pathLst>
                <a:path extrusionOk="0" h="606" w="5465">
                  <a:moveTo>
                    <a:pt x="339" y="0"/>
                  </a:moveTo>
                  <a:cubicBezTo>
                    <a:pt x="134" y="0"/>
                    <a:pt x="1" y="175"/>
                    <a:pt x="42" y="349"/>
                  </a:cubicBezTo>
                  <a:cubicBezTo>
                    <a:pt x="42" y="513"/>
                    <a:pt x="175" y="605"/>
                    <a:pt x="339" y="605"/>
                  </a:cubicBezTo>
                  <a:lnTo>
                    <a:pt x="5126" y="605"/>
                  </a:lnTo>
                  <a:cubicBezTo>
                    <a:pt x="5301" y="605"/>
                    <a:pt x="5465" y="431"/>
                    <a:pt x="5424" y="257"/>
                  </a:cubicBezTo>
                  <a:cubicBezTo>
                    <a:pt x="5424" y="134"/>
                    <a:pt x="5260" y="0"/>
                    <a:pt x="5126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4"/>
            <p:cNvSpPr/>
            <p:nvPr/>
          </p:nvSpPr>
          <p:spPr>
            <a:xfrm>
              <a:off x="1106738" y="3313625"/>
              <a:ext cx="136625" cy="15150"/>
            </a:xfrm>
            <a:custGeom>
              <a:rect b="b" l="l" r="r" t="t"/>
              <a:pathLst>
                <a:path extrusionOk="0" h="606" w="5465">
                  <a:moveTo>
                    <a:pt x="339" y="0"/>
                  </a:moveTo>
                  <a:cubicBezTo>
                    <a:pt x="134" y="0"/>
                    <a:pt x="1" y="175"/>
                    <a:pt x="42" y="349"/>
                  </a:cubicBezTo>
                  <a:cubicBezTo>
                    <a:pt x="42" y="513"/>
                    <a:pt x="175" y="605"/>
                    <a:pt x="339" y="605"/>
                  </a:cubicBezTo>
                  <a:lnTo>
                    <a:pt x="5126" y="605"/>
                  </a:lnTo>
                  <a:cubicBezTo>
                    <a:pt x="5301" y="605"/>
                    <a:pt x="5465" y="431"/>
                    <a:pt x="5424" y="257"/>
                  </a:cubicBezTo>
                  <a:cubicBezTo>
                    <a:pt x="5424" y="134"/>
                    <a:pt x="5260" y="0"/>
                    <a:pt x="5126" y="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4"/>
            <p:cNvSpPr/>
            <p:nvPr/>
          </p:nvSpPr>
          <p:spPr>
            <a:xfrm>
              <a:off x="1106738" y="3357450"/>
              <a:ext cx="136625" cy="14875"/>
            </a:xfrm>
            <a:custGeom>
              <a:rect b="b" l="l" r="r" t="t"/>
              <a:pathLst>
                <a:path extrusionOk="0" h="595" w="5465">
                  <a:moveTo>
                    <a:pt x="339" y="0"/>
                  </a:moveTo>
                  <a:cubicBezTo>
                    <a:pt x="134" y="0"/>
                    <a:pt x="1" y="175"/>
                    <a:pt x="42" y="339"/>
                  </a:cubicBezTo>
                  <a:cubicBezTo>
                    <a:pt x="42" y="513"/>
                    <a:pt x="175" y="595"/>
                    <a:pt x="339" y="595"/>
                  </a:cubicBezTo>
                  <a:lnTo>
                    <a:pt x="5126" y="595"/>
                  </a:lnTo>
                  <a:cubicBezTo>
                    <a:pt x="5301" y="595"/>
                    <a:pt x="5465" y="431"/>
                    <a:pt x="5424" y="257"/>
                  </a:cubicBezTo>
                  <a:cubicBezTo>
                    <a:pt x="5424" y="134"/>
                    <a:pt x="5260" y="0"/>
                    <a:pt x="5126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1" name="Google Shape;371;p34"/>
          <p:cNvGrpSpPr/>
          <p:nvPr/>
        </p:nvGrpSpPr>
        <p:grpSpPr>
          <a:xfrm>
            <a:off x="1803725" y="2943975"/>
            <a:ext cx="343975" cy="345000"/>
            <a:chOff x="6290138" y="3657550"/>
            <a:chExt cx="343975" cy="345000"/>
          </a:xfrm>
        </p:grpSpPr>
        <p:sp>
          <p:nvSpPr>
            <p:cNvPr id="372" name="Google Shape;372;p34"/>
            <p:cNvSpPr/>
            <p:nvPr/>
          </p:nvSpPr>
          <p:spPr>
            <a:xfrm>
              <a:off x="6358588" y="3790050"/>
              <a:ext cx="207100" cy="87425"/>
            </a:xfrm>
            <a:custGeom>
              <a:rect b="b" l="l" r="r" t="t"/>
              <a:pathLst>
                <a:path extrusionOk="0" h="3497" w="8284">
                  <a:moveTo>
                    <a:pt x="4142" y="1"/>
                  </a:moveTo>
                  <a:cubicBezTo>
                    <a:pt x="2132" y="1"/>
                    <a:pt x="379" y="1405"/>
                    <a:pt x="0" y="3415"/>
                  </a:cubicBezTo>
                  <a:lnTo>
                    <a:pt x="595" y="3497"/>
                  </a:lnTo>
                  <a:cubicBezTo>
                    <a:pt x="892" y="1836"/>
                    <a:pt x="2430" y="595"/>
                    <a:pt x="4142" y="595"/>
                  </a:cubicBezTo>
                  <a:cubicBezTo>
                    <a:pt x="5895" y="595"/>
                    <a:pt x="7391" y="1836"/>
                    <a:pt x="7730" y="3497"/>
                  </a:cubicBezTo>
                  <a:lnTo>
                    <a:pt x="8283" y="3415"/>
                  </a:lnTo>
                  <a:cubicBezTo>
                    <a:pt x="7904" y="1405"/>
                    <a:pt x="6192" y="1"/>
                    <a:pt x="4142" y="1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4"/>
            <p:cNvSpPr/>
            <p:nvPr/>
          </p:nvSpPr>
          <p:spPr>
            <a:xfrm>
              <a:off x="6290138" y="3746225"/>
              <a:ext cx="343975" cy="256325"/>
            </a:xfrm>
            <a:custGeom>
              <a:rect b="b" l="l" r="r" t="t"/>
              <a:pathLst>
                <a:path extrusionOk="0" h="10253" w="13759">
                  <a:moveTo>
                    <a:pt x="6880" y="595"/>
                  </a:moveTo>
                  <a:cubicBezTo>
                    <a:pt x="9525" y="595"/>
                    <a:pt x="11749" y="2471"/>
                    <a:pt x="12221" y="5034"/>
                  </a:cubicBezTo>
                  <a:lnTo>
                    <a:pt x="12180" y="5034"/>
                  </a:lnTo>
                  <a:cubicBezTo>
                    <a:pt x="11196" y="5034"/>
                    <a:pt x="10170" y="4870"/>
                    <a:pt x="9186" y="4522"/>
                  </a:cubicBezTo>
                  <a:lnTo>
                    <a:pt x="9104" y="4522"/>
                  </a:lnTo>
                  <a:cubicBezTo>
                    <a:pt x="9012" y="4481"/>
                    <a:pt x="8930" y="4440"/>
                    <a:pt x="8848" y="4440"/>
                  </a:cubicBezTo>
                  <a:cubicBezTo>
                    <a:pt x="8335" y="3845"/>
                    <a:pt x="7649" y="3497"/>
                    <a:pt x="6880" y="3497"/>
                  </a:cubicBezTo>
                  <a:cubicBezTo>
                    <a:pt x="6111" y="3497"/>
                    <a:pt x="5424" y="3845"/>
                    <a:pt x="4952" y="4440"/>
                  </a:cubicBezTo>
                  <a:cubicBezTo>
                    <a:pt x="4870" y="4440"/>
                    <a:pt x="4747" y="4481"/>
                    <a:pt x="4655" y="4522"/>
                  </a:cubicBezTo>
                  <a:lnTo>
                    <a:pt x="4573" y="4522"/>
                  </a:lnTo>
                  <a:cubicBezTo>
                    <a:pt x="3630" y="4870"/>
                    <a:pt x="2605" y="5034"/>
                    <a:pt x="1580" y="5034"/>
                  </a:cubicBezTo>
                  <a:cubicBezTo>
                    <a:pt x="2051" y="2471"/>
                    <a:pt x="4235" y="595"/>
                    <a:pt x="6880" y="595"/>
                  </a:cubicBezTo>
                  <a:close/>
                  <a:moveTo>
                    <a:pt x="6880" y="4101"/>
                  </a:moveTo>
                  <a:cubicBezTo>
                    <a:pt x="7259" y="4101"/>
                    <a:pt x="7649" y="4183"/>
                    <a:pt x="7946" y="4440"/>
                  </a:cubicBezTo>
                  <a:cubicBezTo>
                    <a:pt x="7515" y="4522"/>
                    <a:pt x="7136" y="4829"/>
                    <a:pt x="6880" y="5168"/>
                  </a:cubicBezTo>
                  <a:cubicBezTo>
                    <a:pt x="6623" y="4829"/>
                    <a:pt x="6285" y="4522"/>
                    <a:pt x="5814" y="4440"/>
                  </a:cubicBezTo>
                  <a:cubicBezTo>
                    <a:pt x="6111" y="4183"/>
                    <a:pt x="6490" y="4101"/>
                    <a:pt x="6880" y="4101"/>
                  </a:cubicBezTo>
                  <a:close/>
                  <a:moveTo>
                    <a:pt x="5424" y="4952"/>
                  </a:moveTo>
                  <a:cubicBezTo>
                    <a:pt x="6070" y="4952"/>
                    <a:pt x="6582" y="5506"/>
                    <a:pt x="6582" y="6152"/>
                  </a:cubicBezTo>
                  <a:lnTo>
                    <a:pt x="6582" y="7136"/>
                  </a:lnTo>
                  <a:cubicBezTo>
                    <a:pt x="6193" y="6880"/>
                    <a:pt x="5773" y="6787"/>
                    <a:pt x="5301" y="6787"/>
                  </a:cubicBezTo>
                  <a:lnTo>
                    <a:pt x="1067" y="6787"/>
                  </a:lnTo>
                  <a:lnTo>
                    <a:pt x="1067" y="6152"/>
                  </a:lnTo>
                  <a:cubicBezTo>
                    <a:pt x="1067" y="5854"/>
                    <a:pt x="1282" y="5598"/>
                    <a:pt x="1580" y="5598"/>
                  </a:cubicBezTo>
                  <a:cubicBezTo>
                    <a:pt x="2646" y="5598"/>
                    <a:pt x="3722" y="5424"/>
                    <a:pt x="4788" y="5086"/>
                  </a:cubicBezTo>
                  <a:lnTo>
                    <a:pt x="4870" y="5086"/>
                  </a:lnTo>
                  <a:cubicBezTo>
                    <a:pt x="5086" y="4993"/>
                    <a:pt x="5209" y="4952"/>
                    <a:pt x="5424" y="4952"/>
                  </a:cubicBezTo>
                  <a:close/>
                  <a:moveTo>
                    <a:pt x="8376" y="4952"/>
                  </a:moveTo>
                  <a:cubicBezTo>
                    <a:pt x="8592" y="4952"/>
                    <a:pt x="8715" y="4993"/>
                    <a:pt x="8930" y="5086"/>
                  </a:cubicBezTo>
                  <a:lnTo>
                    <a:pt x="9012" y="5086"/>
                  </a:lnTo>
                  <a:cubicBezTo>
                    <a:pt x="10037" y="5424"/>
                    <a:pt x="11103" y="5598"/>
                    <a:pt x="12221" y="5598"/>
                  </a:cubicBezTo>
                  <a:cubicBezTo>
                    <a:pt x="12477" y="5598"/>
                    <a:pt x="12733" y="5854"/>
                    <a:pt x="12733" y="6152"/>
                  </a:cubicBezTo>
                  <a:lnTo>
                    <a:pt x="12733" y="6787"/>
                  </a:lnTo>
                  <a:lnTo>
                    <a:pt x="8458" y="6787"/>
                  </a:lnTo>
                  <a:cubicBezTo>
                    <a:pt x="8028" y="6787"/>
                    <a:pt x="7567" y="6880"/>
                    <a:pt x="7177" y="7136"/>
                  </a:cubicBezTo>
                  <a:lnTo>
                    <a:pt x="7177" y="6152"/>
                  </a:lnTo>
                  <a:cubicBezTo>
                    <a:pt x="7177" y="5506"/>
                    <a:pt x="7690" y="4952"/>
                    <a:pt x="8376" y="4952"/>
                  </a:cubicBezTo>
                  <a:close/>
                  <a:moveTo>
                    <a:pt x="5301" y="7341"/>
                  </a:moveTo>
                  <a:cubicBezTo>
                    <a:pt x="5814" y="7392"/>
                    <a:pt x="6326" y="7556"/>
                    <a:pt x="6664" y="7946"/>
                  </a:cubicBezTo>
                  <a:cubicBezTo>
                    <a:pt x="6746" y="7987"/>
                    <a:pt x="6798" y="8028"/>
                    <a:pt x="6880" y="8028"/>
                  </a:cubicBezTo>
                  <a:cubicBezTo>
                    <a:pt x="6962" y="8028"/>
                    <a:pt x="7054" y="7987"/>
                    <a:pt x="7095" y="7946"/>
                  </a:cubicBezTo>
                  <a:cubicBezTo>
                    <a:pt x="7474" y="7556"/>
                    <a:pt x="8458" y="7392"/>
                    <a:pt x="8458" y="7392"/>
                  </a:cubicBezTo>
                  <a:lnTo>
                    <a:pt x="13205" y="7392"/>
                  </a:lnTo>
                  <a:lnTo>
                    <a:pt x="13205" y="8540"/>
                  </a:lnTo>
                  <a:lnTo>
                    <a:pt x="8243" y="8540"/>
                  </a:lnTo>
                  <a:cubicBezTo>
                    <a:pt x="7946" y="8540"/>
                    <a:pt x="7690" y="8715"/>
                    <a:pt x="7649" y="9012"/>
                  </a:cubicBezTo>
                  <a:cubicBezTo>
                    <a:pt x="7567" y="9350"/>
                    <a:pt x="7259" y="9606"/>
                    <a:pt x="6880" y="9606"/>
                  </a:cubicBezTo>
                  <a:cubicBezTo>
                    <a:pt x="6541" y="9606"/>
                    <a:pt x="6193" y="9350"/>
                    <a:pt x="6152" y="9012"/>
                  </a:cubicBezTo>
                  <a:cubicBezTo>
                    <a:pt x="6070" y="8715"/>
                    <a:pt x="5814" y="8540"/>
                    <a:pt x="5516" y="8540"/>
                  </a:cubicBezTo>
                  <a:lnTo>
                    <a:pt x="596" y="8540"/>
                  </a:lnTo>
                  <a:lnTo>
                    <a:pt x="596" y="7341"/>
                  </a:lnTo>
                  <a:close/>
                  <a:moveTo>
                    <a:pt x="6921" y="1"/>
                  </a:moveTo>
                  <a:cubicBezTo>
                    <a:pt x="5424" y="1"/>
                    <a:pt x="3979" y="554"/>
                    <a:pt x="2861" y="1539"/>
                  </a:cubicBezTo>
                  <a:cubicBezTo>
                    <a:pt x="1836" y="2523"/>
                    <a:pt x="1159" y="3804"/>
                    <a:pt x="985" y="5209"/>
                  </a:cubicBezTo>
                  <a:cubicBezTo>
                    <a:pt x="688" y="5424"/>
                    <a:pt x="473" y="5762"/>
                    <a:pt x="473" y="6152"/>
                  </a:cubicBezTo>
                  <a:lnTo>
                    <a:pt x="473" y="6787"/>
                  </a:lnTo>
                  <a:lnTo>
                    <a:pt x="298" y="6787"/>
                  </a:lnTo>
                  <a:cubicBezTo>
                    <a:pt x="134" y="6787"/>
                    <a:pt x="1" y="6921"/>
                    <a:pt x="1" y="7085"/>
                  </a:cubicBezTo>
                  <a:lnTo>
                    <a:pt x="1" y="8797"/>
                  </a:lnTo>
                  <a:cubicBezTo>
                    <a:pt x="1" y="8971"/>
                    <a:pt x="134" y="9094"/>
                    <a:pt x="298" y="9094"/>
                  </a:cubicBezTo>
                  <a:lnTo>
                    <a:pt x="5516" y="9094"/>
                  </a:lnTo>
                  <a:cubicBezTo>
                    <a:pt x="5557" y="9094"/>
                    <a:pt x="5557" y="9135"/>
                    <a:pt x="5557" y="9135"/>
                  </a:cubicBezTo>
                  <a:cubicBezTo>
                    <a:pt x="5680" y="9781"/>
                    <a:pt x="6234" y="10252"/>
                    <a:pt x="6880" y="10252"/>
                  </a:cubicBezTo>
                  <a:cubicBezTo>
                    <a:pt x="7515" y="10252"/>
                    <a:pt x="8120" y="9781"/>
                    <a:pt x="8202" y="9135"/>
                  </a:cubicBezTo>
                  <a:cubicBezTo>
                    <a:pt x="8243" y="9135"/>
                    <a:pt x="8243" y="9094"/>
                    <a:pt x="8243" y="9094"/>
                  </a:cubicBezTo>
                  <a:lnTo>
                    <a:pt x="13502" y="9094"/>
                  </a:lnTo>
                  <a:cubicBezTo>
                    <a:pt x="13625" y="9094"/>
                    <a:pt x="13758" y="8971"/>
                    <a:pt x="13758" y="8797"/>
                  </a:cubicBezTo>
                  <a:lnTo>
                    <a:pt x="13758" y="7044"/>
                  </a:lnTo>
                  <a:cubicBezTo>
                    <a:pt x="13758" y="6921"/>
                    <a:pt x="13625" y="6787"/>
                    <a:pt x="13502" y="6787"/>
                  </a:cubicBezTo>
                  <a:lnTo>
                    <a:pt x="13328" y="6787"/>
                  </a:lnTo>
                  <a:lnTo>
                    <a:pt x="13328" y="6152"/>
                  </a:lnTo>
                  <a:cubicBezTo>
                    <a:pt x="13328" y="5762"/>
                    <a:pt x="13113" y="5424"/>
                    <a:pt x="12815" y="5209"/>
                  </a:cubicBezTo>
                  <a:cubicBezTo>
                    <a:pt x="12641" y="3804"/>
                    <a:pt x="11964" y="2523"/>
                    <a:pt x="10939" y="1539"/>
                  </a:cubicBezTo>
                  <a:cubicBezTo>
                    <a:pt x="9822" y="554"/>
                    <a:pt x="8376" y="1"/>
                    <a:pt x="6921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4"/>
            <p:cNvSpPr/>
            <p:nvPr/>
          </p:nvSpPr>
          <p:spPr>
            <a:xfrm>
              <a:off x="6290138" y="3657550"/>
              <a:ext cx="81275" cy="92800"/>
            </a:xfrm>
            <a:custGeom>
              <a:rect b="b" l="l" r="r" t="t"/>
              <a:pathLst>
                <a:path extrusionOk="0" h="3712" w="3251">
                  <a:moveTo>
                    <a:pt x="1621" y="1149"/>
                  </a:moveTo>
                  <a:cubicBezTo>
                    <a:pt x="1795" y="1405"/>
                    <a:pt x="2051" y="1662"/>
                    <a:pt x="2308" y="1877"/>
                  </a:cubicBezTo>
                  <a:cubicBezTo>
                    <a:pt x="2051" y="2051"/>
                    <a:pt x="1795" y="2307"/>
                    <a:pt x="1621" y="2605"/>
                  </a:cubicBezTo>
                  <a:cubicBezTo>
                    <a:pt x="1457" y="2307"/>
                    <a:pt x="1241" y="2051"/>
                    <a:pt x="944" y="1877"/>
                  </a:cubicBezTo>
                  <a:cubicBezTo>
                    <a:pt x="1241" y="1662"/>
                    <a:pt x="1457" y="1405"/>
                    <a:pt x="1621" y="1149"/>
                  </a:cubicBezTo>
                  <a:close/>
                  <a:moveTo>
                    <a:pt x="1621" y="1"/>
                  </a:moveTo>
                  <a:cubicBezTo>
                    <a:pt x="1498" y="1"/>
                    <a:pt x="1364" y="124"/>
                    <a:pt x="1364" y="257"/>
                  </a:cubicBezTo>
                  <a:cubicBezTo>
                    <a:pt x="1241" y="852"/>
                    <a:pt x="811" y="1323"/>
                    <a:pt x="257" y="1580"/>
                  </a:cubicBezTo>
                  <a:lnTo>
                    <a:pt x="175" y="1580"/>
                  </a:lnTo>
                  <a:cubicBezTo>
                    <a:pt x="83" y="1621"/>
                    <a:pt x="1" y="1754"/>
                    <a:pt x="1" y="1877"/>
                  </a:cubicBezTo>
                  <a:cubicBezTo>
                    <a:pt x="1" y="2010"/>
                    <a:pt x="83" y="2092"/>
                    <a:pt x="175" y="2133"/>
                  </a:cubicBezTo>
                  <a:lnTo>
                    <a:pt x="257" y="2174"/>
                  </a:lnTo>
                  <a:cubicBezTo>
                    <a:pt x="811" y="2389"/>
                    <a:pt x="1241" y="2861"/>
                    <a:pt x="1364" y="3456"/>
                  </a:cubicBezTo>
                  <a:cubicBezTo>
                    <a:pt x="1364" y="3589"/>
                    <a:pt x="1498" y="3712"/>
                    <a:pt x="1621" y="3712"/>
                  </a:cubicBezTo>
                  <a:cubicBezTo>
                    <a:pt x="1795" y="3712"/>
                    <a:pt x="1877" y="3589"/>
                    <a:pt x="1928" y="3456"/>
                  </a:cubicBezTo>
                  <a:cubicBezTo>
                    <a:pt x="2051" y="2861"/>
                    <a:pt x="2441" y="2389"/>
                    <a:pt x="2994" y="2174"/>
                  </a:cubicBezTo>
                  <a:lnTo>
                    <a:pt x="3076" y="2133"/>
                  </a:lnTo>
                  <a:cubicBezTo>
                    <a:pt x="3158" y="2092"/>
                    <a:pt x="3251" y="2010"/>
                    <a:pt x="3251" y="1877"/>
                  </a:cubicBezTo>
                  <a:cubicBezTo>
                    <a:pt x="3251" y="1754"/>
                    <a:pt x="3158" y="1621"/>
                    <a:pt x="3076" y="1580"/>
                  </a:cubicBezTo>
                  <a:lnTo>
                    <a:pt x="2994" y="1580"/>
                  </a:lnTo>
                  <a:cubicBezTo>
                    <a:pt x="2441" y="1323"/>
                    <a:pt x="2051" y="852"/>
                    <a:pt x="1928" y="257"/>
                  </a:cubicBezTo>
                  <a:cubicBezTo>
                    <a:pt x="1928" y="124"/>
                    <a:pt x="1795" y="1"/>
                    <a:pt x="1621" y="1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4"/>
            <p:cNvSpPr/>
            <p:nvPr/>
          </p:nvSpPr>
          <p:spPr>
            <a:xfrm>
              <a:off x="6552838" y="3679850"/>
              <a:ext cx="81275" cy="92025"/>
            </a:xfrm>
            <a:custGeom>
              <a:rect b="b" l="l" r="r" t="t"/>
              <a:pathLst>
                <a:path extrusionOk="0" h="3681" w="3251">
                  <a:moveTo>
                    <a:pt x="1620" y="1118"/>
                  </a:moveTo>
                  <a:cubicBezTo>
                    <a:pt x="1795" y="1415"/>
                    <a:pt x="2051" y="1672"/>
                    <a:pt x="2307" y="1846"/>
                  </a:cubicBezTo>
                  <a:cubicBezTo>
                    <a:pt x="2051" y="2051"/>
                    <a:pt x="1795" y="2266"/>
                    <a:pt x="1620" y="2564"/>
                  </a:cubicBezTo>
                  <a:cubicBezTo>
                    <a:pt x="1456" y="2266"/>
                    <a:pt x="1241" y="2051"/>
                    <a:pt x="944" y="1846"/>
                  </a:cubicBezTo>
                  <a:cubicBezTo>
                    <a:pt x="1241" y="1672"/>
                    <a:pt x="1456" y="1415"/>
                    <a:pt x="1620" y="1118"/>
                  </a:cubicBezTo>
                  <a:close/>
                  <a:moveTo>
                    <a:pt x="1620" y="1"/>
                  </a:moveTo>
                  <a:cubicBezTo>
                    <a:pt x="1497" y="1"/>
                    <a:pt x="1364" y="93"/>
                    <a:pt x="1323" y="216"/>
                  </a:cubicBezTo>
                  <a:cubicBezTo>
                    <a:pt x="1241" y="862"/>
                    <a:pt x="811" y="1333"/>
                    <a:pt x="257" y="1538"/>
                  </a:cubicBezTo>
                  <a:lnTo>
                    <a:pt x="216" y="1590"/>
                  </a:lnTo>
                  <a:cubicBezTo>
                    <a:pt x="83" y="1631"/>
                    <a:pt x="1" y="1713"/>
                    <a:pt x="1" y="1846"/>
                  </a:cubicBezTo>
                  <a:cubicBezTo>
                    <a:pt x="1" y="1969"/>
                    <a:pt x="83" y="2102"/>
                    <a:pt x="216" y="2143"/>
                  </a:cubicBezTo>
                  <a:lnTo>
                    <a:pt x="257" y="2143"/>
                  </a:lnTo>
                  <a:cubicBezTo>
                    <a:pt x="811" y="2359"/>
                    <a:pt x="1241" y="2871"/>
                    <a:pt x="1323" y="3425"/>
                  </a:cubicBezTo>
                  <a:cubicBezTo>
                    <a:pt x="1364" y="3589"/>
                    <a:pt x="1497" y="3681"/>
                    <a:pt x="1620" y="3681"/>
                  </a:cubicBezTo>
                  <a:cubicBezTo>
                    <a:pt x="1754" y="3681"/>
                    <a:pt x="1877" y="3589"/>
                    <a:pt x="1928" y="3425"/>
                  </a:cubicBezTo>
                  <a:cubicBezTo>
                    <a:pt x="2051" y="2871"/>
                    <a:pt x="2441" y="2400"/>
                    <a:pt x="2994" y="2143"/>
                  </a:cubicBezTo>
                  <a:lnTo>
                    <a:pt x="3076" y="2143"/>
                  </a:lnTo>
                  <a:cubicBezTo>
                    <a:pt x="3209" y="2102"/>
                    <a:pt x="3250" y="1969"/>
                    <a:pt x="3250" y="1846"/>
                  </a:cubicBezTo>
                  <a:cubicBezTo>
                    <a:pt x="3250" y="1713"/>
                    <a:pt x="3209" y="1631"/>
                    <a:pt x="3076" y="1590"/>
                  </a:cubicBezTo>
                  <a:lnTo>
                    <a:pt x="2994" y="1538"/>
                  </a:lnTo>
                  <a:cubicBezTo>
                    <a:pt x="2441" y="1333"/>
                    <a:pt x="2051" y="862"/>
                    <a:pt x="1928" y="216"/>
                  </a:cubicBezTo>
                  <a:cubicBezTo>
                    <a:pt x="1877" y="93"/>
                    <a:pt x="1754" y="1"/>
                    <a:pt x="1620" y="1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5"/>
          <p:cNvSpPr txBox="1"/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</a:t>
            </a:r>
            <a:endParaRPr/>
          </a:p>
        </p:txBody>
      </p:sp>
      <p:sp>
        <p:nvSpPr>
          <p:cNvPr id="381" name="Google Shape;381;p35"/>
          <p:cNvSpPr txBox="1"/>
          <p:nvPr/>
        </p:nvSpPr>
        <p:spPr>
          <a:xfrm>
            <a:off x="5098326" y="1207750"/>
            <a:ext cx="33324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-"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Founded in 1953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-"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Primary motive to help job creation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382" name="Google Shape;382;p35"/>
          <p:cNvSpPr txBox="1"/>
          <p:nvPr/>
        </p:nvSpPr>
        <p:spPr>
          <a:xfrm>
            <a:off x="5094378" y="2051967"/>
            <a:ext cx="33324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-"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Case study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-"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Approve or deny certain loans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383" name="Google Shape;383;p35"/>
          <p:cNvSpPr txBox="1"/>
          <p:nvPr/>
        </p:nvSpPr>
        <p:spPr>
          <a:xfrm>
            <a:off x="5094375" y="2898883"/>
            <a:ext cx="33324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-"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899,164 observations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-"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27 variables 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384" name="Google Shape;384;p35"/>
          <p:cNvSpPr txBox="1"/>
          <p:nvPr/>
        </p:nvSpPr>
        <p:spPr>
          <a:xfrm>
            <a:off x="5098326" y="3738900"/>
            <a:ext cx="33324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-"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Help </a:t>
            </a: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entrepreneurs</a:t>
            </a: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-"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What parts of personal business are most impactful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385" name="Google Shape;385;p35"/>
          <p:cNvSpPr txBox="1"/>
          <p:nvPr/>
        </p:nvSpPr>
        <p:spPr>
          <a:xfrm>
            <a:off x="665800" y="2586275"/>
            <a:ext cx="13749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325D79"/>
                </a:solidFill>
                <a:latin typeface="Figtree Black"/>
                <a:ea typeface="Figtree Black"/>
                <a:cs typeface="Figtree Black"/>
                <a:sym typeface="Figtree Black"/>
              </a:rPr>
              <a:t>US SBA</a:t>
            </a:r>
            <a:endParaRPr sz="1900">
              <a:solidFill>
                <a:srgbClr val="325D79"/>
              </a:solidFill>
              <a:latin typeface="Figtree Black"/>
              <a:ea typeface="Figtree Black"/>
              <a:cs typeface="Figtree Black"/>
              <a:sym typeface="Figtree Black"/>
            </a:endParaRPr>
          </a:p>
        </p:txBody>
      </p:sp>
      <p:sp>
        <p:nvSpPr>
          <p:cNvPr id="386" name="Google Shape;386;p35"/>
          <p:cNvSpPr txBox="1"/>
          <p:nvPr/>
        </p:nvSpPr>
        <p:spPr>
          <a:xfrm>
            <a:off x="2884875" y="1322648"/>
            <a:ext cx="2163600" cy="474300"/>
          </a:xfrm>
          <a:prstGeom prst="rect">
            <a:avLst/>
          </a:prstGeom>
          <a:solidFill>
            <a:srgbClr val="325D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Figtree Black"/>
                <a:ea typeface="Figtree Black"/>
                <a:cs typeface="Figtree Black"/>
                <a:sym typeface="Figtree Black"/>
              </a:rPr>
              <a:t>SBA</a:t>
            </a:r>
            <a:endParaRPr sz="1500">
              <a:solidFill>
                <a:schemeClr val="lt1"/>
              </a:solidFill>
              <a:latin typeface="Figtree Black"/>
              <a:ea typeface="Figtree Black"/>
              <a:cs typeface="Figtree Black"/>
              <a:sym typeface="Figtree Black"/>
            </a:endParaRPr>
          </a:p>
        </p:txBody>
      </p:sp>
      <p:sp>
        <p:nvSpPr>
          <p:cNvPr id="387" name="Google Shape;387;p35"/>
          <p:cNvSpPr txBox="1"/>
          <p:nvPr/>
        </p:nvSpPr>
        <p:spPr>
          <a:xfrm>
            <a:off x="2884875" y="2166363"/>
            <a:ext cx="2163600" cy="474300"/>
          </a:xfrm>
          <a:prstGeom prst="rect">
            <a:avLst/>
          </a:prstGeom>
          <a:solidFill>
            <a:srgbClr val="325D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Figtree Black"/>
                <a:ea typeface="Figtree Black"/>
                <a:cs typeface="Figtree Black"/>
                <a:sym typeface="Figtree Black"/>
              </a:rPr>
              <a:t>Motives</a:t>
            </a:r>
            <a:endParaRPr sz="1500">
              <a:solidFill>
                <a:schemeClr val="lt1"/>
              </a:solidFill>
              <a:latin typeface="Figtree Black"/>
              <a:ea typeface="Figtree Black"/>
              <a:cs typeface="Figtree Black"/>
              <a:sym typeface="Figtree Black"/>
            </a:endParaRPr>
          </a:p>
        </p:txBody>
      </p:sp>
      <p:sp>
        <p:nvSpPr>
          <p:cNvPr id="388" name="Google Shape;388;p35"/>
          <p:cNvSpPr txBox="1"/>
          <p:nvPr/>
        </p:nvSpPr>
        <p:spPr>
          <a:xfrm>
            <a:off x="2884875" y="3010078"/>
            <a:ext cx="2163600" cy="474300"/>
          </a:xfrm>
          <a:prstGeom prst="rect">
            <a:avLst/>
          </a:prstGeom>
          <a:solidFill>
            <a:srgbClr val="325D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Figtree Black"/>
                <a:ea typeface="Figtree Black"/>
                <a:cs typeface="Figtree Black"/>
                <a:sym typeface="Figtree Black"/>
              </a:rPr>
              <a:t>Data Description</a:t>
            </a:r>
            <a:endParaRPr sz="1500">
              <a:solidFill>
                <a:schemeClr val="lt1"/>
              </a:solidFill>
              <a:latin typeface="Figtree Black"/>
              <a:ea typeface="Figtree Black"/>
              <a:cs typeface="Figtree Black"/>
              <a:sym typeface="Figtree Black"/>
            </a:endParaRPr>
          </a:p>
        </p:txBody>
      </p:sp>
      <p:sp>
        <p:nvSpPr>
          <p:cNvPr id="389" name="Google Shape;389;p35"/>
          <p:cNvSpPr txBox="1"/>
          <p:nvPr/>
        </p:nvSpPr>
        <p:spPr>
          <a:xfrm>
            <a:off x="2884875" y="3853793"/>
            <a:ext cx="2163600" cy="474300"/>
          </a:xfrm>
          <a:prstGeom prst="rect">
            <a:avLst/>
          </a:prstGeom>
          <a:solidFill>
            <a:srgbClr val="325D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Figtree Black"/>
                <a:ea typeface="Figtree Black"/>
                <a:cs typeface="Figtree Black"/>
                <a:sym typeface="Figtree Black"/>
              </a:rPr>
              <a:t>Our Motive</a:t>
            </a:r>
            <a:endParaRPr sz="1500">
              <a:solidFill>
                <a:schemeClr val="lt1"/>
              </a:solidFill>
              <a:latin typeface="Figtree Black"/>
              <a:ea typeface="Figtree Black"/>
              <a:cs typeface="Figtree Black"/>
              <a:sym typeface="Figtree Black"/>
            </a:endParaRPr>
          </a:p>
        </p:txBody>
      </p:sp>
      <p:cxnSp>
        <p:nvCxnSpPr>
          <p:cNvPr id="390" name="Google Shape;390;p35"/>
          <p:cNvCxnSpPr>
            <a:stCxn id="385" idx="3"/>
            <a:endCxn id="386" idx="1"/>
          </p:cNvCxnSpPr>
          <p:nvPr/>
        </p:nvCxnSpPr>
        <p:spPr>
          <a:xfrm flipH="1" rot="10800000">
            <a:off x="2040700" y="1559675"/>
            <a:ext cx="844200" cy="12657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" name="Google Shape;391;p35"/>
          <p:cNvCxnSpPr>
            <a:stCxn id="385" idx="3"/>
            <a:endCxn id="387" idx="1"/>
          </p:cNvCxnSpPr>
          <p:nvPr/>
        </p:nvCxnSpPr>
        <p:spPr>
          <a:xfrm flipH="1" rot="10800000">
            <a:off x="2040700" y="2403575"/>
            <a:ext cx="844200" cy="4218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2" name="Google Shape;392;p35"/>
          <p:cNvCxnSpPr>
            <a:stCxn id="385" idx="3"/>
            <a:endCxn id="388" idx="1"/>
          </p:cNvCxnSpPr>
          <p:nvPr/>
        </p:nvCxnSpPr>
        <p:spPr>
          <a:xfrm>
            <a:off x="2040700" y="2825375"/>
            <a:ext cx="844200" cy="4218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" name="Google Shape;393;p35"/>
          <p:cNvCxnSpPr>
            <a:stCxn id="385" idx="3"/>
            <a:endCxn id="389" idx="1"/>
          </p:cNvCxnSpPr>
          <p:nvPr/>
        </p:nvCxnSpPr>
        <p:spPr>
          <a:xfrm>
            <a:off x="2040700" y="2825375"/>
            <a:ext cx="844200" cy="12657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94" name="Google Shape;394;p35"/>
          <p:cNvGrpSpPr/>
          <p:nvPr/>
        </p:nvGrpSpPr>
        <p:grpSpPr>
          <a:xfrm>
            <a:off x="1095870" y="1996617"/>
            <a:ext cx="514759" cy="516741"/>
            <a:chOff x="1751813" y="2520150"/>
            <a:chExt cx="343700" cy="345000"/>
          </a:xfrm>
        </p:grpSpPr>
        <p:sp>
          <p:nvSpPr>
            <p:cNvPr id="395" name="Google Shape;395;p35"/>
            <p:cNvSpPr/>
            <p:nvPr/>
          </p:nvSpPr>
          <p:spPr>
            <a:xfrm>
              <a:off x="1949413" y="2527850"/>
              <a:ext cx="14900" cy="328850"/>
            </a:xfrm>
            <a:custGeom>
              <a:rect b="b" l="l" r="r" t="t"/>
              <a:pathLst>
                <a:path extrusionOk="0" h="13154" w="596">
                  <a:moveTo>
                    <a:pt x="0" y="0"/>
                  </a:moveTo>
                  <a:lnTo>
                    <a:pt x="0" y="13153"/>
                  </a:lnTo>
                  <a:lnTo>
                    <a:pt x="595" y="13153"/>
                  </a:lnTo>
                  <a:lnTo>
                    <a:pt x="595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5"/>
            <p:cNvSpPr/>
            <p:nvPr/>
          </p:nvSpPr>
          <p:spPr>
            <a:xfrm>
              <a:off x="1905588" y="2527850"/>
              <a:ext cx="14900" cy="329875"/>
            </a:xfrm>
            <a:custGeom>
              <a:rect b="b" l="l" r="r" t="t"/>
              <a:pathLst>
                <a:path extrusionOk="0" h="13195" w="596">
                  <a:moveTo>
                    <a:pt x="0" y="0"/>
                  </a:moveTo>
                  <a:lnTo>
                    <a:pt x="0" y="13194"/>
                  </a:lnTo>
                  <a:lnTo>
                    <a:pt x="595" y="13194"/>
                  </a:lnTo>
                  <a:lnTo>
                    <a:pt x="595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5"/>
            <p:cNvSpPr/>
            <p:nvPr/>
          </p:nvSpPr>
          <p:spPr>
            <a:xfrm>
              <a:off x="2044238" y="2575775"/>
              <a:ext cx="43850" cy="14900"/>
            </a:xfrm>
            <a:custGeom>
              <a:rect b="b" l="l" r="r" t="t"/>
              <a:pathLst>
                <a:path extrusionOk="0" h="596" w="1754">
                  <a:moveTo>
                    <a:pt x="1" y="0"/>
                  </a:moveTo>
                  <a:lnTo>
                    <a:pt x="1" y="595"/>
                  </a:lnTo>
                  <a:lnTo>
                    <a:pt x="1754" y="595"/>
                  </a:lnTo>
                  <a:lnTo>
                    <a:pt x="1754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5"/>
            <p:cNvSpPr/>
            <p:nvPr/>
          </p:nvSpPr>
          <p:spPr>
            <a:xfrm>
              <a:off x="1751813" y="2520150"/>
              <a:ext cx="256325" cy="345000"/>
            </a:xfrm>
            <a:custGeom>
              <a:rect b="b" l="l" r="r" t="t"/>
              <a:pathLst>
                <a:path extrusionOk="0" h="13800" w="10253">
                  <a:moveTo>
                    <a:pt x="9135" y="606"/>
                  </a:moveTo>
                  <a:cubicBezTo>
                    <a:pt x="9442" y="606"/>
                    <a:pt x="9647" y="862"/>
                    <a:pt x="9647" y="1118"/>
                  </a:cubicBezTo>
                  <a:lnTo>
                    <a:pt x="9647" y="12692"/>
                  </a:lnTo>
                  <a:cubicBezTo>
                    <a:pt x="9647" y="12990"/>
                    <a:pt x="9442" y="13205"/>
                    <a:pt x="9135" y="13205"/>
                  </a:cubicBezTo>
                  <a:lnTo>
                    <a:pt x="595" y="13205"/>
                  </a:lnTo>
                  <a:lnTo>
                    <a:pt x="595" y="606"/>
                  </a:lnTo>
                  <a:close/>
                  <a:moveTo>
                    <a:pt x="298" y="1"/>
                  </a:moveTo>
                  <a:cubicBezTo>
                    <a:pt x="124" y="1"/>
                    <a:pt x="1" y="134"/>
                    <a:pt x="1" y="308"/>
                  </a:cubicBezTo>
                  <a:lnTo>
                    <a:pt x="1" y="13502"/>
                  </a:lnTo>
                  <a:cubicBezTo>
                    <a:pt x="1" y="13676"/>
                    <a:pt x="124" y="13799"/>
                    <a:pt x="298" y="13799"/>
                  </a:cubicBezTo>
                  <a:lnTo>
                    <a:pt x="9135" y="13799"/>
                  </a:lnTo>
                  <a:cubicBezTo>
                    <a:pt x="9740" y="13799"/>
                    <a:pt x="10252" y="13287"/>
                    <a:pt x="10252" y="12692"/>
                  </a:cubicBezTo>
                  <a:lnTo>
                    <a:pt x="10252" y="1118"/>
                  </a:lnTo>
                  <a:cubicBezTo>
                    <a:pt x="10252" y="513"/>
                    <a:pt x="9740" y="1"/>
                    <a:pt x="913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5"/>
            <p:cNvSpPr/>
            <p:nvPr/>
          </p:nvSpPr>
          <p:spPr>
            <a:xfrm>
              <a:off x="2036813" y="2521350"/>
              <a:ext cx="58700" cy="343800"/>
            </a:xfrm>
            <a:custGeom>
              <a:rect b="b" l="l" r="r" t="t"/>
              <a:pathLst>
                <a:path extrusionOk="0" h="13752" w="2348">
                  <a:moveTo>
                    <a:pt x="1170" y="594"/>
                  </a:moveTo>
                  <a:cubicBezTo>
                    <a:pt x="1193" y="594"/>
                    <a:pt x="1217" y="596"/>
                    <a:pt x="1241" y="599"/>
                  </a:cubicBezTo>
                  <a:cubicBezTo>
                    <a:pt x="1538" y="599"/>
                    <a:pt x="1753" y="855"/>
                    <a:pt x="1753" y="1152"/>
                  </a:cubicBezTo>
                  <a:lnTo>
                    <a:pt x="1753" y="12214"/>
                  </a:lnTo>
                  <a:lnTo>
                    <a:pt x="1159" y="12942"/>
                  </a:lnTo>
                  <a:lnTo>
                    <a:pt x="605" y="12214"/>
                  </a:lnTo>
                  <a:lnTo>
                    <a:pt x="605" y="1152"/>
                  </a:lnTo>
                  <a:cubicBezTo>
                    <a:pt x="605" y="838"/>
                    <a:pt x="862" y="594"/>
                    <a:pt x="1170" y="594"/>
                  </a:cubicBezTo>
                  <a:close/>
                  <a:moveTo>
                    <a:pt x="1211" y="1"/>
                  </a:moveTo>
                  <a:cubicBezTo>
                    <a:pt x="1180" y="1"/>
                    <a:pt x="1149" y="2"/>
                    <a:pt x="1118" y="4"/>
                  </a:cubicBezTo>
                  <a:cubicBezTo>
                    <a:pt x="472" y="4"/>
                    <a:pt x="0" y="517"/>
                    <a:pt x="0" y="1152"/>
                  </a:cubicBezTo>
                  <a:lnTo>
                    <a:pt x="0" y="12347"/>
                  </a:lnTo>
                  <a:cubicBezTo>
                    <a:pt x="0" y="12388"/>
                    <a:pt x="0" y="12470"/>
                    <a:pt x="41" y="12511"/>
                  </a:cubicBezTo>
                  <a:lnTo>
                    <a:pt x="943" y="13628"/>
                  </a:lnTo>
                  <a:cubicBezTo>
                    <a:pt x="984" y="13710"/>
                    <a:pt x="1066" y="13751"/>
                    <a:pt x="1159" y="13751"/>
                  </a:cubicBezTo>
                  <a:cubicBezTo>
                    <a:pt x="1241" y="13751"/>
                    <a:pt x="1323" y="13710"/>
                    <a:pt x="1415" y="13628"/>
                  </a:cubicBezTo>
                  <a:lnTo>
                    <a:pt x="2266" y="12511"/>
                  </a:lnTo>
                  <a:cubicBezTo>
                    <a:pt x="2307" y="12470"/>
                    <a:pt x="2348" y="12388"/>
                    <a:pt x="2348" y="12347"/>
                  </a:cubicBezTo>
                  <a:lnTo>
                    <a:pt x="2348" y="1152"/>
                  </a:lnTo>
                  <a:cubicBezTo>
                    <a:pt x="2348" y="497"/>
                    <a:pt x="1844" y="1"/>
                    <a:pt x="1211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5"/>
            <p:cNvSpPr/>
            <p:nvPr/>
          </p:nvSpPr>
          <p:spPr>
            <a:xfrm>
              <a:off x="1795638" y="2565000"/>
              <a:ext cx="70500" cy="15150"/>
            </a:xfrm>
            <a:custGeom>
              <a:rect b="b" l="l" r="r" t="t"/>
              <a:pathLst>
                <a:path extrusionOk="0" h="606" w="2820">
                  <a:moveTo>
                    <a:pt x="339" y="1"/>
                  </a:moveTo>
                  <a:cubicBezTo>
                    <a:pt x="124" y="1"/>
                    <a:pt x="1" y="175"/>
                    <a:pt x="42" y="349"/>
                  </a:cubicBezTo>
                  <a:cubicBezTo>
                    <a:pt x="42" y="472"/>
                    <a:pt x="165" y="606"/>
                    <a:pt x="339" y="606"/>
                  </a:cubicBezTo>
                  <a:lnTo>
                    <a:pt x="2512" y="606"/>
                  </a:lnTo>
                  <a:cubicBezTo>
                    <a:pt x="2686" y="606"/>
                    <a:pt x="2820" y="431"/>
                    <a:pt x="2820" y="257"/>
                  </a:cubicBezTo>
                  <a:cubicBezTo>
                    <a:pt x="2769" y="93"/>
                    <a:pt x="2645" y="1"/>
                    <a:pt x="251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5"/>
            <p:cNvSpPr/>
            <p:nvPr/>
          </p:nvSpPr>
          <p:spPr>
            <a:xfrm>
              <a:off x="1795638" y="2608825"/>
              <a:ext cx="48975" cy="15150"/>
            </a:xfrm>
            <a:custGeom>
              <a:rect b="b" l="l" r="r" t="t"/>
              <a:pathLst>
                <a:path extrusionOk="0" h="606" w="1959">
                  <a:moveTo>
                    <a:pt x="339" y="1"/>
                  </a:moveTo>
                  <a:cubicBezTo>
                    <a:pt x="124" y="1"/>
                    <a:pt x="1" y="175"/>
                    <a:pt x="42" y="349"/>
                  </a:cubicBezTo>
                  <a:cubicBezTo>
                    <a:pt x="42" y="472"/>
                    <a:pt x="165" y="606"/>
                    <a:pt x="339" y="606"/>
                  </a:cubicBezTo>
                  <a:lnTo>
                    <a:pt x="1620" y="606"/>
                  </a:lnTo>
                  <a:cubicBezTo>
                    <a:pt x="1795" y="606"/>
                    <a:pt x="1959" y="431"/>
                    <a:pt x="1918" y="257"/>
                  </a:cubicBezTo>
                  <a:cubicBezTo>
                    <a:pt x="1918" y="93"/>
                    <a:pt x="1743" y="1"/>
                    <a:pt x="1620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6"/>
          <p:cNvSpPr txBox="1"/>
          <p:nvPr>
            <p:ph type="title"/>
          </p:nvPr>
        </p:nvSpPr>
        <p:spPr>
          <a:xfrm>
            <a:off x="713225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 Steps </a:t>
            </a:r>
            <a:endParaRPr/>
          </a:p>
        </p:txBody>
      </p:sp>
      <p:sp>
        <p:nvSpPr>
          <p:cNvPr id="407" name="Google Shape;407;p36"/>
          <p:cNvSpPr txBox="1"/>
          <p:nvPr>
            <p:ph idx="2" type="subTitle"/>
          </p:nvPr>
        </p:nvSpPr>
        <p:spPr>
          <a:xfrm>
            <a:off x="1262075" y="1500947"/>
            <a:ext cx="6613200" cy="34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Dropping uninformative columns: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Loan ID, business name, city, zip code, date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 Currency Symbols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Clean dollar figures to numerical values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ummy coding 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RevLineCr, Franchise, UrbanRural, NewExist, LowDoc, MIS_Status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20 NAICS Industry Codes (agriculture, utilities, information, etc)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creation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Recession = 1 if between Dec 2007 - Jun 2009, 0 otherwise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6"/>
          <p:cNvSpPr txBox="1"/>
          <p:nvPr>
            <p:ph idx="5" type="subTitle"/>
          </p:nvPr>
        </p:nvSpPr>
        <p:spPr>
          <a:xfrm>
            <a:off x="1262075" y="1095988"/>
            <a:ext cx="66132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Steps</a:t>
            </a:r>
            <a:endParaRPr/>
          </a:p>
        </p:txBody>
      </p:sp>
      <p:sp>
        <p:nvSpPr>
          <p:cNvPr id="409" name="Google Shape;409;p36"/>
          <p:cNvSpPr txBox="1"/>
          <p:nvPr>
            <p:ph idx="4294967295" type="title"/>
          </p:nvPr>
        </p:nvSpPr>
        <p:spPr>
          <a:xfrm>
            <a:off x="239750" y="245400"/>
            <a:ext cx="824400" cy="705000"/>
          </a:xfrm>
          <a:prstGeom prst="rect">
            <a:avLst/>
          </a:prstGeom>
          <a:solidFill>
            <a:srgbClr val="325D7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>
                <a:solidFill>
                  <a:schemeClr val="lt1"/>
                </a:solidFill>
              </a:rPr>
              <a:t>02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7"/>
          <p:cNvSpPr txBox="1"/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Cleaned Dataset</a:t>
            </a:r>
            <a:endParaRPr/>
          </a:p>
        </p:txBody>
      </p:sp>
      <p:sp>
        <p:nvSpPr>
          <p:cNvPr id="415" name="Google Shape;415;p37"/>
          <p:cNvSpPr txBox="1"/>
          <p:nvPr>
            <p:ph idx="4294967295" type="subTitle"/>
          </p:nvPr>
        </p:nvSpPr>
        <p:spPr>
          <a:xfrm>
            <a:off x="833350" y="1595825"/>
            <a:ext cx="77085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				DisbursementGross		Recession			RevLineCr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NoEmp			BalanceGross			NewExist			LowDoc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CreateJob			GrAppv				Franchise			MIS_Status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RetainedJob		SBA_Appv				UrbanRural			20 NAICS Codes…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7"/>
          <p:cNvSpPr txBox="1"/>
          <p:nvPr>
            <p:ph idx="4294967295" type="subTitle"/>
          </p:nvPr>
        </p:nvSpPr>
        <p:spPr>
          <a:xfrm>
            <a:off x="833350" y="1196538"/>
            <a:ext cx="36069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 u="sng"/>
              <a:t>Metric Variables</a:t>
            </a:r>
            <a:endParaRPr b="1" sz="2100" u="sng"/>
          </a:p>
        </p:txBody>
      </p:sp>
      <p:sp>
        <p:nvSpPr>
          <p:cNvPr id="417" name="Google Shape;417;p37"/>
          <p:cNvSpPr txBox="1"/>
          <p:nvPr>
            <p:ph idx="4294967295" type="subTitle"/>
          </p:nvPr>
        </p:nvSpPr>
        <p:spPr>
          <a:xfrm>
            <a:off x="833350" y="2759601"/>
            <a:ext cx="66132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 u="sng"/>
              <a:t>Endstate - </a:t>
            </a:r>
            <a:r>
              <a:rPr b="1" lang="en" sz="1500" u="sng"/>
              <a:t>3</a:t>
            </a:r>
            <a:r>
              <a:rPr b="1" lang="en" sz="1500" u="sng"/>
              <a:t>5 variables, </a:t>
            </a:r>
            <a:r>
              <a:rPr b="1" lang="en" sz="1500" u="sng"/>
              <a:t>547,698 observations</a:t>
            </a:r>
            <a:endParaRPr b="1" sz="1500" u="sng"/>
          </a:p>
        </p:txBody>
      </p:sp>
      <p:pic>
        <p:nvPicPr>
          <p:cNvPr id="418" name="Google Shape;418;p37"/>
          <p:cNvPicPr preferRelativeResize="0"/>
          <p:nvPr/>
        </p:nvPicPr>
        <p:blipFill rotWithShape="1">
          <a:blip r:embed="rId3">
            <a:alphaModFix/>
          </a:blip>
          <a:srcRect b="0" l="0" r="0" t="12990"/>
          <a:stretch/>
        </p:blipFill>
        <p:spPr>
          <a:xfrm>
            <a:off x="986275" y="3314500"/>
            <a:ext cx="7171449" cy="11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37"/>
          <p:cNvSpPr txBox="1"/>
          <p:nvPr>
            <p:ph idx="4294967295" type="subTitle"/>
          </p:nvPr>
        </p:nvSpPr>
        <p:spPr>
          <a:xfrm>
            <a:off x="4978325" y="1196538"/>
            <a:ext cx="36069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 u="sng"/>
              <a:t>Categorical Variables</a:t>
            </a:r>
            <a:endParaRPr b="1" sz="2100" u="sng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Between Metric Variables</a:t>
            </a:r>
            <a:endParaRPr/>
          </a:p>
        </p:txBody>
      </p:sp>
      <p:pic>
        <p:nvPicPr>
          <p:cNvPr id="425" name="Google Shape;42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206875"/>
            <a:ext cx="5943600" cy="36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