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6"/>
    <p:sldMasterId id="2147483743" r:id="rId7"/>
    <p:sldMasterId id="2147483759" r:id="rId8"/>
  </p:sldMasterIdLst>
  <p:notesMasterIdLst>
    <p:notesMasterId r:id="rId31"/>
  </p:notesMasterIdLst>
  <p:handoutMasterIdLst>
    <p:handoutMasterId r:id="rId32"/>
  </p:handoutMasterIdLst>
  <p:sldIdLst>
    <p:sldId id="321" r:id="rId9"/>
    <p:sldId id="436" r:id="rId10"/>
    <p:sldId id="419" r:id="rId11"/>
    <p:sldId id="420" r:id="rId12"/>
    <p:sldId id="438" r:id="rId13"/>
    <p:sldId id="421" r:id="rId14"/>
    <p:sldId id="447" r:id="rId15"/>
    <p:sldId id="425" r:id="rId16"/>
    <p:sldId id="426" r:id="rId17"/>
    <p:sldId id="429" r:id="rId18"/>
    <p:sldId id="430" r:id="rId19"/>
    <p:sldId id="443" r:id="rId20"/>
    <p:sldId id="437" r:id="rId21"/>
    <p:sldId id="439" r:id="rId22"/>
    <p:sldId id="440" r:id="rId23"/>
    <p:sldId id="444" r:id="rId24"/>
    <p:sldId id="427" r:id="rId25"/>
    <p:sldId id="442" r:id="rId26"/>
    <p:sldId id="423" r:id="rId27"/>
    <p:sldId id="428" r:id="rId28"/>
    <p:sldId id="445" r:id="rId29"/>
    <p:sldId id="446" r:id="rId30"/>
  </p:sldIdLst>
  <p:sldSz cx="9144000" cy="5143500" type="screen16x9"/>
  <p:notesSz cx="6997700" cy="92837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orient="horz" pos="91">
          <p15:clr>
            <a:srgbClr val="A4A3A4"/>
          </p15:clr>
        </p15:guide>
        <p15:guide id="3" orient="horz" pos="5723">
          <p15:clr>
            <a:srgbClr val="A4A3A4"/>
          </p15:clr>
        </p15:guide>
        <p15:guide id="4" pos="2208">
          <p15:clr>
            <a:srgbClr val="A4A3A4"/>
          </p15:clr>
        </p15:guide>
        <p15:guide id="5" pos="102">
          <p15:clr>
            <a:srgbClr val="A4A3A4"/>
          </p15:clr>
        </p15:guide>
        <p15:guide id="6" pos="4317">
          <p15:clr>
            <a:srgbClr val="A4A3A4"/>
          </p15:clr>
        </p15:guide>
        <p15:guide id="7" orient="horz" pos="2924">
          <p15:clr>
            <a:srgbClr val="A4A3A4"/>
          </p15:clr>
        </p15:guide>
        <p15:guide id="8" orient="horz" pos="5753">
          <p15:clr>
            <a:srgbClr val="A4A3A4"/>
          </p15:clr>
        </p15:guide>
        <p15:guide id="9" pos="2204">
          <p15:clr>
            <a:srgbClr val="A4A3A4"/>
          </p15:clr>
        </p15:guide>
        <p15:guide id="10" pos="43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0"/>
    <a:srgbClr val="2DBCB6"/>
    <a:srgbClr val="EC951D"/>
    <a:srgbClr val="BFBFBF"/>
    <a:srgbClr val="B2A97E"/>
    <a:srgbClr val="E7E8EA"/>
    <a:srgbClr val="597B7C"/>
    <a:srgbClr val="FF9900"/>
    <a:srgbClr val="C0C0C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9594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062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44" y="-72"/>
      </p:cViewPr>
      <p:guideLst>
        <p:guide orient="horz" pos="2909"/>
        <p:guide orient="horz" pos="91"/>
        <p:guide orient="horz" pos="5723"/>
        <p:guide pos="2208"/>
        <p:guide pos="102"/>
        <p:guide pos="4317"/>
        <p:guide orient="horz" pos="2924"/>
        <p:guide orient="horz" pos="5753"/>
        <p:guide pos="2204"/>
        <p:guide pos="43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60365" y="8909773"/>
            <a:ext cx="6676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830" tIns="46415" rIns="92830" bIns="46415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58616" y="8944910"/>
            <a:ext cx="3098749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946027">
              <a:defRPr/>
            </a:pPr>
            <a:r>
              <a:rPr lang="en-US" sz="1000" b="0" dirty="0"/>
              <a:t>Amgen Internal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3738716" y="8944910"/>
            <a:ext cx="3100370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46027">
              <a:defRPr/>
            </a:pPr>
            <a:fld id="{15AE3C97-AED3-4AEE-8471-1C50047147DC}" type="slidenum">
              <a:rPr lang="en-US" sz="1000" b="0"/>
              <a:pPr algn="r" defTabSz="946027">
                <a:defRPr/>
              </a:pPr>
              <a:t>‹#›</a:t>
            </a:fld>
            <a:endParaRPr lang="en-US" sz="1000" b="0"/>
          </a:p>
        </p:txBody>
      </p:sp>
    </p:spTree>
    <p:extLst>
      <p:ext uri="{BB962C8B-B14F-4D97-AF65-F5344CB8AC3E}">
        <p14:creationId xmlns:p14="http://schemas.microsoft.com/office/powerpoint/2010/main" val="93775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230188"/>
            <a:ext cx="6724650" cy="3783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8615" y="4380746"/>
            <a:ext cx="6680471" cy="4467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60365" y="8909773"/>
            <a:ext cx="6676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830" tIns="46415" rIns="92830" bIns="46415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8616" y="8944910"/>
            <a:ext cx="3098749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946027">
              <a:defRPr/>
            </a:pPr>
            <a:r>
              <a:rPr lang="en-US" sz="1000" b="0" dirty="0"/>
              <a:t>Amgen Internal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3738716" y="8944910"/>
            <a:ext cx="3100370" cy="2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46027" rtl="0" fontAlgn="base">
              <a:spcBef>
                <a:spcPct val="0"/>
              </a:spcBef>
              <a:spcAft>
                <a:spcPct val="0"/>
              </a:spcAft>
              <a:defRPr/>
            </a:pPr>
            <a:fld id="{15AE3C97-AED3-4AEE-8471-1C50047147DC}" type="slidenum">
              <a:rPr lang="en-US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 algn="r" defTabSz="946027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716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2880" indent="-182880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Tx/>
      <a:buFont typeface="Arial" pitchFamily="34" charset="0"/>
      <a:buChar char="•"/>
      <a:defRPr lang="en-US" sz="14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–"/>
      <a:defRPr lang="en-US" sz="12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3152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•"/>
      <a:defRPr lang="en-US" sz="10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0584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–"/>
      <a:defRPr lang="en-US" sz="9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28016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•"/>
      <a:defRPr lang="en-US" sz="8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6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9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9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0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7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6250"/>
          <a:stretch>
            <a:fillRect/>
          </a:stretch>
        </p:blipFill>
        <p:spPr>
          <a:xfrm>
            <a:off x="0" y="0"/>
            <a:ext cx="9144000" cy="400050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000500"/>
          </a:xfrm>
          <a:noFill/>
        </p:spPr>
        <p:txBody>
          <a:bodyPr l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78" y="4596222"/>
            <a:ext cx="1284927" cy="30471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460430"/>
            <a:ext cx="7449344" cy="294856"/>
          </a:xfrm>
        </p:spPr>
        <p:txBody>
          <a:bodyPr t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4102227"/>
            <a:ext cx="7449344" cy="346274"/>
          </a:xfrm>
        </p:spPr>
        <p:txBody>
          <a:bodyPr rIns="0" anchor="ctr"/>
          <a:lstStyle>
            <a:lvl1pPr marL="0" indent="0" algn="l">
              <a:buNone/>
              <a:defRPr sz="2400" b="1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1" y="1743075"/>
            <a:ext cx="7441435" cy="51435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3600" b="1" spc="0" baseline="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093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6053327" cy="3548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53327" y="1005840"/>
            <a:ext cx="3099816" cy="3553460"/>
          </a:xfrm>
          <a:solidFill>
            <a:schemeClr val="accent1"/>
          </a:solidFill>
        </p:spPr>
        <p:txBody>
          <a:bodyPr lIns="182880" tIns="91440" rIns="274320" bIns="91440" anchor="ctr" anchorCtr="0"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3538" y="1280160"/>
            <a:ext cx="5689600" cy="3118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7504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5"/>
            <a:ext cx="9144000" cy="2856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08119"/>
            <a:ext cx="9144000" cy="65118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3538" y="1280160"/>
            <a:ext cx="8416925" cy="2424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7684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5"/>
            <a:ext cx="9144000" cy="2856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08119"/>
            <a:ext cx="9144000" cy="65118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1"/>
            <a:ext cx="8416925" cy="2203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3538" y="1146175"/>
            <a:ext cx="8234362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5601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89068" y="1007707"/>
            <a:ext cx="6554932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0" y="1007707"/>
            <a:ext cx="2556164" cy="3551594"/>
          </a:xfrm>
          <a:solidFill>
            <a:schemeClr val="accent1"/>
          </a:solidFill>
        </p:spPr>
        <p:txBody>
          <a:bodyPr lIns="274320" tIns="137160" rIns="91440" bIns="182880" anchor="ctr"/>
          <a:lstStyle>
            <a:lvl1pPr marL="0" indent="0" algn="l">
              <a:buClr>
                <a:schemeClr val="bg1"/>
              </a:buClr>
              <a:buNone/>
              <a:defRPr sz="2000">
                <a:solidFill>
                  <a:schemeClr val="bg1"/>
                </a:solidFill>
              </a:defRPr>
            </a:lvl1pPr>
            <a:lvl2pPr marL="169863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344487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699359" y="1554480"/>
            <a:ext cx="6081104" cy="2923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699359" y="1146175"/>
            <a:ext cx="6001729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2831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13564" y="1007706"/>
            <a:ext cx="2244436" cy="3552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833068"/>
            <a:ext cx="2265218" cy="17273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007706"/>
            <a:ext cx="4572000" cy="17844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891543" y="2833068"/>
            <a:ext cx="2244436" cy="172623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889720" y="1007706"/>
            <a:ext cx="2244436" cy="17844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306782" y="2833068"/>
            <a:ext cx="2265218" cy="172623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16511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007707"/>
            <a:ext cx="9144000" cy="3551594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12576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w/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739034" y="1173689"/>
            <a:ext cx="2763982" cy="25612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655127" y="1173689"/>
            <a:ext cx="2763982" cy="25612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739034" y="3734942"/>
            <a:ext cx="2763693" cy="671804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55416" y="3734942"/>
            <a:ext cx="2763693" cy="671804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5662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1007707"/>
            <a:ext cx="3034145" cy="355159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09855" y="1007707"/>
            <a:ext cx="3034145" cy="35515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063240" y="1005840"/>
            <a:ext cx="3017520" cy="3553460"/>
          </a:xfrm>
          <a:solidFill>
            <a:schemeClr val="accent1"/>
          </a:solidFill>
        </p:spPr>
        <p:txBody>
          <a:bodyPr lIns="182880" tIns="182880" rIns="182880" bIns="182880" anchor="ctr" anchorCtr="0"/>
          <a:lstStyle>
            <a:lvl1pPr marL="0" indent="0" algn="l">
              <a:spcBef>
                <a:spcPts val="545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52203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007707"/>
            <a:ext cx="6004458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48299" y="1007415"/>
            <a:ext cx="3096491" cy="28631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48299" y="3870542"/>
            <a:ext cx="3096096" cy="688759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63538" y="1280160"/>
            <a:ext cx="5640921" cy="3172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15733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40023" y="1007707"/>
            <a:ext cx="6003978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310" y="1007415"/>
            <a:ext cx="3096491" cy="286608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-310" y="3873500"/>
            <a:ext cx="3096096" cy="6858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225451" y="1280160"/>
            <a:ext cx="5555011" cy="3222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0512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358640"/>
            <a:ext cx="9144000" cy="784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78" y="4596222"/>
            <a:ext cx="1284927" cy="304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1" y="1797303"/>
            <a:ext cx="7441435" cy="51435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3600" b="1" spc="0" baseline="0">
                <a:solidFill>
                  <a:schemeClr val="accent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56496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6043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0487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14350" y="1681162"/>
            <a:ext cx="8116888" cy="1282304"/>
          </a:xfrm>
        </p:spPr>
        <p:txBody>
          <a:bodyPr anchor="ctr"/>
          <a:lstStyle>
            <a:lvl1pPr>
              <a:spcBef>
                <a:spcPct val="20000"/>
              </a:spcBef>
              <a:defRPr sz="2850">
                <a:solidFill>
                  <a:srgbClr val="007CC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427810"/>
            <a:ext cx="8116888" cy="790575"/>
          </a:xfrm>
          <a:ln/>
        </p:spPr>
        <p:txBody>
          <a:bodyPr/>
          <a:lstStyle>
            <a:lvl1pPr marL="0" indent="0">
              <a:lnSpc>
                <a:spcPct val="115000"/>
              </a:lnSpc>
              <a:spcBef>
                <a:spcPct val="35000"/>
              </a:spcBef>
              <a:buFontTx/>
              <a:buNone/>
              <a:defRPr sz="15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1619" name="Line 19"/>
          <p:cNvSpPr>
            <a:spLocks noChangeShapeType="1"/>
          </p:cNvSpPr>
          <p:nvPr/>
        </p:nvSpPr>
        <p:spPr bwMode="auto">
          <a:xfrm>
            <a:off x="514350" y="1445419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81631" name="Line 31"/>
          <p:cNvSpPr>
            <a:spLocks noChangeShapeType="1"/>
          </p:cNvSpPr>
          <p:nvPr/>
        </p:nvSpPr>
        <p:spPr bwMode="auto">
          <a:xfrm>
            <a:off x="514350" y="3199210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pic>
        <p:nvPicPr>
          <p:cNvPr id="281634" name="Picture 34" descr="AmgenTaglineBlue 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0" y="782241"/>
            <a:ext cx="2312988" cy="319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1105190"/>
      </p:ext>
    </p:extLst>
  </p:cSld>
  <p:clrMapOvr>
    <a:masterClrMapping/>
  </p:clrMapOvr>
  <p:transition>
    <p:wipe dir="r"/>
  </p:transition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CCFA2-A2A4-4B95-ACF3-47333EBD8F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7648"/>
      </p:ext>
    </p:extLst>
  </p:cSld>
  <p:clrMapOvr>
    <a:masterClrMapping/>
  </p:clrMapOvr>
  <p:transition>
    <p:wipe dir="r"/>
  </p:transition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99450E-B2A1-4E74-9C44-87649EA818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0226"/>
      </p:ext>
    </p:extLst>
  </p:cSld>
  <p:clrMapOvr>
    <a:masterClrMapping/>
  </p:clrMapOvr>
  <p:transition>
    <p:wipe dir="r"/>
  </p:transition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764" y="1096566"/>
            <a:ext cx="3983037" cy="336113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6566"/>
            <a:ext cx="3983038" cy="336113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80621C-217A-492C-B18A-C5A72AC7AC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55675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E74517-50AE-4341-9D94-7D20D56B14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0179"/>
      </p:ext>
    </p:extLst>
  </p:cSld>
  <p:clrMapOvr>
    <a:masterClrMapping/>
  </p:clrMapOvr>
  <p:transition>
    <p:wipe dir="r"/>
  </p:transition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544534-043B-44B7-B224-87375E7955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007706"/>
            <a:ext cx="9144000" cy="3546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336571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01614-F6DE-432A-9613-3098445654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2889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3431DD-8C2B-460A-BD3F-13AAD8E24D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71109"/>
      </p:ext>
    </p:extLst>
  </p:cSld>
  <p:clrMapOvr>
    <a:masterClrMapping/>
  </p:clrMapOvr>
  <p:transition>
    <p:wipe dir="r"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6"/>
            <a:ext cx="9144000" cy="3546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8971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A3A1A-638E-4FAD-BBC7-3F66E05300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8409"/>
      </p:ext>
    </p:extLst>
  </p:cSld>
  <p:clrMapOvr>
    <a:masterClrMapping/>
  </p:clrMapOvr>
  <p:transition>
    <p:wipe dir="r"/>
  </p:transition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955AC5-E859-4395-8618-5515892A2E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8721"/>
      </p:ext>
    </p:extLst>
  </p:cSld>
  <p:clrMapOvr>
    <a:masterClrMapping/>
  </p:clrMapOvr>
  <p:transition>
    <p:wipe dir="r"/>
  </p:transition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4" y="0"/>
            <a:ext cx="2028825" cy="445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763" y="0"/>
            <a:ext cx="5937250" cy="4457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248058-BB8D-48E0-B865-C015FC0C03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04204"/>
      </p:ext>
    </p:extLst>
  </p:cSld>
  <p:clrMapOvr>
    <a:masterClrMapping/>
  </p:clrMapOvr>
  <p:transition>
    <p:wipe dir="r"/>
  </p:transition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64" y="1"/>
            <a:ext cx="8116887" cy="8322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2764" y="1096566"/>
            <a:ext cx="8118475" cy="3361134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12763" y="4798219"/>
            <a:ext cx="27940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17913" y="4798219"/>
            <a:ext cx="1905000" cy="273844"/>
          </a:xfrm>
        </p:spPr>
        <p:txBody>
          <a:bodyPr/>
          <a:lstStyle>
            <a:lvl1pPr>
              <a:defRPr/>
            </a:lvl1pPr>
          </a:lstStyle>
          <a:p>
            <a:fld id="{82F7DB2C-742B-4650-A247-57693683D0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834063" y="4798219"/>
            <a:ext cx="1905000" cy="273844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4796"/>
      </p:ext>
    </p:extLst>
  </p:cSld>
  <p:clrMapOvr>
    <a:masterClrMapping/>
  </p:clrMapOvr>
  <p:transition>
    <p:wipe dir="r"/>
  </p:transition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6250"/>
          <a:stretch>
            <a:fillRect/>
          </a:stretch>
        </p:blipFill>
        <p:spPr>
          <a:xfrm>
            <a:off x="0" y="0"/>
            <a:ext cx="9144000" cy="400050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000500"/>
          </a:xfrm>
          <a:noFill/>
        </p:spPr>
        <p:txBody>
          <a:bodyPr l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78" y="4596222"/>
            <a:ext cx="1284927" cy="30471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460430"/>
            <a:ext cx="7449344" cy="294856"/>
          </a:xfrm>
        </p:spPr>
        <p:txBody>
          <a:bodyPr t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4102227"/>
            <a:ext cx="7449344" cy="346274"/>
          </a:xfrm>
        </p:spPr>
        <p:txBody>
          <a:bodyPr rIns="0" anchor="ctr"/>
          <a:lstStyle>
            <a:lvl1pPr marL="0" indent="0" algn="l">
              <a:buNone/>
              <a:defRPr sz="2400" b="1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1" y="1743075"/>
            <a:ext cx="7441435" cy="51435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3600" b="1" spc="0" baseline="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36509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782" cy="492443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90607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000500"/>
          </a:xfrm>
          <a:solidFill>
            <a:schemeClr val="accent1"/>
          </a:solidFill>
        </p:spPr>
        <p:txBody>
          <a:bodyPr lIns="0"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54" y="4592058"/>
            <a:ext cx="2081852" cy="38028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460430"/>
            <a:ext cx="7449344" cy="294856"/>
          </a:xfrm>
        </p:spPr>
        <p:txBody>
          <a:bodyPr t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4102227"/>
            <a:ext cx="7449344" cy="346274"/>
          </a:xfrm>
        </p:spPr>
        <p:txBody>
          <a:bodyPr rIns="0" anchor="ctr"/>
          <a:lstStyle>
            <a:lvl1pPr marL="0" indent="0" algn="l">
              <a:buNone/>
              <a:defRPr sz="2400" b="1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1" y="1743075"/>
            <a:ext cx="7441435" cy="51435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3600" b="1" spc="0" baseline="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145575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6"/>
            <a:ext cx="9144000" cy="3546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791437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782" cy="492443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32808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0"/>
            <a:ext cx="8416925" cy="292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7" y="440164"/>
            <a:ext cx="8416925" cy="492443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3538" y="1146175"/>
            <a:ext cx="8416924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2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2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2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264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782" cy="492443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7867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121043" y="1007705"/>
            <a:ext cx="2909455" cy="355159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66253" y="1007705"/>
            <a:ext cx="3075709" cy="355159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1007705"/>
            <a:ext cx="3075709" cy="355159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925" cy="49244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lnSpc>
                <a:spcPct val="100000"/>
              </a:lnSpc>
              <a:defRPr lang="en-US" sz="2600" b="1" kern="1200" spc="0" baseline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61355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007707"/>
            <a:ext cx="6026727" cy="3551594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9991" y="1008063"/>
            <a:ext cx="3074009" cy="3551237"/>
          </a:xfrm>
          <a:solidFill>
            <a:schemeClr val="accent1"/>
          </a:solidFill>
        </p:spPr>
        <p:txBody>
          <a:bodyPr lIns="182880" rIns="274320" anchor="ctr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925" cy="49244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defRPr sz="2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3758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6053327" cy="3548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53327" y="1005840"/>
            <a:ext cx="3099816" cy="3553460"/>
          </a:xfrm>
          <a:solidFill>
            <a:schemeClr val="accent1"/>
          </a:solidFill>
        </p:spPr>
        <p:txBody>
          <a:bodyPr lIns="182880" tIns="91440" rIns="274320" bIns="91440" anchor="ctr" anchorCtr="0"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3538" y="1280160"/>
            <a:ext cx="5689600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1665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5"/>
            <a:ext cx="9144000" cy="2856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08119"/>
            <a:ext cx="9144000" cy="65118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3538" y="1280160"/>
            <a:ext cx="8416925" cy="2424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31651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5"/>
            <a:ext cx="9144000" cy="2856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08119"/>
            <a:ext cx="9144000" cy="65118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1"/>
            <a:ext cx="8416925" cy="2203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3538" y="1146175"/>
            <a:ext cx="8234362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37149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89068" y="1007707"/>
            <a:ext cx="6554932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0" y="1007707"/>
            <a:ext cx="2556164" cy="3551594"/>
          </a:xfrm>
          <a:solidFill>
            <a:schemeClr val="accent1"/>
          </a:solidFill>
        </p:spPr>
        <p:txBody>
          <a:bodyPr lIns="274320" tIns="137160" rIns="91440" bIns="182880" anchor="ctr"/>
          <a:lstStyle>
            <a:lvl1pPr marL="0" indent="0" algn="l">
              <a:buClr>
                <a:schemeClr val="bg1"/>
              </a:buClr>
              <a:buNone/>
              <a:defRPr sz="2000">
                <a:solidFill>
                  <a:schemeClr val="bg1"/>
                </a:solidFill>
              </a:defRPr>
            </a:lvl1pPr>
            <a:lvl2pPr marL="169863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344487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699359" y="1554480"/>
            <a:ext cx="6081104" cy="292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699359" y="1146175"/>
            <a:ext cx="6001729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568772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13564" y="1007706"/>
            <a:ext cx="2244436" cy="35526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833068"/>
            <a:ext cx="2265218" cy="17273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007706"/>
            <a:ext cx="4572000" cy="178448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891543" y="2833068"/>
            <a:ext cx="2244436" cy="172623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889720" y="1007706"/>
            <a:ext cx="2244436" cy="178448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306782" y="2833068"/>
            <a:ext cx="2265218" cy="172623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6761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007707"/>
            <a:ext cx="9144000" cy="3551594"/>
          </a:xfrm>
        </p:spPr>
        <p:txBody>
          <a:bodyPr lIns="0" tIns="0" rIns="0" bIns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424934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w/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739034" y="1173689"/>
            <a:ext cx="2763982" cy="256125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655127" y="1173689"/>
            <a:ext cx="2763982" cy="256125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739034" y="3734942"/>
            <a:ext cx="2763693" cy="671804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55416" y="3734942"/>
            <a:ext cx="2763693" cy="671804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83098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1007707"/>
            <a:ext cx="3034145" cy="3551594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09855" y="1007707"/>
            <a:ext cx="3034145" cy="3551594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063240" y="1005840"/>
            <a:ext cx="3017520" cy="3553460"/>
          </a:xfrm>
          <a:solidFill>
            <a:schemeClr val="accent1"/>
          </a:solidFill>
        </p:spPr>
        <p:txBody>
          <a:bodyPr lIns="182880" tIns="182880" rIns="182880" bIns="182880" anchor="ctr" anchorCtr="0"/>
          <a:lstStyle>
            <a:lvl1pPr marL="0" indent="0" algn="l">
              <a:spcBef>
                <a:spcPts val="545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8375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63538" y="1280160"/>
            <a:ext cx="4132262" cy="3114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782" cy="492443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/>
          </p:nvPr>
        </p:nvSpPr>
        <p:spPr>
          <a:xfrm>
            <a:off x="4648058" y="1280160"/>
            <a:ext cx="4132262" cy="3114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799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007707"/>
            <a:ext cx="6004458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48299" y="1007415"/>
            <a:ext cx="3096491" cy="286312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48299" y="3870542"/>
            <a:ext cx="3096096" cy="688759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63538" y="1280160"/>
            <a:ext cx="5640921" cy="3172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9573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40023" y="1007707"/>
            <a:ext cx="6003978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310" y="1007415"/>
            <a:ext cx="3096491" cy="286608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-310" y="3873500"/>
            <a:ext cx="3096096" cy="6858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225451" y="1280160"/>
            <a:ext cx="5555011" cy="3222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77643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5006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3777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0"/>
            <a:ext cx="8416925" cy="2924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7" y="440164"/>
            <a:ext cx="8416925" cy="492443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3538" y="1146175"/>
            <a:ext cx="8416924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2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2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2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935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07707"/>
            <a:ext cx="9144000" cy="3551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2045">
              <a:defRPr/>
            </a:pPr>
            <a:endParaRPr lang="en-US" sz="521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3538" y="1554480"/>
            <a:ext cx="4133088" cy="2924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7" y="440164"/>
            <a:ext cx="8416925" cy="492443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3538" y="1146175"/>
            <a:ext cx="4133088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2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2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2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47374" y="1554480"/>
            <a:ext cx="4133088" cy="2924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7374" y="1146175"/>
            <a:ext cx="4133088" cy="352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31775" indent="0">
              <a:buNone/>
              <a:defRPr sz="2200">
                <a:solidFill>
                  <a:schemeClr val="accent1"/>
                </a:solidFill>
                <a:latin typeface="+mj-lt"/>
              </a:defRPr>
            </a:lvl2pPr>
            <a:lvl3pPr marL="457200" indent="0">
              <a:buNone/>
              <a:defRPr sz="2200">
                <a:solidFill>
                  <a:schemeClr val="accent1"/>
                </a:solidFill>
                <a:latin typeface="+mj-lt"/>
              </a:defRPr>
            </a:lvl3pPr>
            <a:lvl4pPr marL="688975" indent="0">
              <a:buNone/>
              <a:defRPr sz="2200">
                <a:solidFill>
                  <a:schemeClr val="accent1"/>
                </a:solidFill>
                <a:latin typeface="+mj-lt"/>
              </a:defRPr>
            </a:lvl4pPr>
            <a:lvl5pPr marL="914400" indent="0">
              <a:buNone/>
              <a:defRPr sz="2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6422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121043" y="1007705"/>
            <a:ext cx="2909455" cy="35515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66253" y="1007705"/>
            <a:ext cx="3075709" cy="35515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1007705"/>
            <a:ext cx="3075709" cy="355159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925" cy="49244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lnSpc>
                <a:spcPct val="100000"/>
              </a:lnSpc>
              <a:defRPr lang="en-US" sz="2600" b="1" kern="1200" spc="0" baseline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556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007707"/>
            <a:ext cx="6026727" cy="355159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9991" y="1008063"/>
            <a:ext cx="3074009" cy="3551237"/>
          </a:xfrm>
          <a:solidFill>
            <a:schemeClr val="accent1"/>
          </a:solidFill>
        </p:spPr>
        <p:txBody>
          <a:bodyPr lIns="182880" rIns="274320" anchor="ctr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440246"/>
            <a:ext cx="8416925" cy="49244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defRPr sz="2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1339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63" y="4758499"/>
            <a:ext cx="817857" cy="193948"/>
          </a:xfrm>
          <a:prstGeom prst="rect">
            <a:avLst/>
          </a:prstGeom>
        </p:spPr>
      </p:pic>
      <p:sp>
        <p:nvSpPr>
          <p:cNvPr id="21" name="Rectangle 20"/>
          <p:cNvSpPr>
            <a:spLocks noGrp="1" noChangeArrowheads="1"/>
          </p:cNvSpPr>
          <p:nvPr/>
        </p:nvSpPr>
        <p:spPr bwMode="gray">
          <a:xfrm>
            <a:off x="4155948" y="4690608"/>
            <a:ext cx="832104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5820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09AF01-7EFE-4A29-B021-8BA707099C41}" type="slidenum"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716F7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58204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716F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0933" y="4688860"/>
            <a:ext cx="2310938" cy="27559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r" defTabSz="582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716F7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Amgen Proprietary—Internal Use Only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3538" y="1280160"/>
            <a:ext cx="8416782" cy="3114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363537" y="440164"/>
            <a:ext cx="8416925" cy="4924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36" r:id="rId2"/>
    <p:sldLayoutId id="2147483718" r:id="rId3"/>
    <p:sldLayoutId id="2147483715" r:id="rId4"/>
    <p:sldLayoutId id="2147483740" r:id="rId5"/>
    <p:sldLayoutId id="2147483717" r:id="rId6"/>
    <p:sldLayoutId id="2147483742" r:id="rId7"/>
    <p:sldLayoutId id="2147483713" r:id="rId8"/>
    <p:sldLayoutId id="2147483712" r:id="rId9"/>
    <p:sldLayoutId id="2147483719" r:id="rId10"/>
    <p:sldLayoutId id="2147483720" r:id="rId11"/>
    <p:sldLayoutId id="214748373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</p:sldLayoutIdLst>
  <p:transition>
    <p:fade/>
  </p:transition>
  <p:hf hdr="0"/>
  <p:txStyles>
    <p:titleStyle>
      <a:lvl1pPr algn="l" defTabSz="285707" rtl="0" eaLnBrk="1" latinLnBrk="0" hangingPunct="1">
        <a:lnSpc>
          <a:spcPct val="100000"/>
        </a:lnSpc>
        <a:spcBef>
          <a:spcPct val="0"/>
        </a:spcBef>
        <a:buNone/>
        <a:defRPr sz="2600" b="1" kern="1200" cap="all" spc="0" baseline="0">
          <a:solidFill>
            <a:schemeClr val="accent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31775" indent="-231775" algn="l" defTabSz="28570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200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285707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–"/>
        <a:defRPr sz="2000" b="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31775" algn="l" defTabSz="285707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800" b="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28570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–"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28570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14269" indent="0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None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549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403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257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54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07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561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415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269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122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999976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2830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99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512764" y="1"/>
            <a:ext cx="8116887" cy="832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0600" name="Rectangle 2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12764" y="1096566"/>
            <a:ext cx="8118475" cy="3361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0601" name="Rectangle 2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12763" y="4798219"/>
            <a:ext cx="2794000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en-US"/>
              <a:t>For Internal Use Only. Amgen Confidential.</a:t>
            </a:r>
          </a:p>
        </p:txBody>
      </p:sp>
      <p:sp>
        <p:nvSpPr>
          <p:cNvPr id="280602" name="Rectangle 2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617913" y="4798219"/>
            <a:ext cx="1905000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chemeClr val="bg2"/>
                </a:solidFill>
              </a:defRPr>
            </a:lvl1pPr>
          </a:lstStyle>
          <a:p>
            <a:fld id="{F599D068-DFC2-4E87-9B7C-52E4B02E2D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0603" name="Rectangle 2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834063" y="4798219"/>
            <a:ext cx="1905000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514350" y="863204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pic>
        <p:nvPicPr>
          <p:cNvPr id="280619" name="Picture 43" descr="Amgen_Blue_CMYK [Convert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45426" y="4869656"/>
            <a:ext cx="785813" cy="144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ransition>
    <p:wipe dir="r"/>
  </p:transition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63" y="4755286"/>
            <a:ext cx="817857" cy="200375"/>
          </a:xfrm>
          <a:prstGeom prst="rect">
            <a:avLst/>
          </a:prstGeom>
        </p:spPr>
      </p:pic>
      <p:sp>
        <p:nvSpPr>
          <p:cNvPr id="21" name="Rectangle 20"/>
          <p:cNvSpPr>
            <a:spLocks noGrp="1" noChangeArrowheads="1"/>
          </p:cNvSpPr>
          <p:nvPr/>
        </p:nvSpPr>
        <p:spPr bwMode="gray">
          <a:xfrm>
            <a:off x="4155948" y="4690608"/>
            <a:ext cx="832104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582045">
              <a:defRPr/>
            </a:pPr>
            <a:fld id="{5909AF01-7EFE-4A29-B021-8BA707099C41}" type="slidenum">
              <a:rPr lang="en-US" sz="700">
                <a:solidFill>
                  <a:srgbClr val="716F73"/>
                </a:solidFill>
                <a:latin typeface="Arial"/>
              </a:rPr>
              <a:pPr defTabSz="582045">
                <a:defRPr/>
              </a:pPr>
              <a:t>‹#›</a:t>
            </a:fld>
            <a:endParaRPr lang="en-US" sz="700" dirty="0">
              <a:solidFill>
                <a:srgbClr val="716F73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0933" y="4688860"/>
            <a:ext cx="2310938" cy="27559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 defTabSz="582045">
              <a:defRPr/>
            </a:pPr>
            <a:r>
              <a:rPr lang="en-US" sz="700" b="1" dirty="0">
                <a:solidFill>
                  <a:srgbClr val="716F73"/>
                </a:solidFill>
              </a:rPr>
              <a:t>Amgen Proprietary—For Internal Use Only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3538" y="1280160"/>
            <a:ext cx="8416782" cy="3114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363537" y="440164"/>
            <a:ext cx="8416925" cy="4924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</p:sldLayoutIdLst>
  <p:transition>
    <p:fade/>
  </p:transition>
  <p:hf hdr="0"/>
  <p:txStyles>
    <p:titleStyle>
      <a:lvl1pPr algn="l" defTabSz="285707" rtl="0" eaLnBrk="1" latinLnBrk="0" hangingPunct="1">
        <a:lnSpc>
          <a:spcPct val="100000"/>
        </a:lnSpc>
        <a:spcBef>
          <a:spcPct val="0"/>
        </a:spcBef>
        <a:buNone/>
        <a:defRPr sz="2600" b="1" kern="1200" cap="all" spc="0" baseline="0">
          <a:solidFill>
            <a:schemeClr val="accent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31775" indent="-231775" algn="l" defTabSz="28570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200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285707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–"/>
        <a:defRPr sz="2000" b="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31775" algn="l" defTabSz="285707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800" b="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28570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–"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28570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14269" indent="0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None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549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403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257" indent="-71427" algn="l" defTabSz="28570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54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07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561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415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269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122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999976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2830" algn="l" defTabSz="285707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cast.ai/blog/wp-content/uploads/2017/02/image01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cast.ai/blog/wp-content/uploads/2017/02/image11-1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www.youtube.com/watch?v=Nj2YSLPn6O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4102226"/>
            <a:ext cx="7449344" cy="825373"/>
          </a:xfrm>
        </p:spPr>
        <p:txBody>
          <a:bodyPr/>
          <a:lstStyle/>
          <a:p>
            <a:r>
              <a:rPr lang="en-US" dirty="0"/>
              <a:t>Bella Feng</a:t>
            </a:r>
          </a:p>
          <a:p>
            <a:r>
              <a:rPr lang="en-US" dirty="0"/>
              <a:t>OCRUG 11/30/2017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720850"/>
            <a:ext cx="9144000" cy="1860550"/>
          </a:xfrm>
        </p:spPr>
        <p:txBody>
          <a:bodyPr/>
          <a:lstStyle/>
          <a:p>
            <a:pPr algn="ctr"/>
            <a:r>
              <a:rPr lang="en-US" sz="3200" dirty="0"/>
              <a:t>Machine Learning With R</a:t>
            </a:r>
            <a:br>
              <a:rPr lang="en-US" dirty="0"/>
            </a:br>
            <a:r>
              <a:rPr lang="en-US" dirty="0"/>
              <a:t>					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1194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0" y="2391253"/>
            <a:ext cx="1206182" cy="57888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Supervised Learning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4096942" y="922508"/>
            <a:ext cx="931862" cy="37457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KNN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4084797" y="1347240"/>
            <a:ext cx="1729263" cy="442674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Naïve Bayes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4084797" y="1899215"/>
            <a:ext cx="2092801" cy="442674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Decision Trees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4087734" y="2435010"/>
            <a:ext cx="3675062" cy="442674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Classification Rule Learners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4084797" y="3027072"/>
            <a:ext cx="2570162" cy="442674"/>
          </a:xfrm>
          <a:prstGeom prst="flowChartAlternateProcess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Linear Regression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4084797" y="3539627"/>
            <a:ext cx="2521743" cy="510778"/>
          </a:xfrm>
          <a:prstGeom prst="flowChartAlternateProcess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Regression Trees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4096942" y="4089478"/>
            <a:ext cx="1828323" cy="510778"/>
          </a:xfrm>
          <a:prstGeom prst="flowChartAlternateProcess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Model Trees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1470660" y="3170077"/>
            <a:ext cx="2294731" cy="919401"/>
          </a:xfrm>
          <a:prstGeom prst="flowChartAlternateProcess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Numeric Prediction</a:t>
            </a:r>
          </a:p>
        </p:txBody>
      </p:sp>
      <p:sp>
        <p:nvSpPr>
          <p:cNvPr id="18" name="Flowchart: Alternate Process 17"/>
          <p:cNvSpPr/>
          <p:nvPr/>
        </p:nvSpPr>
        <p:spPr bwMode="auto">
          <a:xfrm>
            <a:off x="1470660" y="1031979"/>
            <a:ext cx="2300685" cy="51077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Classification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7762796" y="1528656"/>
            <a:ext cx="710644" cy="374571"/>
          </a:xfrm>
          <a:prstGeom prst="flowChartAlternateProcess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Arial" charset="0"/>
              </a:rPr>
              <a:t>SVM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7762796" y="3218169"/>
            <a:ext cx="710644" cy="374571"/>
          </a:xfrm>
          <a:prstGeom prst="flowChartAlternateProcess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Arial" charset="0"/>
              </a:rPr>
              <a:t>NN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121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0" y="2391253"/>
            <a:ext cx="1524000" cy="57888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Unsupervised Learning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2223374" y="3063397"/>
            <a:ext cx="2294731" cy="919401"/>
          </a:xfrm>
          <a:prstGeom prst="flowChartAlternateProcess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K-means clustering</a:t>
            </a:r>
          </a:p>
        </p:txBody>
      </p:sp>
      <p:sp>
        <p:nvSpPr>
          <p:cNvPr id="18" name="Flowchart: Alternate Process 17"/>
          <p:cNvSpPr/>
          <p:nvPr/>
        </p:nvSpPr>
        <p:spPr bwMode="auto">
          <a:xfrm>
            <a:off x="2217420" y="1202270"/>
            <a:ext cx="2300685" cy="9194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Association rules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428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90616093"/>
              </p:ext>
            </p:extLst>
          </p:nvPr>
        </p:nvGraphicFramePr>
        <p:xfrm>
          <a:off x="480060" y="1087415"/>
          <a:ext cx="8107678" cy="3379833"/>
        </p:xfrm>
        <a:graphic>
          <a:graphicData uri="http://schemas.openxmlformats.org/drawingml/2006/table">
            <a:tbl>
              <a:tblPr/>
              <a:tblGrid>
                <a:gridCol w="1239998">
                  <a:extLst>
                    <a:ext uri="{9D8B030D-6E8A-4147-A177-3AD203B41FA5}">
                      <a16:colId xmlns:a16="http://schemas.microsoft.com/office/drawing/2014/main" val="3207201519"/>
                    </a:ext>
                  </a:extLst>
                </a:gridCol>
                <a:gridCol w="418224">
                  <a:extLst>
                    <a:ext uri="{9D8B030D-6E8A-4147-A177-3AD203B41FA5}">
                      <a16:colId xmlns:a16="http://schemas.microsoft.com/office/drawing/2014/main" val="1223523613"/>
                    </a:ext>
                  </a:extLst>
                </a:gridCol>
                <a:gridCol w="733727">
                  <a:extLst>
                    <a:ext uri="{9D8B030D-6E8A-4147-A177-3AD203B41FA5}">
                      <a16:colId xmlns:a16="http://schemas.microsoft.com/office/drawing/2014/main" val="963913045"/>
                    </a:ext>
                  </a:extLst>
                </a:gridCol>
                <a:gridCol w="895147">
                  <a:extLst>
                    <a:ext uri="{9D8B030D-6E8A-4147-A177-3AD203B41FA5}">
                      <a16:colId xmlns:a16="http://schemas.microsoft.com/office/drawing/2014/main" val="3656233323"/>
                    </a:ext>
                  </a:extLst>
                </a:gridCol>
                <a:gridCol w="807099">
                  <a:extLst>
                    <a:ext uri="{9D8B030D-6E8A-4147-A177-3AD203B41FA5}">
                      <a16:colId xmlns:a16="http://schemas.microsoft.com/office/drawing/2014/main" val="1129998419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4108914616"/>
                    </a:ext>
                  </a:extLst>
                </a:gridCol>
                <a:gridCol w="535620">
                  <a:extLst>
                    <a:ext uri="{9D8B030D-6E8A-4147-A177-3AD203B41FA5}">
                      <a16:colId xmlns:a16="http://schemas.microsoft.com/office/drawing/2014/main" val="3476948654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4104112256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3923195845"/>
                    </a:ext>
                  </a:extLst>
                </a:gridCol>
                <a:gridCol w="535620">
                  <a:extLst>
                    <a:ext uri="{9D8B030D-6E8A-4147-A177-3AD203B41FA5}">
                      <a16:colId xmlns:a16="http://schemas.microsoft.com/office/drawing/2014/main" val="2058399116"/>
                    </a:ext>
                  </a:extLst>
                </a:gridCol>
                <a:gridCol w="946507">
                  <a:extLst>
                    <a:ext uri="{9D8B030D-6E8A-4147-A177-3AD203B41FA5}">
                      <a16:colId xmlns:a16="http://schemas.microsoft.com/office/drawing/2014/main" val="2245470350"/>
                    </a:ext>
                  </a:extLst>
                </a:gridCol>
              </a:tblGrid>
              <a:tr h="462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Tolerance number features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Parametrization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 Size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data size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Overfitting Tendency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Difficulty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for learning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for predicting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79568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Regression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43482"/>
                  </a:ext>
                </a:extLst>
              </a:tr>
              <a:tr h="312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98725"/>
                  </a:ext>
                </a:extLst>
              </a:tr>
              <a:tr h="312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R&amp;C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Simple/intuitive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+++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high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61076"/>
                  </a:ext>
                </a:extLst>
              </a:tr>
              <a:tr h="293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R&amp;C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Simple/intuitive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Costly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Costly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023728"/>
                  </a:ext>
                </a:extLst>
              </a:tr>
              <a:tr h="306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Boosting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R&amp;C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Simple/intuitive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Costly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6780"/>
                  </a:ext>
                </a:extLst>
              </a:tr>
              <a:tr h="156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PARAMs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626357"/>
                  </a:ext>
                </a:extLst>
              </a:tr>
              <a:tr h="152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Very strong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Costly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9269"/>
                  </a:ext>
                </a:extLst>
              </a:tr>
              <a:tr h="4235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Neural Network (NN)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Very strong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high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Costly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52654"/>
                  </a:ext>
                </a:extLst>
              </a:tr>
              <a:tr h="312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Neural Network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Very strong **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high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costly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061227"/>
                  </a:ext>
                </a:extLst>
              </a:tr>
              <a:tr h="152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K-Means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CL*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Simple/Intuitive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97153"/>
                  </a:ext>
                </a:extLst>
              </a:tr>
              <a:tr h="156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 Class SVM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Very Strong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intuitive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Costly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516" marR="6516" marT="6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2385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Pros and Cons of various algorithms</a:t>
            </a:r>
          </a:p>
        </p:txBody>
      </p:sp>
    </p:spTree>
    <p:extLst>
      <p:ext uri="{BB962C8B-B14F-4D97-AF65-F5344CB8AC3E}">
        <p14:creationId xmlns:p14="http://schemas.microsoft.com/office/powerpoint/2010/main" val="12110870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ove mouse over image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340530"/>
            <a:ext cx="7505700" cy="46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181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Bias(underfitting) vs. Variance(overfitting)</a:t>
            </a:r>
          </a:p>
        </p:txBody>
      </p:sp>
      <p:pic>
        <p:nvPicPr>
          <p:cNvPr id="4" name="Content Placeholder 3" descr="https://recast.ai/blog/wp-content/uploads/2017/02/image01.png">
            <a:hlinkClick r:id="rId3"/>
          </p:cNvPr>
          <p:cNvPicPr>
            <a:picLocks noGrp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451327"/>
            <a:ext cx="8118475" cy="2652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0367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4" name="Content Placeholder 3" descr="https://recast.ai/blog/wp-content/uploads/2017/02/image11-1.png">
            <a:hlinkClick r:id="rId3"/>
          </p:cNvPr>
          <p:cNvPicPr>
            <a:picLocks noGrp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309183"/>
            <a:ext cx="8118475" cy="293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1820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Step 4: Evaluating model performance</a:t>
            </a:r>
            <a:endParaRPr lang="en-US" dirty="0"/>
          </a:p>
        </p:txBody>
      </p:sp>
      <p:pic>
        <p:nvPicPr>
          <p:cNvPr id="8194" name="Picture 2" descr="https://www.analyticsvidhya.com/wp-content/uploads/2015/01/Confusion_matrix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1" y="1857495"/>
            <a:ext cx="7882154" cy="18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972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Step 4: Evaluating model performance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3605" y="2191370"/>
            <a:ext cx="3920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  <a:latin typeface="Open Sans"/>
              </a:rPr>
              <a:t>Accuracy:</a:t>
            </a:r>
            <a:r>
              <a:rPr lang="en-US" sz="1200" dirty="0">
                <a:solidFill>
                  <a:srgbClr val="00B050"/>
                </a:solidFill>
                <a:latin typeface="Open Sans"/>
              </a:rPr>
              <a:t> Overall, how often is the classifier correct?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Open Sans"/>
              </a:rPr>
              <a:t>(TP+TN)/total = (90+85)/200 = 0.875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  <a:latin typeface="Open Sans"/>
              </a:rPr>
              <a:t>Misclassification Rate:</a:t>
            </a:r>
            <a:r>
              <a:rPr lang="en-US" sz="1200" dirty="0">
                <a:solidFill>
                  <a:srgbClr val="FF0000"/>
                </a:solidFill>
                <a:latin typeface="Open Sans"/>
              </a:rPr>
              <a:t> Overall, how often is it wrong?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Open Sans"/>
              </a:rPr>
              <a:t>(FP+FN)/total = (10+15)/200 = 0.125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Open Sans"/>
              </a:rPr>
              <a:t>equivalent to 1 minus Accuracy “error rate”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Open Sans"/>
              </a:rPr>
              <a:t>Type I error: FP(alpha)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Open Sans"/>
              </a:rPr>
              <a:t>Type II error: FN(beta)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86093192"/>
              </p:ext>
            </p:extLst>
          </p:nvPr>
        </p:nvGraphicFramePr>
        <p:xfrm>
          <a:off x="128470" y="1547553"/>
          <a:ext cx="5012754" cy="2664059"/>
        </p:xfrm>
        <a:graphic>
          <a:graphicData uri="http://schemas.openxmlformats.org/drawingml/2006/table">
            <a:tbl>
              <a:tblPr/>
              <a:tblGrid>
                <a:gridCol w="1301433">
                  <a:extLst>
                    <a:ext uri="{9D8B030D-6E8A-4147-A177-3AD203B41FA5}">
                      <a16:colId xmlns:a16="http://schemas.microsoft.com/office/drawing/2014/main" val="3935524530"/>
                    </a:ext>
                  </a:extLst>
                </a:gridCol>
                <a:gridCol w="1301433">
                  <a:extLst>
                    <a:ext uri="{9D8B030D-6E8A-4147-A177-3AD203B41FA5}">
                      <a16:colId xmlns:a16="http://schemas.microsoft.com/office/drawing/2014/main" val="4090888771"/>
                    </a:ext>
                  </a:extLst>
                </a:gridCol>
                <a:gridCol w="1237933">
                  <a:extLst>
                    <a:ext uri="{9D8B030D-6E8A-4147-A177-3AD203B41FA5}">
                      <a16:colId xmlns:a16="http://schemas.microsoft.com/office/drawing/2014/main" val="3748306312"/>
                    </a:ext>
                  </a:extLst>
                </a:gridCol>
                <a:gridCol w="1171955">
                  <a:extLst>
                    <a:ext uri="{9D8B030D-6E8A-4147-A177-3AD203B41FA5}">
                      <a16:colId xmlns:a16="http://schemas.microsoft.com/office/drawing/2014/main" val="329420328"/>
                    </a:ext>
                  </a:extLst>
                </a:gridCol>
              </a:tblGrid>
              <a:tr h="674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094465"/>
                  </a:ext>
                </a:extLst>
              </a:tr>
              <a:tr h="674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TP=90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FP=15(</a:t>
                      </a:r>
                      <a:r>
                        <a:rPr lang="el-G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 in the model: 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71768"/>
                  </a:ext>
                </a:extLst>
              </a:tr>
              <a:tr h="674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FN=10(</a:t>
                      </a:r>
                      <a:r>
                        <a:rPr lang="el-G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TN=85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 in the model: 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08510"/>
                  </a:ext>
                </a:extLst>
              </a:tr>
              <a:tr h="623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 in the data: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 in the data: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08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7443" y="1114544"/>
            <a:ext cx="571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Confusion Matrix: Accuracy and Misclassification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49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Confusion Matrix: Sensitivity and Specificity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4460" y="2016084"/>
            <a:ext cx="37109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  <a:latin typeface="Open Sans"/>
              </a:rPr>
              <a:t>Sensitivity: When it’s actually yes, how often is it correct?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Open Sans"/>
              </a:rPr>
              <a:t>TP/TP+FN=90/100=0.9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Open Sans"/>
              </a:rPr>
              <a:t>   "Recall"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B050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  <a:latin typeface="Open Sans"/>
              </a:rPr>
              <a:t>Specificity:</a:t>
            </a:r>
            <a:r>
              <a:rPr lang="en-US" sz="1200" dirty="0">
                <a:solidFill>
                  <a:srgbClr val="00B050"/>
                </a:solidFill>
                <a:latin typeface="Open Sans"/>
              </a:rPr>
              <a:t> When it's actually no, how often is it correct?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Open Sans"/>
              </a:rPr>
              <a:t>TN/FP+TN= 85/100 = 0.85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651304"/>
              </p:ext>
            </p:extLst>
          </p:nvPr>
        </p:nvGraphicFramePr>
        <p:xfrm>
          <a:off x="373380" y="1024129"/>
          <a:ext cx="4466193" cy="3403150"/>
        </p:xfrm>
        <a:graphic>
          <a:graphicData uri="http://schemas.openxmlformats.org/drawingml/2006/table">
            <a:tbl>
              <a:tblPr/>
              <a:tblGrid>
                <a:gridCol w="1365330">
                  <a:extLst>
                    <a:ext uri="{9D8B030D-6E8A-4147-A177-3AD203B41FA5}">
                      <a16:colId xmlns:a16="http://schemas.microsoft.com/office/drawing/2014/main" val="3935524530"/>
                    </a:ext>
                  </a:extLst>
                </a:gridCol>
                <a:gridCol w="1558819">
                  <a:extLst>
                    <a:ext uri="{9D8B030D-6E8A-4147-A177-3AD203B41FA5}">
                      <a16:colId xmlns:a16="http://schemas.microsoft.com/office/drawing/2014/main" val="4090888771"/>
                    </a:ext>
                  </a:extLst>
                </a:gridCol>
                <a:gridCol w="1542044">
                  <a:extLst>
                    <a:ext uri="{9D8B030D-6E8A-4147-A177-3AD203B41FA5}">
                      <a16:colId xmlns:a16="http://schemas.microsoft.com/office/drawing/2014/main" val="3748306312"/>
                    </a:ext>
                  </a:extLst>
                </a:gridCol>
              </a:tblGrid>
              <a:tr h="61906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094465"/>
                  </a:ext>
                </a:extLst>
              </a:tr>
              <a:tr h="753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TP=90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FP=15(</a:t>
                      </a:r>
                      <a:r>
                        <a:rPr lang="el-G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71768"/>
                  </a:ext>
                </a:extLst>
              </a:tr>
              <a:tr h="753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FN=10(</a:t>
                      </a:r>
                      <a:r>
                        <a:rPr lang="el-G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TN=85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08510"/>
                  </a:ext>
                </a:extLst>
              </a:tr>
              <a:tr h="462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 in the data: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 in the data: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085"/>
                  </a:ext>
                </a:extLst>
              </a:tr>
              <a:tr h="75340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(Recall)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34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1552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45144270"/>
              </p:ext>
            </p:extLst>
          </p:nvPr>
        </p:nvGraphicFramePr>
        <p:xfrm>
          <a:off x="512763" y="1028383"/>
          <a:ext cx="6097635" cy="2503553"/>
        </p:xfrm>
        <a:graphic>
          <a:graphicData uri="http://schemas.openxmlformats.org/drawingml/2006/table">
            <a:tbl>
              <a:tblPr/>
              <a:tblGrid>
                <a:gridCol w="1209357">
                  <a:extLst>
                    <a:ext uri="{9D8B030D-6E8A-4147-A177-3AD203B41FA5}">
                      <a16:colId xmlns:a16="http://schemas.microsoft.com/office/drawing/2014/main" val="3594867674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404178072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093885932"/>
                    </a:ext>
                  </a:extLst>
                </a:gridCol>
                <a:gridCol w="1179570">
                  <a:extLst>
                    <a:ext uri="{9D8B030D-6E8A-4147-A177-3AD203B41FA5}">
                      <a16:colId xmlns:a16="http://schemas.microsoft.com/office/drawing/2014/main" val="312383386"/>
                    </a:ext>
                  </a:extLst>
                </a:gridCol>
                <a:gridCol w="1471920">
                  <a:extLst>
                    <a:ext uri="{9D8B030D-6E8A-4147-A177-3AD203B41FA5}">
                      <a16:colId xmlns:a16="http://schemas.microsoft.com/office/drawing/2014/main" val="3787172482"/>
                    </a:ext>
                  </a:extLst>
                </a:gridCol>
              </a:tblGrid>
              <a:tr h="61067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57791"/>
                  </a:ext>
                </a:extLst>
              </a:tr>
              <a:tr h="91173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TP=90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FP=15(</a:t>
                      </a:r>
                      <a:r>
                        <a:rPr lang="el-G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 in the model: 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Precision(PPV: 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Predictive Value)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12358"/>
                  </a:ext>
                </a:extLst>
              </a:tr>
              <a:tr h="91173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FN=10(</a:t>
                      </a:r>
                      <a:r>
                        <a:rPr lang="el-G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TN=85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 in the model: 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NPV: Negative Predictive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5063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Confusion Matrix: Precision and recall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763" y="3701539"/>
            <a:ext cx="65585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  <a:latin typeface="Open Sans"/>
              </a:rPr>
              <a:t>Precision: When it predicts yes, how often is it correct?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Open Sans"/>
              </a:rPr>
              <a:t>TP/(TP+FP)=90/(90+15)=0.857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  <a:latin typeface="Open Sans"/>
              </a:rPr>
              <a:t>Recall: the number of true positive over the total number of positives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  <a:latin typeface="Open Sans"/>
              </a:rPr>
              <a:t>TP/(TP+FN)=90/(90+10)=0.9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21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  <a:p>
            <a:r>
              <a:rPr lang="en-US" dirty="0"/>
              <a:t>Machine learning project workflow</a:t>
            </a:r>
          </a:p>
          <a:p>
            <a:r>
              <a:rPr lang="en-US" dirty="0"/>
              <a:t>Commonly-seen ML algorithms</a:t>
            </a:r>
          </a:p>
          <a:p>
            <a:r>
              <a:rPr lang="en-US" dirty="0"/>
              <a:t>A small ML project on Spam detection using 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778105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Open San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F measure/score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4" y="1407795"/>
            <a:ext cx="7134225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763" y="3065145"/>
            <a:ext cx="8532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F-score has been widely used in the natural language processing literature, such as the evaluation of named entity recognition and word segmentation.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6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Fine-tune the performance of machine learning models by searching for the optimal set of training conditions</a:t>
            </a:r>
          </a:p>
          <a:p>
            <a:pPr lvl="1"/>
            <a:r>
              <a:rPr lang="en-US" dirty="0"/>
              <a:t>Adjusting K for KNN, parameters for the training</a:t>
            </a:r>
          </a:p>
          <a:p>
            <a:pPr lvl="1"/>
            <a:r>
              <a:rPr lang="en-US" dirty="0"/>
              <a:t>Adjusting # of nodes and hidden layers</a:t>
            </a:r>
          </a:p>
          <a:p>
            <a:r>
              <a:rPr lang="en-US" dirty="0"/>
              <a:t>Combining models into groups that use teamwork to tackle the most challenging problems</a:t>
            </a:r>
          </a:p>
          <a:p>
            <a:pPr lvl="1"/>
            <a:r>
              <a:rPr lang="en-US" b="1" dirty="0"/>
              <a:t>Ensemble</a:t>
            </a:r>
            <a:endParaRPr lang="en-US" dirty="0"/>
          </a:p>
          <a:p>
            <a:pPr lvl="1"/>
            <a:r>
              <a:rPr lang="en-US" b="1" dirty="0"/>
              <a:t>Bagging</a:t>
            </a:r>
            <a:r>
              <a:rPr lang="en-US" dirty="0"/>
              <a:t>, or </a:t>
            </a:r>
            <a:r>
              <a:rPr lang="en-US" b="1" dirty="0"/>
              <a:t>bootstrap aggregating</a:t>
            </a:r>
            <a:endParaRPr lang="en-US" dirty="0"/>
          </a:p>
          <a:p>
            <a:pPr lvl="1"/>
            <a:r>
              <a:rPr lang="en-US" b="1" dirty="0" err="1"/>
              <a:t>AdaBoost</a:t>
            </a:r>
            <a:r>
              <a:rPr lang="en-US" dirty="0"/>
              <a:t>, or </a:t>
            </a:r>
            <a:r>
              <a:rPr lang="en-US" b="1" dirty="0"/>
              <a:t>adaptive boosting</a:t>
            </a:r>
          </a:p>
          <a:p>
            <a:pPr lvl="1"/>
            <a:r>
              <a:rPr lang="en-US" b="1" dirty="0"/>
              <a:t>Random forests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Step 5: Improving 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497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823924" y="1096963"/>
            <a:ext cx="5496152" cy="33607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6155420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Arthur Samuel: machine learning is the field of study that </a:t>
            </a:r>
            <a:r>
              <a:rPr lang="en-US" b="1" dirty="0"/>
              <a:t>gives computers the ability to learn without being explicitly programmed.</a:t>
            </a:r>
          </a:p>
          <a:p>
            <a:endParaRPr lang="en-US" b="1" dirty="0"/>
          </a:p>
          <a:p>
            <a:r>
              <a:rPr lang="en-US" dirty="0"/>
              <a:t>Tom M. Mitchell: A computer program is said to learn from experience E with respect to some class of tasks T and performance measure P, if its performance at tasks in T, as measured by P, improves with experience 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4513416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What are the use cases?</a:t>
            </a:r>
          </a:p>
        </p:txBody>
      </p:sp>
      <p:pic>
        <p:nvPicPr>
          <p:cNvPr id="2050" name="Picture 2" descr="Machine Learning use case across industries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993649"/>
            <a:ext cx="5687844" cy="414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1382" y="2332405"/>
            <a:ext cx="2978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Better Medicine Through Machine Learning | </a:t>
            </a:r>
            <a:r>
              <a:rPr lang="en-US" dirty="0" err="1">
                <a:hlinkClick r:id="rId4"/>
              </a:rPr>
              <a:t>Suchi</a:t>
            </a:r>
            <a:r>
              <a:rPr lang="en-US" dirty="0">
                <a:hlinkClick r:id="rId4"/>
              </a:rPr>
              <a:t> Saria | </a:t>
            </a:r>
            <a:r>
              <a:rPr lang="en-US" dirty="0" err="1">
                <a:hlinkClick r:id="rId4"/>
              </a:rPr>
              <a:t>TEDxBoston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252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Traditional programming vs. ML approach</a:t>
            </a:r>
          </a:p>
        </p:txBody>
      </p:sp>
      <p:pic>
        <p:nvPicPr>
          <p:cNvPr id="4" name="Picture 2" descr="https://recast.ai/blog/wp-content/uploads/2017/02/ima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096566"/>
            <a:ext cx="7614980" cy="3307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527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Step 1: Collecting data/Define the Problem</a:t>
            </a:r>
          </a:p>
          <a:p>
            <a:r>
              <a:rPr lang="en-US" dirty="0"/>
              <a:t>Step 2: Exploring and preparing the data</a:t>
            </a:r>
          </a:p>
          <a:p>
            <a:r>
              <a:rPr lang="en-US" dirty="0"/>
              <a:t>Step 3: Training/Spot Check Algorithms</a:t>
            </a:r>
          </a:p>
          <a:p>
            <a:r>
              <a:rPr lang="en-US" dirty="0"/>
              <a:t>Step 4: Evaluating model performance</a:t>
            </a:r>
          </a:p>
          <a:p>
            <a:r>
              <a:rPr lang="en-US" dirty="0"/>
              <a:t>Step 5: Improving model performance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Workflow of a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1225836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1) what do we want to do? </a:t>
            </a:r>
          </a:p>
          <a:p>
            <a:pPr lvl="1"/>
            <a:r>
              <a:rPr lang="en-US" dirty="0"/>
              <a:t>Regression/classification/clustering?</a:t>
            </a:r>
          </a:p>
          <a:p>
            <a:r>
              <a:rPr lang="en-US" dirty="0"/>
              <a:t>2) what is available? </a:t>
            </a:r>
          </a:p>
          <a:p>
            <a:pPr lvl="1"/>
            <a:r>
              <a:rPr lang="en-US" dirty="0"/>
              <a:t>How much data do you have?</a:t>
            </a:r>
          </a:p>
          <a:p>
            <a:r>
              <a:rPr lang="en-US" dirty="0"/>
              <a:t>3) what are my constraints? </a:t>
            </a:r>
          </a:p>
          <a:p>
            <a:pPr lvl="1"/>
            <a:r>
              <a:rPr lang="en-US" dirty="0"/>
              <a:t>What is your data storage capacity? </a:t>
            </a:r>
          </a:p>
          <a:p>
            <a:pPr lvl="1"/>
            <a:r>
              <a:rPr lang="en-US" dirty="0"/>
              <a:t>Do you need the learning to be fast?</a:t>
            </a:r>
          </a:p>
          <a:p>
            <a:pPr lvl="1"/>
            <a:r>
              <a:rPr lang="en-US" dirty="0"/>
              <a:t>Do you need the prediction to be fast?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175559"/>
            <a:ext cx="8416782" cy="75713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Step 1: Define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11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600" dirty="0"/>
              <a:t>summarizing the attributes </a:t>
            </a:r>
          </a:p>
          <a:p>
            <a:r>
              <a:rPr lang="en-US" sz="1600" dirty="0"/>
              <a:t>visualizing them using scatter plots and histograms. </a:t>
            </a:r>
          </a:p>
          <a:p>
            <a:r>
              <a:rPr lang="en-US" sz="1600" dirty="0"/>
              <a:t>describe in detail each attribute and relationships between attributes. </a:t>
            </a:r>
          </a:p>
          <a:p>
            <a:r>
              <a:rPr lang="en-US" sz="1600" b="1" dirty="0"/>
              <a:t>Step 1: Data Selection</a:t>
            </a:r>
            <a:r>
              <a:rPr lang="en-US" sz="1600" dirty="0"/>
              <a:t>: Consider </a:t>
            </a:r>
          </a:p>
          <a:p>
            <a:pPr lvl="1"/>
            <a:r>
              <a:rPr lang="en-US" sz="1600" dirty="0"/>
              <a:t>what data is available, </a:t>
            </a:r>
          </a:p>
          <a:p>
            <a:pPr lvl="1"/>
            <a:r>
              <a:rPr lang="en-US" sz="1600" dirty="0"/>
              <a:t>what data is missing </a:t>
            </a:r>
          </a:p>
          <a:p>
            <a:pPr lvl="1"/>
            <a:r>
              <a:rPr lang="en-US" sz="1600" dirty="0"/>
              <a:t>what data can be removed.</a:t>
            </a:r>
          </a:p>
          <a:p>
            <a:r>
              <a:rPr lang="en-US" sz="1600" b="1" dirty="0"/>
              <a:t>Step 2: Data Preprocessing</a:t>
            </a:r>
            <a:r>
              <a:rPr lang="en-US" sz="1600" dirty="0"/>
              <a:t>: </a:t>
            </a:r>
          </a:p>
          <a:p>
            <a:pPr lvl="1"/>
            <a:r>
              <a:rPr lang="en-US" sz="1600" dirty="0"/>
              <a:t>Organize your selected data by formatting, cleaning and sampling from it.</a:t>
            </a:r>
          </a:p>
          <a:p>
            <a:r>
              <a:rPr lang="en-US" sz="1600" b="1" dirty="0"/>
              <a:t>Step 3: Data Transformation</a:t>
            </a:r>
            <a:r>
              <a:rPr lang="en-US" sz="1600" dirty="0"/>
              <a:t>: scaling and standardization,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Step 2: Exploring and preparing the data</a:t>
            </a:r>
          </a:p>
        </p:txBody>
      </p:sp>
    </p:spTree>
    <p:extLst>
      <p:ext uri="{BB962C8B-B14F-4D97-AF65-F5344CB8AC3E}">
        <p14:creationId xmlns:p14="http://schemas.microsoft.com/office/powerpoint/2010/main" val="1717566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38" y="507957"/>
            <a:ext cx="8416782" cy="424732"/>
          </a:xfrm>
        </p:spPr>
        <p:txBody>
          <a:bodyPr/>
          <a:lstStyle/>
          <a:p>
            <a:r>
              <a:rPr lang="en-US" dirty="0"/>
              <a:t>Step 3: Training/Spot Check Algorithms</a:t>
            </a:r>
          </a:p>
        </p:txBody>
      </p:sp>
      <p:sp>
        <p:nvSpPr>
          <p:cNvPr id="4" name="Flowchart: Alternate Process 3"/>
          <p:cNvSpPr/>
          <p:nvPr/>
        </p:nvSpPr>
        <p:spPr bwMode="auto">
          <a:xfrm>
            <a:off x="277551" y="1002651"/>
            <a:ext cx="1920240" cy="9194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Supervised Learning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2661533" y="959573"/>
            <a:ext cx="2306708" cy="9194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Uns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upervised Learning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5834187" y="960430"/>
            <a:ext cx="2718186" cy="918544"/>
          </a:xfrm>
          <a:prstGeom prst="flowChartAlternateProcess">
            <a:avLst/>
          </a:prstGeom>
          <a:ln w="254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kern="0" dirty="0">
                <a:solidFill>
                  <a:schemeClr val="tx1"/>
                </a:solidFill>
                <a:latin typeface="Arial" charset="0"/>
              </a:rPr>
              <a:t>Semi-supervised Learning</a:t>
            </a:r>
          </a:p>
        </p:txBody>
      </p:sp>
      <p:pic>
        <p:nvPicPr>
          <p:cNvPr id="1026" name="Picture 2" descr="Supervised Learning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" y="2017395"/>
            <a:ext cx="21907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supervised Learning Algorith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33" y="2013395"/>
            <a:ext cx="2228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mi-supervised Learning Algorith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87" y="1946720"/>
            <a:ext cx="2200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5473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 (Arial 38pt bold)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One-Line Title Slide (Arial 32pt bold)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wo-Line Title Slide With &amp;#x0D;&amp;#x0A;a Subtitle Placeholder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ingle Photo Treatment&amp;quot;&quot;/&gt;&lt;property id=&quot;20307&quot; value=&quot;284&quot;/&gt;&lt;/object&gt;&lt;object type=&quot;3&quot; unique_id=&quot;10009&quot;&gt;&lt;property id=&quot;20148&quot; value=&quot;5&quot;/&gt;&lt;property id=&quot;20300&quot; value=&quot;Slide 6 - &amp;quot;Two-Content Subtitle Layout&amp;quot;&quot;/&gt;&lt;property id=&quot;20307&quot; value=&quot;285&quot;/&gt;&lt;/object&gt;&lt;object type=&quot;3&quot; unique_id=&quot;10010&quot;&gt;&lt;property id=&quot;20148&quot; value=&quot;5&quot;/&gt;&lt;property id=&quot;20300&quot; value=&quot;Slide 7 - &amp;quot;Table Example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Pie Chart Example&amp;quot;&quot;/&gt;&lt;property id=&quot;20307&quot; value=&quot;283&quot;/&gt;&lt;/object&gt;&lt;object type=&quot;3&quot; unique_id=&quot;10012&quot;&gt;&lt;property id=&quot;20148&quot; value=&quot;5&quot;/&gt;&lt;property id=&quot;20300&quot; value=&quot;Slide 9 - &amp;quot;Pie Chart Example&amp;quot;&quot;/&gt;&lt;property id=&quot;20307&quot; value=&quot;300&quot;/&gt;&lt;/object&gt;&lt;object type=&quot;3&quot; unique_id=&quot;10013&quot;&gt;&lt;property id=&quot;20148&quot; value=&quot;5&quot;/&gt;&lt;property id=&quot;20300&quot; value=&quot;Slide 10 - &amp;quot;Column Chart Example&amp;quot;&quot;/&gt;&lt;property id=&quot;20307&quot; value=&quot;279&quot;/&gt;&lt;/object&gt;&lt;object type=&quot;3&quot; unique_id=&quot;10014&quot;&gt;&lt;property id=&quot;20148&quot; value=&quot;5&quot;/&gt;&lt;property id=&quot;20300&quot; value=&quot;Slide 11 - &amp;quot;Line Chart Example&amp;quot;&quot;/&gt;&lt;property id=&quot;20307&quot; value=&quot;278&quot;/&gt;&lt;/object&gt;&lt;object type=&quot;3&quot; unique_id=&quot;10015&quot;&gt;&lt;property id=&quot;20148&quot; value=&quot;5&quot;/&gt;&lt;property id=&quot;20300&quot; value=&quot;Slide 12 - &amp;quot;Presentation Master Color Palette&amp;quot;&quot;/&gt;&lt;property id=&quot;20307&quot; value=&quot;287&quot;/&gt;&lt;/object&gt;&lt;object type=&quot;3&quot; unique_id=&quot;10018&quot;&gt;&lt;property id=&quot;20148&quot; value=&quot;5&quot;/&gt;&lt;property id=&quot;20300&quot; value=&quot;Slide 15 - &amp;quot;Working With the Amgen Color Palette&amp;quot;&quot;/&gt;&lt;property id=&quot;20307&quot; value=&quot;289&quot;/&gt;&lt;/object&gt;&lt;object type=&quot;3&quot; unique_id=&quot;10019&quot;&gt;&lt;property id=&quot;20148&quot; value=&quot;5&quot;/&gt;&lt;property id=&quot;20300&quot; value=&quot;Slide 16 - &amp;quot;Formatting Slides&amp;quot;&quot;/&gt;&lt;property id=&quot;20307&quot; value=&quot;298&quot;/&gt;&lt;/object&gt;&lt;object type=&quot;3&quot; unique_id=&quot;10020&quot;&gt;&lt;property id=&quot;20148&quot; value=&quot;5&quot;/&gt;&lt;property id=&quot;20300&quot; value=&quot;Slide 17 - &amp;quot;Selecting Objects&amp;quot;&quot;/&gt;&lt;property id=&quot;20307&quot; value=&quot;296&quot;/&gt;&lt;/object&gt;&lt;object type=&quot;3&quot; unique_id=&quot;10021&quot;&gt;&lt;property id=&quot;20148&quot; value=&quot;5&quot;/&gt;&lt;property id=&quot;20300&quot; value=&quot;Slide 18 - &amp;quot;Working With Objects&amp;quot;&quot;/&gt;&lt;property id=&quot;20307&quot; value=&quot;293&quot;/&gt;&lt;/object&gt;&lt;object type=&quot;3&quot; unique_id=&quot;10022&quot;&gt;&lt;property id=&quot;20148&quot; value=&quot;5&quot;/&gt;&lt;property id=&quot;20300&quot; value=&quot;Slide 19 - &amp;quot;Adjusting Tables&amp;quot;&quot;/&gt;&lt;property id=&quot;20307&quot; value=&quot;297&quot;/&gt;&lt;/object&gt;&lt;object type=&quot;3&quot; unique_id=&quot;10023&quot;&gt;&lt;property id=&quot;20148&quot; value=&quot;5&quot;/&gt;&lt;property id=&quot;20300&quot; value=&quot;Slide 20 - &amp;quot;Streamlining Objects&amp;quot;&quot;/&gt;&lt;property id=&quot;20307&quot; value=&quot;294&quot;/&gt;&lt;/object&gt;&lt;object type=&quot;3&quot; unique_id=&quot;10707&quot;&gt;&lt;property id=&quot;20148&quot; value=&quot;5&quot;/&gt;&lt;property id=&quot;20300&quot; value=&quot;Slide 5 - &amp;quot;Photo Treatment With Label&amp;quot;&quot;/&gt;&lt;property id=&quot;20307&quot; value=&quot;303&quot;/&gt;&lt;/object&gt;&lt;object type=&quot;3&quot; unique_id=&quot;10752&quot;&gt;&lt;property id=&quot;20148&quot; value=&quot;5&quot;/&gt;&lt;property id=&quot;20300&quot; value=&quot;Slide 13 - &amp;quot;We Adapted Our Plan Swiftly&amp;quot;&quot;/&gt;&lt;property id=&quot;20307&quot; value=&quot;304&quot;/&gt;&lt;/object&gt;&lt;object type=&quot;3&quot; unique_id=&quot;10753&quot;&gt;&lt;property id=&quot;20148&quot; value=&quot;5&quot;/&gt;&lt;property id=&quot;20300&quot; value=&quot;Slide 14 - &amp;quot;Our Strategy Positions Us Well&amp;quot;&quot;/&gt;&lt;property id=&quot;20307&quot; value=&quot;30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6 Amgen Corporate Template_16x9_INTERNAL">
  <a:themeElements>
    <a:clrScheme name="AmgenColors">
      <a:dk1>
        <a:srgbClr val="000000"/>
      </a:dk1>
      <a:lt1>
        <a:srgbClr val="FFFFFF"/>
      </a:lt1>
      <a:dk2>
        <a:srgbClr val="716F73"/>
      </a:dk2>
      <a:lt2>
        <a:srgbClr val="00BCE4"/>
      </a:lt2>
      <a:accent1>
        <a:srgbClr val="0063C3"/>
      </a:accent1>
      <a:accent2>
        <a:srgbClr val="88C765"/>
      </a:accent2>
      <a:accent3>
        <a:srgbClr val="F3C108"/>
      </a:accent3>
      <a:accent4>
        <a:srgbClr val="D34D2F"/>
      </a:accent4>
      <a:accent5>
        <a:srgbClr val="597B7C"/>
      </a:accent5>
      <a:accent6>
        <a:srgbClr val="005480"/>
      </a:accent6>
      <a:hlink>
        <a:srgbClr val="2DBCB6"/>
      </a:hlink>
      <a:folHlink>
        <a:srgbClr val="B2A97E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rnd">
          <a:solidFill>
            <a:schemeClr val="tx1"/>
          </a:solidFill>
          <a:tailEnd type="stealth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 Amgen Corporate Template_16x9_INTERNAL.potx" id="{82F601F7-CA58-4137-A929-CE6A2386785F}" vid="{C6DEFB1C-926F-45B5-828A-D1207924A3DE}"/>
    </a:ext>
  </a:extLst>
</a:theme>
</file>

<file path=ppt/theme/theme2.xml><?xml version="1.0" encoding="utf-8"?>
<a:theme xmlns:a="http://schemas.openxmlformats.org/drawingml/2006/main" name="Amgen">
  <a:themeElements>
    <a:clrScheme name="Amgen Powerpoint Template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7CC2"/>
      </a:accent1>
      <a:accent2>
        <a:srgbClr val="FCC30C"/>
      </a:accent2>
      <a:accent3>
        <a:srgbClr val="FFFFFF"/>
      </a:accent3>
      <a:accent4>
        <a:srgbClr val="000000"/>
      </a:accent4>
      <a:accent5>
        <a:srgbClr val="AABFDD"/>
      </a:accent5>
      <a:accent6>
        <a:srgbClr val="E4B00A"/>
      </a:accent6>
      <a:hlink>
        <a:srgbClr val="42865C"/>
      </a:hlink>
      <a:folHlink>
        <a:srgbClr val="C0362C"/>
      </a:folHlink>
    </a:clrScheme>
    <a:fontScheme name="Amgen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mgen Powerpoint Templat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63C3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7DE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mgen Powerpoint Template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7CC2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FDD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2016 Amgen Corporate Template_16x9_INTERNAL">
  <a:themeElements>
    <a:clrScheme name="AmgenColors">
      <a:dk1>
        <a:srgbClr val="000000"/>
      </a:dk1>
      <a:lt1>
        <a:srgbClr val="FFFFFF"/>
      </a:lt1>
      <a:dk2>
        <a:srgbClr val="716F73"/>
      </a:dk2>
      <a:lt2>
        <a:srgbClr val="00BCE4"/>
      </a:lt2>
      <a:accent1>
        <a:srgbClr val="0063C3"/>
      </a:accent1>
      <a:accent2>
        <a:srgbClr val="88C765"/>
      </a:accent2>
      <a:accent3>
        <a:srgbClr val="F3C108"/>
      </a:accent3>
      <a:accent4>
        <a:srgbClr val="D34D2F"/>
      </a:accent4>
      <a:accent5>
        <a:srgbClr val="597B7C"/>
      </a:accent5>
      <a:accent6>
        <a:srgbClr val="005480"/>
      </a:accent6>
      <a:hlink>
        <a:srgbClr val="2DBCB6"/>
      </a:hlink>
      <a:folHlink>
        <a:srgbClr val="B2A97E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rnd">
          <a:solidFill>
            <a:schemeClr val="tx1"/>
          </a:solidFill>
          <a:tailEnd type="stealth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genMerged" id="{3C33D98D-F191-47DF-AE88-E5F60A310B5F}" vid="{3634DB5A-F9D2-4AD2-89E0-08CC178FB05A}"/>
    </a:ext>
  </a:extLst>
</a:theme>
</file>

<file path=ppt/theme/theme4.xml><?xml version="1.0" encoding="utf-8"?>
<a:theme xmlns:a="http://schemas.openxmlformats.org/drawingml/2006/main" name="Office Theme">
  <a:themeElements>
    <a:clrScheme name="Amgen Theme">
      <a:dk1>
        <a:srgbClr val="000000"/>
      </a:dk1>
      <a:lt1>
        <a:srgbClr val="FFFFFF"/>
      </a:lt1>
      <a:dk2>
        <a:srgbClr val="777777"/>
      </a:dk2>
      <a:lt2>
        <a:srgbClr val="C0C0C0"/>
      </a:lt2>
      <a:accent1>
        <a:srgbClr val="007CC2"/>
      </a:accent1>
      <a:accent2>
        <a:srgbClr val="FCC30C"/>
      </a:accent2>
      <a:accent3>
        <a:srgbClr val="42865C"/>
      </a:accent3>
      <a:accent4>
        <a:srgbClr val="C0362C"/>
      </a:accent4>
      <a:accent5>
        <a:srgbClr val="003161"/>
      </a:accent5>
      <a:accent6>
        <a:srgbClr val="81B5E2"/>
      </a:accent6>
      <a:hlink>
        <a:srgbClr val="007CC2"/>
      </a:hlink>
      <a:folHlink>
        <a:srgbClr val="81B5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Amgen">
      <a:dk1>
        <a:sysClr val="windowText" lastClr="000000"/>
      </a:dk1>
      <a:lt1>
        <a:sysClr val="window" lastClr="FFFFFF"/>
      </a:lt1>
      <a:dk2>
        <a:srgbClr val="868686"/>
      </a:dk2>
      <a:lt2>
        <a:srgbClr val="2DBCB6"/>
      </a:lt2>
      <a:accent1>
        <a:srgbClr val="00A3C4"/>
      </a:accent1>
      <a:accent2>
        <a:srgbClr val="F3CC63"/>
      </a:accent2>
      <a:accent3>
        <a:srgbClr val="95CB6E"/>
      </a:accent3>
      <a:accent4>
        <a:srgbClr val="D14D2A"/>
      </a:accent4>
      <a:accent5>
        <a:srgbClr val="EC951A"/>
      </a:accent5>
      <a:accent6>
        <a:srgbClr val="0063C3"/>
      </a:accent6>
      <a:hlink>
        <a:srgbClr val="00A3C4"/>
      </a:hlink>
      <a:folHlink>
        <a:srgbClr val="2DBCB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ept Document" ma:contentTypeID="0x010100A61895BDB9A670468EC689B9FEE20D4300684415630E2F7A4D98E21C0B8CB1F4F4009084E69EF871A44099302130BD14962F" ma:contentTypeVersion="7" ma:contentTypeDescription="Dept Document" ma:contentTypeScope="" ma:versionID="04ed6c1721a7f296e49577c5a9f2604b">
  <xsd:schema xmlns:xsd="http://www.w3.org/2001/XMLSchema" xmlns:xs="http://www.w3.org/2001/XMLSchema" xmlns:p="http://schemas.microsoft.com/office/2006/metadata/properties" xmlns:ns2="39b91340-540f-4ce1-a303-61a708f507e8" xmlns:ns3="7e567ca9-0403-4824-87ec-8a351a935572" targetNamespace="http://schemas.microsoft.com/office/2006/metadata/properties" ma:root="true" ma:fieldsID="d6c8a5ff90980943b19fd5fdc7ab5efc" ns2:_="" ns3:_="">
    <xsd:import namespace="39b91340-540f-4ce1-a303-61a708f507e8"/>
    <xsd:import namespace="7e567ca9-0403-4824-87ec-8a351a935572"/>
    <xsd:element name="properties">
      <xsd:complexType>
        <xsd:sequence>
          <xsd:element name="documentManagement">
            <xsd:complexType>
              <xsd:all>
                <xsd:element ref="ns2:Notes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91340-540f-4ce1-a303-61a708f507e8" elementFormDefault="qualified">
    <xsd:import namespace="http://schemas.microsoft.com/office/2006/documentManagement/types"/>
    <xsd:import namespace="http://schemas.microsoft.com/office/infopath/2007/PartnerControls"/>
    <xsd:element name="Notes0" ma:index="8" nillable="true" ma:displayName="Notes" ma:internalName="Notes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67ca9-0403-4824-87ec-8a351a935572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0 xmlns="39b91340-540f-4ce1-a303-61a708f507e8" xsi:nil="true"/>
    <_dlc_DocId xmlns="7e567ca9-0403-4824-87ec-8a351a935572">X7KFCPD7EWT5-6-1111</_dlc_DocId>
    <_dlc_DocIdUrl xmlns="7e567ca9-0403-4824-87ec-8a351a935572">
      <Url>https://myteams.amgen.com/sites/CorpCommPhil/_layouts/DocIdRedir.aspx?ID=X7KFCPD7EWT5-6-1111</Url>
      <Description>X7KFCPD7EWT5-6-1111</Description>
    </_dlc_DocIdUrl>
  </documentManagement>
</p:properties>
</file>

<file path=customXml/item5.xml><?xml version="1.0" encoding="utf-8"?>
<sisl xmlns:xsi="http://www.w3.org/2001/XMLSchema-instance" xmlns:xsd="http://www.w3.org/2001/XMLSchema" xmlns="http://www.boldonjames.com/2008/01/sie/internal/label" sislVersion="0" policy="82ad3a63-90ad-4a46-a3cb-757f4658e205" origin="userSelected">
  <element uid="03e9b10b-a1f9-4a88-9630-476473f62285" value=""/>
  <element uid="7349a702-6462-4442-88eb-c64cd513835c" value=""/>
  <element uid="9036a7a1-5a4f-48d3-b24b-dfdab053dac9" value=""/>
</sisl>
</file>

<file path=customXml/itemProps1.xml><?xml version="1.0" encoding="utf-8"?>
<ds:datastoreItem xmlns:ds="http://schemas.openxmlformats.org/officeDocument/2006/customXml" ds:itemID="{752A9CFF-BFB8-4063-A321-A65AD75C2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91340-540f-4ce1-a303-61a708f507e8"/>
    <ds:schemaRef ds:uri="7e567ca9-0403-4824-87ec-8a351a9355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5F0353-D9E8-468D-9623-939F5D42DDE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3C56DA5-3A24-49F1-A6D6-AB931E9AD60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6EF29D6-6F05-45B7-B6C7-DA890F0A48DF}">
  <ds:schemaRefs>
    <ds:schemaRef ds:uri="http://schemas.microsoft.com/office/2006/documentManagement/types"/>
    <ds:schemaRef ds:uri="http://purl.org/dc/terms/"/>
    <ds:schemaRef ds:uri="39b91340-540f-4ce1-a303-61a708f507e8"/>
    <ds:schemaRef ds:uri="http://www.w3.org/XML/1998/namespace"/>
    <ds:schemaRef ds:uri="http://purl.org/dc/dcmitype/"/>
    <ds:schemaRef ds:uri="http://purl.org/dc/elements/1.1/"/>
    <ds:schemaRef ds:uri="7e567ca9-0403-4824-87ec-8a351a93557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A4843507-C012-4046-860A-40E9E2FB8B0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Amgen%20Corporate%20Template_16x9_INTERNAL</Template>
  <TotalTime>0</TotalTime>
  <Words>716</Words>
  <Application>Microsoft Office PowerPoint</Application>
  <PresentationFormat>On-screen Show (16:9)</PresentationFormat>
  <Paragraphs>279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Open Sans</vt:lpstr>
      <vt:lpstr>Arial</vt:lpstr>
      <vt:lpstr>Calibri</vt:lpstr>
      <vt:lpstr>2016 Amgen Corporate Template_16x9_INTERNAL</vt:lpstr>
      <vt:lpstr>Amgen</vt:lpstr>
      <vt:lpstr>1_2016 Amgen Corporate Template_16x9_INTERNAL</vt:lpstr>
      <vt:lpstr>Machine Learning With R      </vt:lpstr>
      <vt:lpstr>Agenda</vt:lpstr>
      <vt:lpstr>What is Machine Learning?</vt:lpstr>
      <vt:lpstr>What are the use cases?</vt:lpstr>
      <vt:lpstr>Traditional programming vs. ML approach</vt:lpstr>
      <vt:lpstr>Workflow of a data science project</vt:lpstr>
      <vt:lpstr> Step 1: Define the Problem</vt:lpstr>
      <vt:lpstr>Step 2: Exploring and preparing the data</vt:lpstr>
      <vt:lpstr>Step 3: Training/Spot Check Algorithms</vt:lpstr>
      <vt:lpstr>Supervised Learning</vt:lpstr>
      <vt:lpstr>Unsupervised Learning</vt:lpstr>
      <vt:lpstr>Pros and Cons of various algorithms</vt:lpstr>
      <vt:lpstr>PowerPoint Presentation</vt:lpstr>
      <vt:lpstr>Bias(underfitting) vs. Variance(overfitting)</vt:lpstr>
      <vt:lpstr>Overfitting</vt:lpstr>
      <vt:lpstr>Step 4: Evaluating model performance</vt:lpstr>
      <vt:lpstr>Step 4: Evaluating model performance</vt:lpstr>
      <vt:lpstr>Confusion Matrix: Sensitivity and Specificity</vt:lpstr>
      <vt:lpstr>Confusion Matrix: Precision and recall</vt:lpstr>
      <vt:lpstr>F measure/score</vt:lpstr>
      <vt:lpstr>Step 5: Improving model performance</vt:lpstr>
      <vt:lpstr>Tuning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*$%IU-*$%GenBus</cp:keywords>
  <cp:lastModifiedBy/>
  <cp:revision>1</cp:revision>
  <dcterms:created xsi:type="dcterms:W3CDTF">2017-03-18T03:04:31Z</dcterms:created>
  <dcterms:modified xsi:type="dcterms:W3CDTF">2017-12-01T01:40:56Z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fc7e1c20-12c0-47d8-87d7-cd36f4b18716</vt:lpwstr>
  </property>
  <property fmtid="{D5CDD505-2E9C-101B-9397-08002B2CF9AE}" pid="3" name="ContentTypeId">
    <vt:lpwstr>0x010100A61895BDB9A670468EC689B9FEE20D4300684415630E2F7A4D98E21C0B8CB1F4F4009084E69EF871A44099302130BD14962F</vt:lpwstr>
  </property>
  <property fmtid="{D5CDD505-2E9C-101B-9397-08002B2CF9AE}" pid="4" name="docIndexRef">
    <vt:lpwstr>b3d406a9-b48d-4960-9fd9-79a05e202574</vt:lpwstr>
  </property>
  <property fmtid="{D5CDD505-2E9C-101B-9397-08002B2CF9AE}" pid="5" name="bjSaver">
    <vt:lpwstr>UcdJtxwA3YtrWt1fqjBt15sTLP6An2Rd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policy="82ad3a63-90ad-4a46-a3cb-757f4658e205" origin="userSelected" xmlns="http://www.boldonj</vt:lpwstr>
  </property>
  <property fmtid="{D5CDD505-2E9C-101B-9397-08002B2CF9AE}" pid="7" name="bjDocumentLabelXML-0">
    <vt:lpwstr>ames.com/2008/01/sie/internal/label"&gt;&lt;element uid="03e9b10b-a1f9-4a88-9630-476473f62285" value="" /&gt;&lt;element uid="7349a702-6462-4442-88eb-c64cd513835c" value="" /&gt;&lt;element uid="9036a7a1-5a4f-48d3-b24b-dfdab053dac9" value="" /&gt;&lt;/sisl&gt;</vt:lpwstr>
  </property>
  <property fmtid="{D5CDD505-2E9C-101B-9397-08002B2CF9AE}" pid="8" name="bjDocumentSecurityLabel">
    <vt:lpwstr>Internal Use Only - General Business</vt:lpwstr>
  </property>
</Properties>
</file>