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2" r:id="rId14"/>
    <p:sldId id="269" r:id="rId15"/>
    <p:sldId id="270"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2"/>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dirty="0"/>
              <a:t>Accuracy</a:t>
            </a: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CN"/>
        </a:p>
      </c:txPr>
    </c:title>
    <c:autoTitleDeleted val="0"/>
    <c:plotArea>
      <c:layout/>
      <c:lineChart>
        <c:grouping val="standard"/>
        <c:varyColors val="0"/>
        <c:ser>
          <c:idx val="0"/>
          <c:order val="0"/>
          <c:tx>
            <c:strRef>
              <c:f>Sheet1!$B$1</c:f>
              <c:strCache>
                <c:ptCount val="1"/>
                <c:pt idx="0">
                  <c:v>Train set</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Sheet1!$A$2:$A$4</c:f>
              <c:strCache>
                <c:ptCount val="3"/>
                <c:pt idx="0">
                  <c:v>Origin</c:v>
                </c:pt>
                <c:pt idx="1">
                  <c:v>Resize and rescale</c:v>
                </c:pt>
                <c:pt idx="2">
                  <c:v>Random rotate and flip</c:v>
                </c:pt>
              </c:strCache>
            </c:strRef>
          </c:cat>
          <c:val>
            <c:numRef>
              <c:f>Sheet1!$B$2:$B$4</c:f>
              <c:numCache>
                <c:formatCode>General</c:formatCode>
                <c:ptCount val="3"/>
                <c:pt idx="0" formatCode="0.000">
                  <c:v>1</c:v>
                </c:pt>
                <c:pt idx="1">
                  <c:v>0.98499999999999999</c:v>
                </c:pt>
                <c:pt idx="2">
                  <c:v>0.997</c:v>
                </c:pt>
              </c:numCache>
            </c:numRef>
          </c:val>
          <c:smooth val="0"/>
          <c:extLst>
            <c:ext xmlns:c16="http://schemas.microsoft.com/office/drawing/2014/chart" uri="{C3380CC4-5D6E-409C-BE32-E72D297353CC}">
              <c16:uniqueId val="{00000000-00F6-3D40-A49B-1CA6036FEBFB}"/>
            </c:ext>
          </c:extLst>
        </c:ser>
        <c:ser>
          <c:idx val="1"/>
          <c:order val="1"/>
          <c:tx>
            <c:strRef>
              <c:f>Sheet1!$C$1</c:f>
              <c:strCache>
                <c:ptCount val="1"/>
                <c:pt idx="0">
                  <c:v>Test set</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Sheet1!$A$2:$A$4</c:f>
              <c:strCache>
                <c:ptCount val="3"/>
                <c:pt idx="0">
                  <c:v>Origin</c:v>
                </c:pt>
                <c:pt idx="1">
                  <c:v>Resize and rescale</c:v>
                </c:pt>
                <c:pt idx="2">
                  <c:v>Random rotate and flip</c:v>
                </c:pt>
              </c:strCache>
            </c:strRef>
          </c:cat>
          <c:val>
            <c:numRef>
              <c:f>Sheet1!$C$2:$C$4</c:f>
              <c:numCache>
                <c:formatCode>General</c:formatCode>
                <c:ptCount val="3"/>
                <c:pt idx="0">
                  <c:v>0.91400000000000003</c:v>
                </c:pt>
                <c:pt idx="1">
                  <c:v>0.89300000000000002</c:v>
                </c:pt>
                <c:pt idx="2" formatCode="0.000">
                  <c:v>0.92100000000000004</c:v>
                </c:pt>
              </c:numCache>
            </c:numRef>
          </c:val>
          <c:smooth val="0"/>
          <c:extLst>
            <c:ext xmlns:c16="http://schemas.microsoft.com/office/drawing/2014/chart" uri="{C3380CC4-5D6E-409C-BE32-E72D297353CC}">
              <c16:uniqueId val="{00000001-00F6-3D40-A49B-1CA6036FEBFB}"/>
            </c:ext>
          </c:extLst>
        </c:ser>
        <c:dLbls>
          <c:dLblPos val="ctr"/>
          <c:showLegendKey val="0"/>
          <c:showVal val="1"/>
          <c:showCatName val="0"/>
          <c:showSerName val="0"/>
          <c:showPercent val="0"/>
          <c:showBubbleSize val="0"/>
        </c:dLbls>
        <c:marker val="1"/>
        <c:smooth val="0"/>
        <c:axId val="980481503"/>
        <c:axId val="981080399"/>
      </c:lineChart>
      <c:catAx>
        <c:axId val="98048150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CN"/>
          </a:p>
        </c:txPr>
        <c:crossAx val="981080399"/>
        <c:crosses val="autoZero"/>
        <c:auto val="1"/>
        <c:lblAlgn val="ctr"/>
        <c:lblOffset val="100"/>
        <c:noMultiLvlLbl val="0"/>
      </c:catAx>
      <c:valAx>
        <c:axId val="981080399"/>
        <c:scaling>
          <c:orientation val="minMax"/>
        </c:scaling>
        <c:delete val="1"/>
        <c:axPos val="l"/>
        <c:numFmt formatCode="0.000" sourceLinked="1"/>
        <c:majorTickMark val="none"/>
        <c:minorTickMark val="none"/>
        <c:tickLblPos val="nextTo"/>
        <c:crossAx val="980481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4BB9-BFDD-0AC7-5A2D-33D85ED763E2}"/>
              </a:ext>
            </a:extLst>
          </p:cNvPr>
          <p:cNvSpPr>
            <a:spLocks noGrp="1"/>
          </p:cNvSpPr>
          <p:nvPr>
            <p:ph type="ctrTitle"/>
          </p:nvPr>
        </p:nvSpPr>
        <p:spPr>
          <a:xfrm>
            <a:off x="2562578" y="1693333"/>
            <a:ext cx="8597547" cy="2692398"/>
          </a:xfrm>
        </p:spPr>
        <p:txBody>
          <a:bodyPr>
            <a:normAutofit fontScale="90000"/>
          </a:bodyPr>
          <a:lstStyle/>
          <a:p>
            <a:r>
              <a:rPr lang="en-CN" dirty="0"/>
              <a:t>IMPACTS OF dATA AUGMENTATION ON bREAST CANCER CLASSIFICATION WITH cnn</a:t>
            </a:r>
          </a:p>
        </p:txBody>
      </p:sp>
      <p:sp>
        <p:nvSpPr>
          <p:cNvPr id="3" name="Subtitle 2">
            <a:extLst>
              <a:ext uri="{FF2B5EF4-FFF2-40B4-BE49-F238E27FC236}">
                <a16:creationId xmlns:a16="http://schemas.microsoft.com/office/drawing/2014/main" id="{C13ABF97-A245-2B99-0986-0A63155C16CA}"/>
              </a:ext>
            </a:extLst>
          </p:cNvPr>
          <p:cNvSpPr>
            <a:spLocks noGrp="1"/>
          </p:cNvSpPr>
          <p:nvPr>
            <p:ph type="subTitle" idx="1"/>
          </p:nvPr>
        </p:nvSpPr>
        <p:spPr/>
        <p:txBody>
          <a:bodyPr/>
          <a:lstStyle/>
          <a:p>
            <a:r>
              <a:rPr lang="en-CN"/>
              <a:t>GROUP 1 何倩倩</a:t>
            </a:r>
            <a:endParaRPr lang="en-CN" dirty="0"/>
          </a:p>
          <a:p>
            <a:r>
              <a:rPr lang="en-CN" dirty="0"/>
              <a:t>2023/03</a:t>
            </a:r>
          </a:p>
        </p:txBody>
      </p:sp>
    </p:spTree>
    <p:extLst>
      <p:ext uri="{BB962C8B-B14F-4D97-AF65-F5344CB8AC3E}">
        <p14:creationId xmlns:p14="http://schemas.microsoft.com/office/powerpoint/2010/main" val="277565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a:t>How we do experiments</a:t>
            </a:r>
            <a:endParaRPr lang="en-CN" dirty="0"/>
          </a:p>
        </p:txBody>
      </p:sp>
      <p:sp>
        <p:nvSpPr>
          <p:cNvPr id="3" name="Content Placeholder 2">
            <a:extLst>
              <a:ext uri="{FF2B5EF4-FFF2-40B4-BE49-F238E27FC236}">
                <a16:creationId xmlns:a16="http://schemas.microsoft.com/office/drawing/2014/main" id="{806FEEA2-3306-1B7A-B87F-99E40BFD89BD}"/>
              </a:ext>
            </a:extLst>
          </p:cNvPr>
          <p:cNvSpPr>
            <a:spLocks noGrp="1"/>
          </p:cNvSpPr>
          <p:nvPr>
            <p:ph idx="1"/>
          </p:nvPr>
        </p:nvSpPr>
        <p:spPr>
          <a:xfrm>
            <a:off x="685801" y="2413530"/>
            <a:ext cx="11344274" cy="1701271"/>
          </a:xfrm>
        </p:spPr>
        <p:txBody>
          <a:bodyPr>
            <a:noAutofit/>
          </a:bodyPr>
          <a:lstStyle/>
          <a:p>
            <a:pPr marL="0" indent="0">
              <a:buNone/>
            </a:pPr>
            <a:r>
              <a:rPr lang="en-US" sz="2000" b="1" dirty="0"/>
              <a:t>Step 1:</a:t>
            </a:r>
            <a:r>
              <a:rPr lang="en-US" sz="2000" dirty="0"/>
              <a:t> </a:t>
            </a:r>
          </a:p>
          <a:p>
            <a:pPr marL="0" indent="0">
              <a:buNone/>
            </a:pPr>
            <a:r>
              <a:rPr lang="en-US" sz="2000" dirty="0"/>
              <a:t>Analyze accuracy with no data augmentation using CNN. Use the results as reference.</a:t>
            </a:r>
          </a:p>
          <a:p>
            <a:pPr marL="0" indent="0">
              <a:buNone/>
            </a:pPr>
            <a:r>
              <a:rPr lang="en-US" sz="2000" b="1" dirty="0"/>
              <a:t>Step 2:</a:t>
            </a:r>
            <a:r>
              <a:rPr lang="en-US" sz="2000" dirty="0"/>
              <a:t> </a:t>
            </a:r>
          </a:p>
          <a:p>
            <a:pPr marL="0" indent="0">
              <a:buNone/>
            </a:pPr>
            <a:r>
              <a:rPr lang="en-US" sz="2000" dirty="0"/>
              <a:t>Process train set with resize and rescale, random rotate and flip. </a:t>
            </a:r>
          </a:p>
          <a:p>
            <a:pPr marL="0" indent="0">
              <a:buNone/>
            </a:pPr>
            <a:r>
              <a:rPr lang="en-CN" sz="2000" b="1" dirty="0"/>
              <a:t>Step 3: </a:t>
            </a:r>
          </a:p>
          <a:p>
            <a:pPr marL="0" indent="0">
              <a:buNone/>
            </a:pPr>
            <a:r>
              <a:rPr lang="en-CN" sz="2000" dirty="0"/>
              <a:t>Train models on the different train sets and record the accuracy on val set.</a:t>
            </a:r>
          </a:p>
          <a:p>
            <a:pPr marL="0" indent="0">
              <a:buNone/>
            </a:pPr>
            <a:r>
              <a:rPr lang="en-CN" sz="2000" b="1" dirty="0"/>
              <a:t>Step 4: </a:t>
            </a:r>
          </a:p>
          <a:p>
            <a:pPr marL="0" indent="0">
              <a:buNone/>
            </a:pPr>
            <a:r>
              <a:rPr lang="en-CN" sz="2000" dirty="0"/>
              <a:t>Analyze test set with models and record the accuracy.</a:t>
            </a:r>
          </a:p>
        </p:txBody>
      </p:sp>
    </p:spTree>
    <p:extLst>
      <p:ext uri="{BB962C8B-B14F-4D97-AF65-F5344CB8AC3E}">
        <p14:creationId xmlns:p14="http://schemas.microsoft.com/office/powerpoint/2010/main" val="288684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a:t>What are the RESULTs</a:t>
            </a:r>
            <a:endParaRPr lang="en-CN" dirty="0"/>
          </a:p>
        </p:txBody>
      </p:sp>
      <p:sp>
        <p:nvSpPr>
          <p:cNvPr id="3" name="Content Placeholder 2">
            <a:extLst>
              <a:ext uri="{FF2B5EF4-FFF2-40B4-BE49-F238E27FC236}">
                <a16:creationId xmlns:a16="http://schemas.microsoft.com/office/drawing/2014/main" id="{806FEEA2-3306-1B7A-B87F-99E40BFD89BD}"/>
              </a:ext>
            </a:extLst>
          </p:cNvPr>
          <p:cNvSpPr>
            <a:spLocks noGrp="1"/>
          </p:cNvSpPr>
          <p:nvPr>
            <p:ph idx="1"/>
          </p:nvPr>
        </p:nvSpPr>
        <p:spPr/>
        <p:txBody>
          <a:bodyPr/>
          <a:lstStyle/>
          <a:p>
            <a:endParaRPr lang="en-US" dirty="0"/>
          </a:p>
          <a:p>
            <a:r>
              <a:rPr lang="en-US" dirty="0"/>
              <a:t>O</a:t>
            </a:r>
            <a:r>
              <a:rPr lang="en-CN" dirty="0"/>
              <a:t>n the train set</a:t>
            </a:r>
          </a:p>
          <a:p>
            <a:pPr marL="0" indent="0">
              <a:buNone/>
            </a:pPr>
            <a:r>
              <a:rPr lang="en-US" dirty="0"/>
              <a:t>The accuracy is affected by resize and rescale and random rotate and flip.</a:t>
            </a:r>
            <a:endParaRPr lang="en-CN" dirty="0"/>
          </a:p>
          <a:p>
            <a:r>
              <a:rPr lang="en-US" dirty="0"/>
              <a:t>O</a:t>
            </a:r>
            <a:r>
              <a:rPr lang="en-CN" dirty="0"/>
              <a:t>n the test set</a:t>
            </a:r>
          </a:p>
          <a:p>
            <a:pPr marL="0" indent="0">
              <a:buNone/>
            </a:pPr>
            <a:r>
              <a:rPr lang="en-CN" dirty="0"/>
              <a:t>The accuracy is reduced by resize and rescale. It is improved by random rotate and flip.</a:t>
            </a:r>
          </a:p>
        </p:txBody>
      </p:sp>
      <p:graphicFrame>
        <p:nvGraphicFramePr>
          <p:cNvPr id="4" name="Table 4">
            <a:extLst>
              <a:ext uri="{FF2B5EF4-FFF2-40B4-BE49-F238E27FC236}">
                <a16:creationId xmlns:a16="http://schemas.microsoft.com/office/drawing/2014/main" id="{22212F0A-3F02-7E05-9BB0-89F52B4B433D}"/>
              </a:ext>
            </a:extLst>
          </p:cNvPr>
          <p:cNvGraphicFramePr>
            <a:graphicFrameLocks/>
          </p:cNvGraphicFramePr>
          <p:nvPr>
            <p:extLst>
              <p:ext uri="{D42A27DB-BD31-4B8C-83A1-F6EECF244321}">
                <p14:modId xmlns:p14="http://schemas.microsoft.com/office/powerpoint/2010/main" val="1103148891"/>
              </p:ext>
            </p:extLst>
          </p:nvPr>
        </p:nvGraphicFramePr>
        <p:xfrm>
          <a:off x="685800" y="2141538"/>
          <a:ext cx="10131424" cy="1112520"/>
        </p:xfrm>
        <a:graphic>
          <a:graphicData uri="http://schemas.openxmlformats.org/drawingml/2006/table">
            <a:tbl>
              <a:tblPr firstRow="1" bandRow="1">
                <a:tableStyleId>{85BE263C-DBD7-4A20-BB59-AAB30ACAA65A}</a:tableStyleId>
              </a:tblPr>
              <a:tblGrid>
                <a:gridCol w="2532856">
                  <a:extLst>
                    <a:ext uri="{9D8B030D-6E8A-4147-A177-3AD203B41FA5}">
                      <a16:colId xmlns:a16="http://schemas.microsoft.com/office/drawing/2014/main" val="3099943768"/>
                    </a:ext>
                  </a:extLst>
                </a:gridCol>
                <a:gridCol w="2532856">
                  <a:extLst>
                    <a:ext uri="{9D8B030D-6E8A-4147-A177-3AD203B41FA5}">
                      <a16:colId xmlns:a16="http://schemas.microsoft.com/office/drawing/2014/main" val="470644154"/>
                    </a:ext>
                  </a:extLst>
                </a:gridCol>
                <a:gridCol w="2532856">
                  <a:extLst>
                    <a:ext uri="{9D8B030D-6E8A-4147-A177-3AD203B41FA5}">
                      <a16:colId xmlns:a16="http://schemas.microsoft.com/office/drawing/2014/main" val="4178810913"/>
                    </a:ext>
                  </a:extLst>
                </a:gridCol>
                <a:gridCol w="2532856">
                  <a:extLst>
                    <a:ext uri="{9D8B030D-6E8A-4147-A177-3AD203B41FA5}">
                      <a16:colId xmlns:a16="http://schemas.microsoft.com/office/drawing/2014/main" val="1083858186"/>
                    </a:ext>
                  </a:extLst>
                </a:gridCol>
              </a:tblGrid>
              <a:tr h="370840">
                <a:tc>
                  <a:txBody>
                    <a:bodyPr/>
                    <a:lstStyle/>
                    <a:p>
                      <a:pPr algn="ctr"/>
                      <a:endParaRPr lang="en-CN" dirty="0"/>
                    </a:p>
                  </a:txBody>
                  <a:tcPr>
                    <a:solidFill>
                      <a:schemeClr val="accent1">
                        <a:lumMod val="50000"/>
                      </a:schemeClr>
                    </a:solidFill>
                  </a:tcPr>
                </a:tc>
                <a:tc>
                  <a:txBody>
                    <a:bodyPr/>
                    <a:lstStyle/>
                    <a:p>
                      <a:pPr algn="ctr"/>
                      <a:r>
                        <a:rPr lang="en-CN" dirty="0"/>
                        <a:t>Resize and rescale</a:t>
                      </a:r>
                    </a:p>
                  </a:txBody>
                  <a:tcPr>
                    <a:solidFill>
                      <a:schemeClr val="accent1">
                        <a:lumMod val="50000"/>
                      </a:schemeClr>
                    </a:solidFill>
                  </a:tcPr>
                </a:tc>
                <a:tc>
                  <a:txBody>
                    <a:bodyPr/>
                    <a:lstStyle/>
                    <a:p>
                      <a:pPr algn="ctr"/>
                      <a:r>
                        <a:rPr lang="en-CN" dirty="0"/>
                        <a:t>Random rotate and flip</a:t>
                      </a:r>
                    </a:p>
                  </a:txBody>
                  <a:tcPr>
                    <a:solidFill>
                      <a:schemeClr val="accent1">
                        <a:lumMod val="50000"/>
                      </a:schemeClr>
                    </a:solidFill>
                  </a:tcPr>
                </a:tc>
                <a:tc>
                  <a:txBody>
                    <a:bodyPr/>
                    <a:lstStyle/>
                    <a:p>
                      <a:pPr algn="ctr"/>
                      <a:r>
                        <a:rPr lang="en-CN" dirty="0"/>
                        <a:t>Origin</a:t>
                      </a:r>
                    </a:p>
                  </a:txBody>
                  <a:tcPr>
                    <a:solidFill>
                      <a:schemeClr val="accent1">
                        <a:lumMod val="50000"/>
                      </a:schemeClr>
                    </a:solidFill>
                  </a:tcPr>
                </a:tc>
                <a:extLst>
                  <a:ext uri="{0D108BD9-81ED-4DB2-BD59-A6C34878D82A}">
                    <a16:rowId xmlns:a16="http://schemas.microsoft.com/office/drawing/2014/main" val="2668113054"/>
                  </a:ext>
                </a:extLst>
              </a:tr>
              <a:tr h="370840">
                <a:tc>
                  <a:txBody>
                    <a:bodyPr/>
                    <a:lstStyle/>
                    <a:p>
                      <a:pPr algn="ctr"/>
                      <a:r>
                        <a:rPr lang="en-CN" dirty="0"/>
                        <a:t>Train</a:t>
                      </a:r>
                    </a:p>
                  </a:txBody>
                  <a:tcPr/>
                </a:tc>
                <a:tc>
                  <a:txBody>
                    <a:bodyPr/>
                    <a:lstStyle/>
                    <a:p>
                      <a:pPr algn="ctr"/>
                      <a:r>
                        <a:rPr lang="en-CN" dirty="0"/>
                        <a:t>0.985</a:t>
                      </a:r>
                    </a:p>
                  </a:txBody>
                  <a:tcPr/>
                </a:tc>
                <a:tc>
                  <a:txBody>
                    <a:bodyPr/>
                    <a:lstStyle/>
                    <a:p>
                      <a:pPr algn="ctr"/>
                      <a:r>
                        <a:rPr lang="en-CN" dirty="0"/>
                        <a:t>0.997</a:t>
                      </a:r>
                    </a:p>
                  </a:txBody>
                  <a:tcPr/>
                </a:tc>
                <a:tc>
                  <a:txBody>
                    <a:bodyPr/>
                    <a:lstStyle/>
                    <a:p>
                      <a:pPr algn="ctr"/>
                      <a:r>
                        <a:rPr lang="en-CN" dirty="0"/>
                        <a:t>1.000</a:t>
                      </a:r>
                    </a:p>
                  </a:txBody>
                  <a:tcPr/>
                </a:tc>
                <a:extLst>
                  <a:ext uri="{0D108BD9-81ED-4DB2-BD59-A6C34878D82A}">
                    <a16:rowId xmlns:a16="http://schemas.microsoft.com/office/drawing/2014/main" val="4207215743"/>
                  </a:ext>
                </a:extLst>
              </a:tr>
              <a:tr h="370840">
                <a:tc>
                  <a:txBody>
                    <a:bodyPr/>
                    <a:lstStyle/>
                    <a:p>
                      <a:pPr algn="ctr"/>
                      <a:r>
                        <a:rPr lang="en-CN" dirty="0"/>
                        <a:t>Test</a:t>
                      </a:r>
                    </a:p>
                  </a:txBody>
                  <a:tcPr/>
                </a:tc>
                <a:tc>
                  <a:txBody>
                    <a:bodyPr/>
                    <a:lstStyle/>
                    <a:p>
                      <a:pPr algn="ctr"/>
                      <a:r>
                        <a:rPr lang="en-CN" dirty="0"/>
                        <a:t>0.893</a:t>
                      </a:r>
                    </a:p>
                  </a:txBody>
                  <a:tcPr/>
                </a:tc>
                <a:tc>
                  <a:txBody>
                    <a:bodyPr/>
                    <a:lstStyle/>
                    <a:p>
                      <a:pPr algn="ctr"/>
                      <a:r>
                        <a:rPr lang="en-CN" dirty="0"/>
                        <a:t>0.921</a:t>
                      </a:r>
                    </a:p>
                  </a:txBody>
                  <a:tcPr/>
                </a:tc>
                <a:tc>
                  <a:txBody>
                    <a:bodyPr/>
                    <a:lstStyle/>
                    <a:p>
                      <a:pPr algn="ctr"/>
                      <a:r>
                        <a:rPr lang="en-CN" dirty="0"/>
                        <a:t>0.914</a:t>
                      </a:r>
                    </a:p>
                  </a:txBody>
                  <a:tcPr/>
                </a:tc>
                <a:extLst>
                  <a:ext uri="{0D108BD9-81ED-4DB2-BD59-A6C34878D82A}">
                    <a16:rowId xmlns:a16="http://schemas.microsoft.com/office/drawing/2014/main" val="397973480"/>
                  </a:ext>
                </a:extLst>
              </a:tr>
            </a:tbl>
          </a:graphicData>
        </a:graphic>
      </p:graphicFrame>
      <p:sp>
        <p:nvSpPr>
          <p:cNvPr id="5" name="TextBox 4">
            <a:extLst>
              <a:ext uri="{FF2B5EF4-FFF2-40B4-BE49-F238E27FC236}">
                <a16:creationId xmlns:a16="http://schemas.microsoft.com/office/drawing/2014/main" id="{60043186-A33C-FCC7-52FE-76C08B8F121C}"/>
              </a:ext>
            </a:extLst>
          </p:cNvPr>
          <p:cNvSpPr txBox="1"/>
          <p:nvPr/>
        </p:nvSpPr>
        <p:spPr>
          <a:xfrm>
            <a:off x="3345656" y="5391090"/>
            <a:ext cx="5500688" cy="400110"/>
          </a:xfrm>
          <a:prstGeom prst="rect">
            <a:avLst/>
          </a:prstGeom>
          <a:solidFill>
            <a:schemeClr val="accent4"/>
          </a:solidFill>
        </p:spPr>
        <p:txBody>
          <a:bodyPr wrap="square" rtlCol="0">
            <a:spAutoFit/>
          </a:bodyPr>
          <a:lstStyle/>
          <a:p>
            <a:pPr algn="ctr"/>
            <a:r>
              <a:rPr lang="en-CN" sz="2000" dirty="0"/>
              <a:t>random rotate and flip reduces overfitting</a:t>
            </a:r>
          </a:p>
        </p:txBody>
      </p:sp>
    </p:spTree>
    <p:extLst>
      <p:ext uri="{BB962C8B-B14F-4D97-AF65-F5344CB8AC3E}">
        <p14:creationId xmlns:p14="http://schemas.microsoft.com/office/powerpoint/2010/main" val="246498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049-B5E1-C6AA-FBBD-B467CC75C653}"/>
              </a:ext>
            </a:extLst>
          </p:cNvPr>
          <p:cNvSpPr>
            <a:spLocks noGrp="1"/>
          </p:cNvSpPr>
          <p:nvPr>
            <p:ph type="title"/>
          </p:nvPr>
        </p:nvSpPr>
        <p:spPr/>
        <p:txBody>
          <a:bodyPr/>
          <a:lstStyle/>
          <a:p>
            <a:r>
              <a:rPr lang="en-CN" dirty="0"/>
              <a:t>CONCLUSION</a:t>
            </a:r>
          </a:p>
        </p:txBody>
      </p:sp>
    </p:spTree>
    <p:extLst>
      <p:ext uri="{BB962C8B-B14F-4D97-AF65-F5344CB8AC3E}">
        <p14:creationId xmlns:p14="http://schemas.microsoft.com/office/powerpoint/2010/main" val="366772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30E0-7016-B69A-DCE6-12E3549BB3FC}"/>
              </a:ext>
            </a:extLst>
          </p:cNvPr>
          <p:cNvSpPr>
            <a:spLocks noGrp="1"/>
          </p:cNvSpPr>
          <p:nvPr>
            <p:ph type="title"/>
          </p:nvPr>
        </p:nvSpPr>
        <p:spPr>
          <a:xfrm>
            <a:off x="457200" y="0"/>
            <a:ext cx="10131425" cy="1456267"/>
          </a:xfrm>
        </p:spPr>
        <p:txBody>
          <a:bodyPr/>
          <a:lstStyle/>
          <a:p>
            <a:r>
              <a:rPr lang="en-US" dirty="0"/>
              <a:t>What we have learned about impacts of DATA AUGMENTATION</a:t>
            </a:r>
            <a:endParaRPr lang="en-CN" dirty="0"/>
          </a:p>
        </p:txBody>
      </p:sp>
      <p:sp>
        <p:nvSpPr>
          <p:cNvPr id="6" name="Content Placeholder 5">
            <a:extLst>
              <a:ext uri="{FF2B5EF4-FFF2-40B4-BE49-F238E27FC236}">
                <a16:creationId xmlns:a16="http://schemas.microsoft.com/office/drawing/2014/main" id="{33E05935-E447-2176-A3A0-76DE1E0BF78C}"/>
              </a:ext>
            </a:extLst>
          </p:cNvPr>
          <p:cNvSpPr>
            <a:spLocks noGrp="1"/>
          </p:cNvSpPr>
          <p:nvPr>
            <p:ph idx="1"/>
          </p:nvPr>
        </p:nvSpPr>
        <p:spPr>
          <a:xfrm>
            <a:off x="557711" y="1321994"/>
            <a:ext cx="5400178" cy="2276745"/>
          </a:xfrm>
        </p:spPr>
        <p:txBody>
          <a:bodyPr>
            <a:noAutofit/>
          </a:bodyPr>
          <a:lstStyle/>
          <a:p>
            <a:pPr marL="0" indent="0">
              <a:buNone/>
            </a:pPr>
            <a:r>
              <a:rPr lang="en-CN" sz="2000" b="1" dirty="0"/>
              <a:t>Data augmentation </a:t>
            </a:r>
            <a:r>
              <a:rPr lang="en-CN" sz="2000" dirty="0"/>
              <a:t>is a de facto technique used in nearly state-of-the-art machine learning model in applications such as image classification. When chosen carefully, data augmentation schemes turned by human experts can improve model performance. </a:t>
            </a:r>
          </a:p>
        </p:txBody>
      </p:sp>
      <p:graphicFrame>
        <p:nvGraphicFramePr>
          <p:cNvPr id="7" name="Chart 6">
            <a:extLst>
              <a:ext uri="{FF2B5EF4-FFF2-40B4-BE49-F238E27FC236}">
                <a16:creationId xmlns:a16="http://schemas.microsoft.com/office/drawing/2014/main" id="{BD64734A-27E9-8FC4-1E0D-5D28371C90F2}"/>
              </a:ext>
            </a:extLst>
          </p:cNvPr>
          <p:cNvGraphicFramePr/>
          <p:nvPr>
            <p:extLst>
              <p:ext uri="{D42A27DB-BD31-4B8C-83A1-F6EECF244321}">
                <p14:modId xmlns:p14="http://schemas.microsoft.com/office/powerpoint/2010/main" val="751007319"/>
              </p:ext>
            </p:extLst>
          </p:nvPr>
        </p:nvGraphicFramePr>
        <p:xfrm>
          <a:off x="6119810" y="3686177"/>
          <a:ext cx="5191125" cy="2918353"/>
        </p:xfrm>
        <a:graphic>
          <a:graphicData uri="http://schemas.openxmlformats.org/drawingml/2006/chart">
            <c:chart xmlns:c="http://schemas.openxmlformats.org/drawingml/2006/chart" xmlns:r="http://schemas.openxmlformats.org/officeDocument/2006/relationships" r:id="rId2"/>
          </a:graphicData>
        </a:graphic>
      </p:graphicFrame>
      <p:pic>
        <p:nvPicPr>
          <p:cNvPr id="2052" name="Picture 4">
            <a:extLst>
              <a:ext uri="{FF2B5EF4-FFF2-40B4-BE49-F238E27FC236}">
                <a16:creationId xmlns:a16="http://schemas.microsoft.com/office/drawing/2014/main" id="{98C7B4AC-7BB8-BF55-6753-B786AE3E9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13419"/>
            <a:ext cx="5250950" cy="18938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C0F0A6-40D7-AB42-F42C-D2BA95D1C804}"/>
              </a:ext>
            </a:extLst>
          </p:cNvPr>
          <p:cNvSpPr txBox="1"/>
          <p:nvPr/>
        </p:nvSpPr>
        <p:spPr>
          <a:xfrm>
            <a:off x="557711" y="3714437"/>
            <a:ext cx="5191126" cy="2554545"/>
          </a:xfrm>
          <a:prstGeom prst="rect">
            <a:avLst/>
          </a:prstGeom>
          <a:noFill/>
        </p:spPr>
        <p:txBody>
          <a:bodyPr wrap="square" rtlCol="0">
            <a:spAutoFit/>
          </a:bodyPr>
          <a:lstStyle/>
          <a:p>
            <a:r>
              <a:rPr lang="en-CN" sz="2000" dirty="0"/>
              <a:t>As indicated by the diagram, compared with resize and rescale, </a:t>
            </a:r>
            <a:r>
              <a:rPr lang="en-CN" sz="2000" b="1" dirty="0"/>
              <a:t>random rotation and flip </a:t>
            </a:r>
            <a:r>
              <a:rPr lang="en-CN" sz="2000" dirty="0"/>
              <a:t>makes the model more robust, as a result, it can reduce overfitting problem. Random rotate and flip is helpful for classification of breast cancer. Data analysts can use this method to identify medical images of breast ultrasound scan and detect breast cancer more efficiently.</a:t>
            </a:r>
          </a:p>
        </p:txBody>
      </p:sp>
    </p:spTree>
    <p:extLst>
      <p:ext uri="{BB962C8B-B14F-4D97-AF65-F5344CB8AC3E}">
        <p14:creationId xmlns:p14="http://schemas.microsoft.com/office/powerpoint/2010/main" val="425078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049-B5E1-C6AA-FBBD-B467CC75C653}"/>
              </a:ext>
            </a:extLst>
          </p:cNvPr>
          <p:cNvSpPr>
            <a:spLocks noGrp="1"/>
          </p:cNvSpPr>
          <p:nvPr>
            <p:ph type="title"/>
          </p:nvPr>
        </p:nvSpPr>
        <p:spPr/>
        <p:txBody>
          <a:bodyPr/>
          <a:lstStyle/>
          <a:p>
            <a:r>
              <a:rPr lang="en-CN" dirty="0"/>
              <a:t>FUTURE WORK</a:t>
            </a:r>
          </a:p>
        </p:txBody>
      </p:sp>
    </p:spTree>
    <p:extLst>
      <p:ext uri="{BB962C8B-B14F-4D97-AF65-F5344CB8AC3E}">
        <p14:creationId xmlns:p14="http://schemas.microsoft.com/office/powerpoint/2010/main" val="315435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a:t>What to do next ...</a:t>
            </a:r>
            <a:endParaRPr lang="en-CN" dirty="0"/>
          </a:p>
        </p:txBody>
      </p:sp>
      <p:sp>
        <p:nvSpPr>
          <p:cNvPr id="3" name="Content Placeholder 2">
            <a:extLst>
              <a:ext uri="{FF2B5EF4-FFF2-40B4-BE49-F238E27FC236}">
                <a16:creationId xmlns:a16="http://schemas.microsoft.com/office/drawing/2014/main" id="{806FEEA2-3306-1B7A-B87F-99E40BFD89BD}"/>
              </a:ext>
            </a:extLst>
          </p:cNvPr>
          <p:cNvSpPr>
            <a:spLocks noGrp="1"/>
          </p:cNvSpPr>
          <p:nvPr>
            <p:ph idx="1"/>
          </p:nvPr>
        </p:nvSpPr>
        <p:spPr>
          <a:xfrm>
            <a:off x="1246187" y="1842033"/>
            <a:ext cx="10131425" cy="3649133"/>
          </a:xfrm>
        </p:spPr>
        <p:txBody>
          <a:bodyPr/>
          <a:lstStyle/>
          <a:p>
            <a:pPr marL="0" indent="0">
              <a:buNone/>
            </a:pPr>
            <a:r>
              <a:rPr lang="en-CN" sz="2000" b="1" dirty="0"/>
              <a:t>Increase sampling size</a:t>
            </a:r>
          </a:p>
          <a:p>
            <a:pPr>
              <a:buFont typeface="Wingdings" pitchFamily="2" charset="2"/>
              <a:buChar char="Ø"/>
            </a:pPr>
            <a:endParaRPr lang="en-CN" sz="2000" b="1" dirty="0"/>
          </a:p>
          <a:p>
            <a:pPr marL="0" indent="0">
              <a:buNone/>
            </a:pPr>
            <a:r>
              <a:rPr lang="en-CN" sz="2000" b="1" dirty="0"/>
              <a:t>Try more data augmentation methods for the same data set such as DNN, GAN, etc.</a:t>
            </a:r>
          </a:p>
          <a:p>
            <a:pPr>
              <a:buFont typeface="Wingdings" pitchFamily="2" charset="2"/>
              <a:buChar char="Ø"/>
            </a:pPr>
            <a:endParaRPr lang="en-CN" sz="2000" b="1" dirty="0"/>
          </a:p>
          <a:p>
            <a:pPr marL="0" indent="0">
              <a:buNone/>
            </a:pPr>
            <a:r>
              <a:rPr lang="en-CN" sz="2000" b="1" dirty="0"/>
              <a:t>Use data augmentation methods for various image datasets, </a:t>
            </a:r>
            <a:r>
              <a:rPr lang="en-US" sz="2000" b="1" dirty="0"/>
              <a:t>e.g.,</a:t>
            </a:r>
            <a:r>
              <a:rPr lang="en-CN" sz="2000" b="1" dirty="0"/>
              <a:t> MRI dataset, etc.</a:t>
            </a:r>
          </a:p>
          <a:p>
            <a:pPr>
              <a:buFont typeface="Wingdings" pitchFamily="2" charset="2"/>
              <a:buChar char="Ø"/>
            </a:pPr>
            <a:endParaRPr lang="en-CN" sz="2000" b="1" dirty="0"/>
          </a:p>
          <a:p>
            <a:pPr marL="0" indent="0">
              <a:buNone/>
            </a:pPr>
            <a:r>
              <a:rPr lang="en-US" sz="2000" b="1" dirty="0"/>
              <a:t>Test the impact of one data augmentation method on different methods like VGG16</a:t>
            </a:r>
            <a:endParaRPr lang="en-CN" sz="2000" b="1" dirty="0"/>
          </a:p>
          <a:p>
            <a:endParaRPr lang="en-CN" dirty="0"/>
          </a:p>
        </p:txBody>
      </p:sp>
      <p:pic>
        <p:nvPicPr>
          <p:cNvPr id="11" name="Graphic 10" descr="Normal Distribution with solid fill">
            <a:extLst>
              <a:ext uri="{FF2B5EF4-FFF2-40B4-BE49-F238E27FC236}">
                <a16:creationId xmlns:a16="http://schemas.microsoft.com/office/drawing/2014/main" id="{3009ACD9-91C3-EEEA-A7A7-2CFDD2672B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744" y="1842033"/>
            <a:ext cx="629443" cy="629443"/>
          </a:xfrm>
          <a:prstGeom prst="rect">
            <a:avLst/>
          </a:prstGeom>
        </p:spPr>
      </p:pic>
      <p:pic>
        <p:nvPicPr>
          <p:cNvPr id="13" name="Graphic 12" descr="Circles with arrows with solid fill">
            <a:extLst>
              <a:ext uri="{FF2B5EF4-FFF2-40B4-BE49-F238E27FC236}">
                <a16:creationId xmlns:a16="http://schemas.microsoft.com/office/drawing/2014/main" id="{D9E4AC58-4924-5140-622B-F25E9BA2C4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090" y="2631550"/>
            <a:ext cx="666750" cy="666750"/>
          </a:xfrm>
          <a:prstGeom prst="rect">
            <a:avLst/>
          </a:prstGeom>
        </p:spPr>
      </p:pic>
      <p:pic>
        <p:nvPicPr>
          <p:cNvPr id="15" name="Graphic 14" descr="Database with solid fill">
            <a:extLst>
              <a:ext uri="{FF2B5EF4-FFF2-40B4-BE49-F238E27FC236}">
                <a16:creationId xmlns:a16="http://schemas.microsoft.com/office/drawing/2014/main" id="{C3E5E666-B719-5E3C-FC80-78072E1388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8090" y="3548066"/>
            <a:ext cx="533400" cy="533400"/>
          </a:xfrm>
          <a:prstGeom prst="rect">
            <a:avLst/>
          </a:prstGeom>
        </p:spPr>
      </p:pic>
      <p:pic>
        <p:nvPicPr>
          <p:cNvPr id="19" name="Graphic 18" descr="Illustrator with solid fill">
            <a:extLst>
              <a:ext uri="{FF2B5EF4-FFF2-40B4-BE49-F238E27FC236}">
                <a16:creationId xmlns:a16="http://schemas.microsoft.com/office/drawing/2014/main" id="{658A0D58-FFC8-5B64-4EDE-2C5527F6AA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0539" y="4421192"/>
            <a:ext cx="666750" cy="666750"/>
          </a:xfrm>
          <a:prstGeom prst="rect">
            <a:avLst/>
          </a:prstGeom>
        </p:spPr>
      </p:pic>
    </p:spTree>
    <p:extLst>
      <p:ext uri="{BB962C8B-B14F-4D97-AF65-F5344CB8AC3E}">
        <p14:creationId xmlns:p14="http://schemas.microsoft.com/office/powerpoint/2010/main" val="40452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a:t>references</a:t>
            </a:r>
            <a:endParaRPr lang="en-CN" dirty="0"/>
          </a:p>
        </p:txBody>
      </p:sp>
      <p:sp>
        <p:nvSpPr>
          <p:cNvPr id="3" name="Content Placeholder 2">
            <a:extLst>
              <a:ext uri="{FF2B5EF4-FFF2-40B4-BE49-F238E27FC236}">
                <a16:creationId xmlns:a16="http://schemas.microsoft.com/office/drawing/2014/main" id="{806FEEA2-3306-1B7A-B87F-99E40BFD89BD}"/>
              </a:ext>
            </a:extLst>
          </p:cNvPr>
          <p:cNvSpPr>
            <a:spLocks noGrp="1"/>
          </p:cNvSpPr>
          <p:nvPr>
            <p:ph idx="1"/>
          </p:nvPr>
        </p:nvSpPr>
        <p:spPr>
          <a:xfrm>
            <a:off x="685801" y="1456267"/>
            <a:ext cx="10131425" cy="3649133"/>
          </a:xfrm>
        </p:spPr>
        <p:txBody>
          <a:bodyPr/>
          <a:lstStyle/>
          <a:p>
            <a:pPr marL="0" indent="0">
              <a:buNone/>
            </a:pPr>
            <a:r>
              <a:rPr lang="en-US" sz="2000" dirty="0"/>
              <a:t>[1] Melina Arnold, Eileen Morgan, Harriet </a:t>
            </a:r>
            <a:r>
              <a:rPr lang="en-US" sz="2000" dirty="0" err="1"/>
              <a:t>Rumgay</a:t>
            </a:r>
            <a:r>
              <a:rPr lang="en-US" sz="2000" dirty="0"/>
              <a:t>, </a:t>
            </a:r>
            <a:r>
              <a:rPr lang="en-US" sz="2000" dirty="0" err="1"/>
              <a:t>Allini</a:t>
            </a:r>
            <a:r>
              <a:rPr lang="en-US" sz="2000" dirty="0"/>
              <a:t> </a:t>
            </a:r>
            <a:r>
              <a:rPr lang="en-US" sz="2000" dirty="0" err="1"/>
              <a:t>Mafra</a:t>
            </a:r>
            <a:r>
              <a:rPr lang="en-US" sz="2000" dirty="0"/>
              <a:t> and Isabelle </a:t>
            </a:r>
            <a:r>
              <a:rPr lang="en-US" sz="2000" dirty="0" err="1"/>
              <a:t>Soerjomataram</a:t>
            </a:r>
            <a:r>
              <a:rPr lang="en-US" sz="2000" dirty="0"/>
              <a:t>. Current and future burden of breast cancer: Global statistics for 2020 and 2040 [J]. Breast, 2022 Dec; 66: 15–23.</a:t>
            </a:r>
          </a:p>
          <a:p>
            <a:pPr marL="0" indent="0">
              <a:buNone/>
            </a:pPr>
            <a:r>
              <a:rPr lang="en-US" sz="2000" dirty="0"/>
              <a:t>[2] Sharon Y.LI. Automating Data Augmentation: Practice, Theory and New Direction. The Stanford AI Lab Blog, 2020.</a:t>
            </a:r>
          </a:p>
          <a:p>
            <a:pPr marL="0" indent="0">
              <a:buNone/>
            </a:pPr>
            <a:r>
              <a:rPr lang="en-CN" sz="2000" dirty="0"/>
              <a:t>[3] Alex Krizhevsky, Ilya Sutskever, and Geoffrey E. Hinton. 2017. ImageNet classification with deep convolutional neural networks. Commun. ACM 60, 6 (June 2017), 84-90.</a:t>
            </a:r>
          </a:p>
          <a:p>
            <a:pPr marL="0" indent="0">
              <a:buNone/>
            </a:pPr>
            <a:r>
              <a:rPr lang="en-CN" sz="2000" dirty="0"/>
              <a:t>[4] </a:t>
            </a:r>
            <a:r>
              <a:rPr lang="en-US" sz="2000" dirty="0"/>
              <a:t>Al-</a:t>
            </a:r>
            <a:r>
              <a:rPr lang="en-US" sz="2000" dirty="0" err="1"/>
              <a:t>Dhabyani</a:t>
            </a:r>
            <a:r>
              <a:rPr lang="en-US" sz="2000" dirty="0"/>
              <a:t> W, Gomaa M, Khaled H, Fahmy A. Dataset of breast ultrasound images. Data in Brief. 2020 Feb;28:104863. DOI: 10.1016/j.dib.2019.104863.</a:t>
            </a:r>
            <a:endParaRPr lang="en-CN" sz="2000" dirty="0"/>
          </a:p>
          <a:p>
            <a:endParaRPr lang="en-CN" dirty="0"/>
          </a:p>
        </p:txBody>
      </p:sp>
    </p:spTree>
    <p:extLst>
      <p:ext uri="{BB962C8B-B14F-4D97-AF65-F5344CB8AC3E}">
        <p14:creationId xmlns:p14="http://schemas.microsoft.com/office/powerpoint/2010/main" val="318309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C300-9721-67CB-4513-EF06A0BB6D82}"/>
              </a:ext>
            </a:extLst>
          </p:cNvPr>
          <p:cNvSpPr>
            <a:spLocks noGrp="1"/>
          </p:cNvSpPr>
          <p:nvPr>
            <p:ph type="title"/>
          </p:nvPr>
        </p:nvSpPr>
        <p:spPr>
          <a:xfrm>
            <a:off x="4854223" y="2540001"/>
            <a:ext cx="5240516" cy="1456267"/>
          </a:xfrm>
        </p:spPr>
        <p:txBody>
          <a:bodyPr/>
          <a:lstStyle/>
          <a:p>
            <a:r>
              <a:rPr lang="en-US" altLang="zh-CN" dirty="0"/>
              <a:t>thanks</a:t>
            </a:r>
            <a:endParaRPr lang="en-CN" dirty="0"/>
          </a:p>
        </p:txBody>
      </p:sp>
    </p:spTree>
    <p:extLst>
      <p:ext uri="{BB962C8B-B14F-4D97-AF65-F5344CB8AC3E}">
        <p14:creationId xmlns:p14="http://schemas.microsoft.com/office/powerpoint/2010/main" val="363360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B376-ECEA-5FDE-2F34-DD51F49946B4}"/>
              </a:ext>
            </a:extLst>
          </p:cNvPr>
          <p:cNvSpPr>
            <a:spLocks noGrp="1"/>
          </p:cNvSpPr>
          <p:nvPr>
            <p:ph type="title"/>
          </p:nvPr>
        </p:nvSpPr>
        <p:spPr/>
        <p:txBody>
          <a:bodyPr/>
          <a:lstStyle/>
          <a:p>
            <a:r>
              <a:rPr lang="en-CN" dirty="0"/>
              <a:t>Content</a:t>
            </a:r>
          </a:p>
        </p:txBody>
      </p:sp>
      <p:sp>
        <p:nvSpPr>
          <p:cNvPr id="3" name="Content Placeholder 2">
            <a:extLst>
              <a:ext uri="{FF2B5EF4-FFF2-40B4-BE49-F238E27FC236}">
                <a16:creationId xmlns:a16="http://schemas.microsoft.com/office/drawing/2014/main" id="{02F99D66-3DC2-D151-493E-A0F513102707}"/>
              </a:ext>
            </a:extLst>
          </p:cNvPr>
          <p:cNvSpPr>
            <a:spLocks noGrp="1"/>
          </p:cNvSpPr>
          <p:nvPr>
            <p:ph idx="1"/>
          </p:nvPr>
        </p:nvSpPr>
        <p:spPr/>
        <p:txBody>
          <a:bodyPr/>
          <a:lstStyle/>
          <a:p>
            <a:r>
              <a:rPr lang="en-CN" dirty="0"/>
              <a:t>I. </a:t>
            </a:r>
            <a:r>
              <a:rPr lang="en-US" dirty="0"/>
              <a:t>Introduction</a:t>
            </a:r>
          </a:p>
          <a:p>
            <a:r>
              <a:rPr lang="en-US" dirty="0"/>
              <a:t>II. Methodology</a:t>
            </a:r>
          </a:p>
          <a:p>
            <a:r>
              <a:rPr lang="en-US" dirty="0"/>
              <a:t>III. Experimental study</a:t>
            </a:r>
          </a:p>
          <a:p>
            <a:r>
              <a:rPr lang="en-US" dirty="0"/>
              <a:t>V. Conclusion</a:t>
            </a:r>
          </a:p>
          <a:p>
            <a:r>
              <a:rPr lang="en-US" dirty="0"/>
              <a:t>VI. Future work</a:t>
            </a:r>
          </a:p>
          <a:p>
            <a:endParaRPr lang="en-CN" dirty="0"/>
          </a:p>
        </p:txBody>
      </p:sp>
    </p:spTree>
    <p:extLst>
      <p:ext uri="{BB962C8B-B14F-4D97-AF65-F5344CB8AC3E}">
        <p14:creationId xmlns:p14="http://schemas.microsoft.com/office/powerpoint/2010/main" val="10297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049-B5E1-C6AA-FBBD-B467CC75C653}"/>
              </a:ext>
            </a:extLst>
          </p:cNvPr>
          <p:cNvSpPr>
            <a:spLocks noGrp="1"/>
          </p:cNvSpPr>
          <p:nvPr>
            <p:ph type="title"/>
          </p:nvPr>
        </p:nvSpPr>
        <p:spPr/>
        <p:txBody>
          <a:bodyPr/>
          <a:lstStyle/>
          <a:p>
            <a:r>
              <a:rPr lang="en-CN" dirty="0"/>
              <a:t>Introduction</a:t>
            </a:r>
          </a:p>
        </p:txBody>
      </p:sp>
    </p:spTree>
    <p:extLst>
      <p:ext uri="{BB962C8B-B14F-4D97-AF65-F5344CB8AC3E}">
        <p14:creationId xmlns:p14="http://schemas.microsoft.com/office/powerpoint/2010/main" val="347192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1072812" cy="1456267"/>
          </a:xfrm>
        </p:spPr>
        <p:txBody>
          <a:bodyPr/>
          <a:lstStyle/>
          <a:p>
            <a:r>
              <a:rPr lang="en-CN" dirty="0"/>
              <a:t>Breast cancer is a cruel killer. </a:t>
            </a:r>
            <a:r>
              <a:rPr lang="en-US" dirty="0"/>
              <a:t>need </a:t>
            </a:r>
            <a:r>
              <a:rPr lang="en-CN" dirty="0"/>
              <a:t>Early detection</a:t>
            </a:r>
          </a:p>
        </p:txBody>
      </p:sp>
      <p:pic>
        <p:nvPicPr>
          <p:cNvPr id="10" name="Content Placeholder 9" descr="Table&#10;&#10;Description automatically generated">
            <a:extLst>
              <a:ext uri="{FF2B5EF4-FFF2-40B4-BE49-F238E27FC236}">
                <a16:creationId xmlns:a16="http://schemas.microsoft.com/office/drawing/2014/main" id="{371ADFEC-AC48-5C4A-E4DE-C9C52B4BC0DE}"/>
              </a:ext>
            </a:extLst>
          </p:cNvPr>
          <p:cNvPicPr>
            <a:picLocks noGrp="1" noChangeAspect="1"/>
          </p:cNvPicPr>
          <p:nvPr>
            <p:ph idx="1"/>
          </p:nvPr>
        </p:nvPicPr>
        <p:blipFill>
          <a:blip r:embed="rId2"/>
          <a:stretch>
            <a:fillRect/>
          </a:stretch>
        </p:blipFill>
        <p:spPr>
          <a:xfrm>
            <a:off x="4878525" y="1642005"/>
            <a:ext cx="5922825" cy="4406996"/>
          </a:xfrm>
        </p:spPr>
      </p:pic>
      <p:sp>
        <p:nvSpPr>
          <p:cNvPr id="11" name="TextBox 10">
            <a:extLst>
              <a:ext uri="{FF2B5EF4-FFF2-40B4-BE49-F238E27FC236}">
                <a16:creationId xmlns:a16="http://schemas.microsoft.com/office/drawing/2014/main" id="{7562CC00-1153-D754-7FF8-CB2EC3F8DC3C}"/>
              </a:ext>
            </a:extLst>
          </p:cNvPr>
          <p:cNvSpPr txBox="1"/>
          <p:nvPr/>
        </p:nvSpPr>
        <p:spPr>
          <a:xfrm>
            <a:off x="685801" y="2042054"/>
            <a:ext cx="3900487" cy="3785652"/>
          </a:xfrm>
          <a:prstGeom prst="rect">
            <a:avLst/>
          </a:prstGeom>
          <a:noFill/>
        </p:spPr>
        <p:txBody>
          <a:bodyPr wrap="square" rtlCol="0">
            <a:spAutoFit/>
          </a:bodyPr>
          <a:lstStyle/>
          <a:p>
            <a:r>
              <a:rPr lang="en-CN" sz="2000" dirty="0"/>
              <a:t>In 2020, an estimated 2.3 million cases </a:t>
            </a:r>
            <a:r>
              <a:rPr lang="en-US" sz="2000" dirty="0"/>
              <a:t>of female breast cancer were diagnosed globally, and about </a:t>
            </a:r>
            <a:r>
              <a:rPr lang="en-US" sz="2000" b="1" dirty="0">
                <a:solidFill>
                  <a:srgbClr val="FF0000"/>
                </a:solidFill>
              </a:rPr>
              <a:t>685,000</a:t>
            </a:r>
            <a:r>
              <a:rPr lang="en-US" sz="2000" dirty="0"/>
              <a:t> women died from the disease. Breast cancer is now a cruel “killer” for women.</a:t>
            </a:r>
          </a:p>
          <a:p>
            <a:endParaRPr lang="en-US" sz="2000" dirty="0"/>
          </a:p>
          <a:p>
            <a:r>
              <a:rPr lang="en-US" sz="2000" dirty="0"/>
              <a:t>To cut the death rate, early detection </a:t>
            </a:r>
            <a:r>
              <a:rPr lang="en-CN" sz="2000" dirty="0"/>
              <a:t>with the help of medical</a:t>
            </a:r>
            <a:r>
              <a:rPr lang="zh-CN" altLang="en-US" sz="2000" dirty="0"/>
              <a:t> </a:t>
            </a:r>
            <a:r>
              <a:rPr lang="en-US" altLang="zh-CN" sz="2000" dirty="0"/>
              <a:t>images</a:t>
            </a:r>
            <a:r>
              <a:rPr lang="zh-CN" altLang="en-US" sz="2000" dirty="0"/>
              <a:t> </a:t>
            </a:r>
            <a:r>
              <a:rPr lang="en-US" altLang="zh-CN" sz="2000" dirty="0"/>
              <a:t>using</a:t>
            </a:r>
            <a:r>
              <a:rPr lang="zh-CN" altLang="en-US" sz="2000" dirty="0"/>
              <a:t> </a:t>
            </a:r>
            <a:r>
              <a:rPr lang="en-CN" sz="2000" dirty="0"/>
              <a:t>breast ultrasound scan is one of the most effective and painless ways.</a:t>
            </a:r>
            <a:endParaRPr lang="en-US" sz="2000" dirty="0"/>
          </a:p>
        </p:txBody>
      </p:sp>
    </p:spTree>
    <p:extLst>
      <p:ext uri="{BB962C8B-B14F-4D97-AF65-F5344CB8AC3E}">
        <p14:creationId xmlns:p14="http://schemas.microsoft.com/office/powerpoint/2010/main" val="271931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a:t>Which leads us to how to process medical</a:t>
            </a:r>
            <a:r>
              <a:rPr lang="zh-CN" altLang="en-US" dirty="0"/>
              <a:t> </a:t>
            </a:r>
            <a:r>
              <a:rPr lang="en-US" altLang="zh-CN" dirty="0"/>
              <a:t>images</a:t>
            </a:r>
            <a:endParaRPr lang="en-CN" dirty="0"/>
          </a:p>
        </p:txBody>
      </p:sp>
      <p:sp>
        <p:nvSpPr>
          <p:cNvPr id="3" name="Content Placeholder 2">
            <a:extLst>
              <a:ext uri="{FF2B5EF4-FFF2-40B4-BE49-F238E27FC236}">
                <a16:creationId xmlns:a16="http://schemas.microsoft.com/office/drawing/2014/main" id="{806FEEA2-3306-1B7A-B87F-99E40BFD89BD}"/>
              </a:ext>
            </a:extLst>
          </p:cNvPr>
          <p:cNvSpPr>
            <a:spLocks noGrp="1"/>
          </p:cNvSpPr>
          <p:nvPr>
            <p:ph idx="1"/>
          </p:nvPr>
        </p:nvSpPr>
        <p:spPr>
          <a:xfrm>
            <a:off x="685802" y="1174578"/>
            <a:ext cx="9872662" cy="3330046"/>
          </a:xfrm>
        </p:spPr>
        <p:txBody>
          <a:bodyPr>
            <a:normAutofit/>
          </a:bodyPr>
          <a:lstStyle/>
          <a:p>
            <a:pPr marL="0" indent="0">
              <a:buNone/>
            </a:pPr>
            <a:r>
              <a:rPr lang="en-US" sz="2000" dirty="0"/>
              <a:t>B</a:t>
            </a:r>
            <a:r>
              <a:rPr lang="en-CN" sz="2000" dirty="0"/>
              <a:t>reast ultrasound images can be categorized into </a:t>
            </a:r>
            <a:r>
              <a:rPr lang="en-CN" sz="2000" b="1" dirty="0"/>
              <a:t>normal, benign, and malignant</a:t>
            </a:r>
            <a:r>
              <a:rPr lang="en-CN" sz="2000" dirty="0"/>
              <a:t> images. Using machine learning to process images can improve classfication , detection, and segmentation of breast cancer.</a:t>
            </a:r>
          </a:p>
          <a:p>
            <a:pPr marL="0" indent="0">
              <a:buNone/>
            </a:pPr>
            <a:r>
              <a:rPr lang="en-CN" sz="2000" b="1" dirty="0"/>
              <a:t>About the dataset</a:t>
            </a:r>
          </a:p>
          <a:p>
            <a:r>
              <a:rPr lang="en-CN" sz="2000" dirty="0"/>
              <a:t>Collected in 2018 among 600 women in ages between 25 and 75 years old</a:t>
            </a:r>
          </a:p>
          <a:p>
            <a:r>
              <a:rPr lang="en-CN" sz="2000" dirty="0"/>
              <a:t>1578 images (PNG), 500*500 pixels</a:t>
            </a:r>
          </a:p>
          <a:p>
            <a:r>
              <a:rPr lang="en-CN" sz="2000" dirty="0"/>
              <a:t>Train(1103): Test (318): Val(157) --&gt;</a:t>
            </a:r>
            <a:r>
              <a:rPr lang="zh-CN" altLang="en-US" sz="2000" dirty="0"/>
              <a:t> </a:t>
            </a:r>
            <a:r>
              <a:rPr lang="en-US" altLang="zh-CN" sz="2000" dirty="0"/>
              <a:t>7:2:1</a:t>
            </a:r>
            <a:endParaRPr lang="en-CN" sz="2000" dirty="0"/>
          </a:p>
        </p:txBody>
      </p:sp>
      <p:pic>
        <p:nvPicPr>
          <p:cNvPr id="9" name="Picture 8" descr="Graphical user interface, application&#10;&#10;Description automatically generated">
            <a:extLst>
              <a:ext uri="{FF2B5EF4-FFF2-40B4-BE49-F238E27FC236}">
                <a16:creationId xmlns:a16="http://schemas.microsoft.com/office/drawing/2014/main" id="{9B3D7CCC-F172-8F6E-FEEB-3AAE653E7144}"/>
              </a:ext>
            </a:extLst>
          </p:cNvPr>
          <p:cNvPicPr>
            <a:picLocks noChangeAspect="1"/>
          </p:cNvPicPr>
          <p:nvPr/>
        </p:nvPicPr>
        <p:blipFill>
          <a:blip r:embed="rId2"/>
          <a:stretch>
            <a:fillRect/>
          </a:stretch>
        </p:blipFill>
        <p:spPr>
          <a:xfrm>
            <a:off x="924199" y="4292324"/>
            <a:ext cx="3090589" cy="2424144"/>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5BCEC33A-1A5B-B316-FCDD-3A41F0FE4675}"/>
              </a:ext>
            </a:extLst>
          </p:cNvPr>
          <p:cNvPicPr>
            <a:picLocks noChangeAspect="1"/>
          </p:cNvPicPr>
          <p:nvPr/>
        </p:nvPicPr>
        <p:blipFill>
          <a:blip r:embed="rId3"/>
          <a:stretch>
            <a:fillRect/>
          </a:stretch>
        </p:blipFill>
        <p:spPr>
          <a:xfrm>
            <a:off x="4253185" y="4292324"/>
            <a:ext cx="3090589" cy="2424144"/>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161246B9-C991-5267-D8D4-66242FF13B08}"/>
              </a:ext>
            </a:extLst>
          </p:cNvPr>
          <p:cNvPicPr>
            <a:picLocks noChangeAspect="1"/>
          </p:cNvPicPr>
          <p:nvPr/>
        </p:nvPicPr>
        <p:blipFill>
          <a:blip r:embed="rId4"/>
          <a:stretch>
            <a:fillRect/>
          </a:stretch>
        </p:blipFill>
        <p:spPr>
          <a:xfrm>
            <a:off x="7577252" y="4292323"/>
            <a:ext cx="3090590" cy="2424145"/>
          </a:xfrm>
          <a:prstGeom prst="rect">
            <a:avLst/>
          </a:prstGeom>
        </p:spPr>
      </p:pic>
    </p:spTree>
    <p:extLst>
      <p:ext uri="{BB962C8B-B14F-4D97-AF65-F5344CB8AC3E}">
        <p14:creationId xmlns:p14="http://schemas.microsoft.com/office/powerpoint/2010/main" val="32058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049-B5E1-C6AA-FBBD-B467CC75C653}"/>
              </a:ext>
            </a:extLst>
          </p:cNvPr>
          <p:cNvSpPr>
            <a:spLocks noGrp="1"/>
          </p:cNvSpPr>
          <p:nvPr>
            <p:ph type="title"/>
          </p:nvPr>
        </p:nvSpPr>
        <p:spPr/>
        <p:txBody>
          <a:bodyPr/>
          <a:lstStyle/>
          <a:p>
            <a:r>
              <a:rPr lang="en-CN" dirty="0"/>
              <a:t>methodology</a:t>
            </a:r>
          </a:p>
        </p:txBody>
      </p:sp>
    </p:spTree>
    <p:extLst>
      <p:ext uri="{BB962C8B-B14F-4D97-AF65-F5344CB8AC3E}">
        <p14:creationId xmlns:p14="http://schemas.microsoft.com/office/powerpoint/2010/main" val="307252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749B-5B90-2178-6158-778C876A7088}"/>
              </a:ext>
            </a:extLst>
          </p:cNvPr>
          <p:cNvSpPr>
            <a:spLocks noGrp="1"/>
          </p:cNvSpPr>
          <p:nvPr>
            <p:ph type="title"/>
          </p:nvPr>
        </p:nvSpPr>
        <p:spPr>
          <a:xfrm>
            <a:off x="685801" y="0"/>
            <a:ext cx="10131425" cy="1456267"/>
          </a:xfrm>
        </p:spPr>
        <p:txBody>
          <a:bodyPr/>
          <a:lstStyle/>
          <a:p>
            <a:r>
              <a:rPr lang="en-US" dirty="0" err="1"/>
              <a:t>Cnn</a:t>
            </a:r>
            <a:r>
              <a:rPr lang="en-US" dirty="0"/>
              <a:t> FOR CLASSFICATION </a:t>
            </a:r>
            <a:endParaRPr lang="en-CN" dirty="0"/>
          </a:p>
        </p:txBody>
      </p:sp>
      <p:pic>
        <p:nvPicPr>
          <p:cNvPr id="5" name="Picture 4" descr="Table&#10;&#10;Description automatically generated">
            <a:extLst>
              <a:ext uri="{FF2B5EF4-FFF2-40B4-BE49-F238E27FC236}">
                <a16:creationId xmlns:a16="http://schemas.microsoft.com/office/drawing/2014/main" id="{43FF8FF3-F4CF-175D-8319-9A7F58C5C11F}"/>
              </a:ext>
            </a:extLst>
          </p:cNvPr>
          <p:cNvPicPr>
            <a:picLocks noChangeAspect="1"/>
          </p:cNvPicPr>
          <p:nvPr/>
        </p:nvPicPr>
        <p:blipFill>
          <a:blip r:embed="rId2"/>
          <a:stretch>
            <a:fillRect/>
          </a:stretch>
        </p:blipFill>
        <p:spPr>
          <a:xfrm>
            <a:off x="7650773" y="3224068"/>
            <a:ext cx="3219121" cy="3550165"/>
          </a:xfrm>
          <a:prstGeom prst="rect">
            <a:avLst/>
          </a:prstGeom>
        </p:spPr>
      </p:pic>
      <p:sp>
        <p:nvSpPr>
          <p:cNvPr id="9" name="TextBox 8">
            <a:extLst>
              <a:ext uri="{FF2B5EF4-FFF2-40B4-BE49-F238E27FC236}">
                <a16:creationId xmlns:a16="http://schemas.microsoft.com/office/drawing/2014/main" id="{D6BB0768-42F8-6301-7720-AC3F4E736898}"/>
              </a:ext>
            </a:extLst>
          </p:cNvPr>
          <p:cNvSpPr txBox="1"/>
          <p:nvPr/>
        </p:nvSpPr>
        <p:spPr>
          <a:xfrm>
            <a:off x="7233544" y="1361305"/>
            <a:ext cx="4053581" cy="1631216"/>
          </a:xfrm>
          <a:prstGeom prst="rect">
            <a:avLst/>
          </a:prstGeom>
          <a:noFill/>
        </p:spPr>
        <p:txBody>
          <a:bodyPr wrap="square">
            <a:spAutoFit/>
          </a:bodyPr>
          <a:lstStyle/>
          <a:p>
            <a:pPr marL="0" indent="0">
              <a:buNone/>
            </a:pPr>
            <a:r>
              <a:rPr lang="en-CN" sz="2000" b="1" dirty="0"/>
              <a:t>Convolution and pooling layers</a:t>
            </a:r>
          </a:p>
          <a:p>
            <a:pPr marL="342900" indent="-342900">
              <a:buFont typeface="Arial" panose="020B0604020202020204" pitchFamily="34" charset="0"/>
              <a:buChar char="•"/>
            </a:pPr>
            <a:r>
              <a:rPr lang="en-CN" sz="2000" dirty="0"/>
              <a:t>4 convolution layers and 4 max pooling layers</a:t>
            </a:r>
          </a:p>
          <a:p>
            <a:pPr marL="342900" indent="-342900">
              <a:buFont typeface="Arial" panose="020B0604020202020204" pitchFamily="34" charset="0"/>
              <a:buChar char="•"/>
            </a:pPr>
            <a:r>
              <a:rPr lang="en-CN" sz="2000" dirty="0"/>
              <a:t>3 x 3 filters in convolutional layers</a:t>
            </a:r>
          </a:p>
          <a:p>
            <a:pPr marL="342900" indent="-342900">
              <a:buFont typeface="Arial" panose="020B0604020202020204" pitchFamily="34" charset="0"/>
              <a:buChar char="•"/>
            </a:pPr>
            <a:r>
              <a:rPr lang="en-US" sz="2000" dirty="0"/>
              <a:t>Use D</a:t>
            </a:r>
            <a:r>
              <a:rPr lang="en-CN" sz="2000" dirty="0"/>
              <a:t>ropout to reduce overfitting</a:t>
            </a:r>
          </a:p>
        </p:txBody>
      </p:sp>
      <p:sp>
        <p:nvSpPr>
          <p:cNvPr id="11" name="TextBox 10">
            <a:extLst>
              <a:ext uri="{FF2B5EF4-FFF2-40B4-BE49-F238E27FC236}">
                <a16:creationId xmlns:a16="http://schemas.microsoft.com/office/drawing/2014/main" id="{1FAA66BD-5779-88A9-A37C-82C97056281D}"/>
              </a:ext>
            </a:extLst>
          </p:cNvPr>
          <p:cNvSpPr txBox="1"/>
          <p:nvPr/>
        </p:nvSpPr>
        <p:spPr>
          <a:xfrm>
            <a:off x="626005" y="1361305"/>
            <a:ext cx="6388464" cy="1631216"/>
          </a:xfrm>
          <a:prstGeom prst="rect">
            <a:avLst/>
          </a:prstGeom>
          <a:noFill/>
        </p:spPr>
        <p:txBody>
          <a:bodyPr wrap="square">
            <a:spAutoFit/>
          </a:bodyPr>
          <a:lstStyle/>
          <a:p>
            <a:pPr marL="0" indent="0">
              <a:buNone/>
            </a:pPr>
            <a:r>
              <a:rPr lang="en-CN" sz="2000" b="1" dirty="0"/>
              <a:t>CNN, Convolutional neural networks, </a:t>
            </a:r>
            <a:r>
              <a:rPr lang="en-CN" sz="2000" dirty="0"/>
              <a:t>are a specialized type of artificial neural networks that use a mathematical operation called convolution in place of general matrix multiplication in at least one of their layers. They are used for image recognition and processing.</a:t>
            </a:r>
          </a:p>
        </p:txBody>
      </p:sp>
      <p:pic>
        <p:nvPicPr>
          <p:cNvPr id="1026" name="Picture 2" descr="undefined">
            <a:extLst>
              <a:ext uri="{FF2B5EF4-FFF2-40B4-BE49-F238E27FC236}">
                <a16:creationId xmlns:a16="http://schemas.microsoft.com/office/drawing/2014/main" id="{8536C8FA-A322-CD9D-8A33-ECE0FCAFD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64" y="3224068"/>
            <a:ext cx="6208912" cy="191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8BBE-343A-6679-E087-778748896AE6}"/>
              </a:ext>
            </a:extLst>
          </p:cNvPr>
          <p:cNvSpPr>
            <a:spLocks noGrp="1"/>
          </p:cNvSpPr>
          <p:nvPr>
            <p:ph type="title"/>
          </p:nvPr>
        </p:nvSpPr>
        <p:spPr>
          <a:xfrm>
            <a:off x="616480" y="338667"/>
            <a:ext cx="10131425" cy="1456267"/>
          </a:xfrm>
        </p:spPr>
        <p:txBody>
          <a:bodyPr/>
          <a:lstStyle/>
          <a:p>
            <a:r>
              <a:rPr lang="en-US" dirty="0"/>
              <a:t>D</a:t>
            </a:r>
            <a:r>
              <a:rPr lang="en-CN" dirty="0"/>
              <a:t>ata augmentation WITH KERAS SEQUENTIAL</a:t>
            </a:r>
          </a:p>
        </p:txBody>
      </p:sp>
      <p:sp>
        <p:nvSpPr>
          <p:cNvPr id="3" name="Text Placeholder 2">
            <a:extLst>
              <a:ext uri="{FF2B5EF4-FFF2-40B4-BE49-F238E27FC236}">
                <a16:creationId xmlns:a16="http://schemas.microsoft.com/office/drawing/2014/main" id="{E30BE192-AB81-E42D-6F57-DF9BA2A2FC16}"/>
              </a:ext>
            </a:extLst>
          </p:cNvPr>
          <p:cNvSpPr>
            <a:spLocks noGrp="1"/>
          </p:cNvSpPr>
          <p:nvPr>
            <p:ph type="body" idx="1"/>
          </p:nvPr>
        </p:nvSpPr>
        <p:spPr/>
        <p:txBody>
          <a:bodyPr/>
          <a:lstStyle/>
          <a:p>
            <a:pPr algn="ctr"/>
            <a:r>
              <a:rPr lang="en-CN" dirty="0"/>
              <a:t>Resize and rescale</a:t>
            </a:r>
          </a:p>
        </p:txBody>
      </p:sp>
      <p:sp>
        <p:nvSpPr>
          <p:cNvPr id="4" name="Content Placeholder 3">
            <a:extLst>
              <a:ext uri="{FF2B5EF4-FFF2-40B4-BE49-F238E27FC236}">
                <a16:creationId xmlns:a16="http://schemas.microsoft.com/office/drawing/2014/main" id="{3E84424E-CD09-1E58-9503-46592510AD32}"/>
              </a:ext>
            </a:extLst>
          </p:cNvPr>
          <p:cNvSpPr>
            <a:spLocks noGrp="1"/>
          </p:cNvSpPr>
          <p:nvPr>
            <p:ph sz="half" idx="2"/>
          </p:nvPr>
        </p:nvSpPr>
        <p:spPr/>
        <p:txBody>
          <a:bodyPr/>
          <a:lstStyle/>
          <a:p>
            <a:pPr marL="0" indent="0">
              <a:buNone/>
            </a:pPr>
            <a:r>
              <a:rPr lang="en-CN" dirty="0"/>
              <a:t>Use Keras Sequential and image augmentation layers. First resize the image to 180x180 and then rescale it by 1/255.</a:t>
            </a:r>
          </a:p>
          <a:p>
            <a:pPr marL="0" indent="0">
              <a:buNone/>
            </a:pPr>
            <a:endParaRPr lang="en-CN" dirty="0"/>
          </a:p>
        </p:txBody>
      </p:sp>
      <p:sp>
        <p:nvSpPr>
          <p:cNvPr id="5" name="Text Placeholder 4">
            <a:extLst>
              <a:ext uri="{FF2B5EF4-FFF2-40B4-BE49-F238E27FC236}">
                <a16:creationId xmlns:a16="http://schemas.microsoft.com/office/drawing/2014/main" id="{A8F1441E-2EA1-B1C1-5F04-4D3CDF54CE13}"/>
              </a:ext>
            </a:extLst>
          </p:cNvPr>
          <p:cNvSpPr>
            <a:spLocks noGrp="1"/>
          </p:cNvSpPr>
          <p:nvPr>
            <p:ph type="body" sz="quarter" idx="3"/>
          </p:nvPr>
        </p:nvSpPr>
        <p:spPr/>
        <p:txBody>
          <a:bodyPr/>
          <a:lstStyle/>
          <a:p>
            <a:pPr algn="ctr"/>
            <a:r>
              <a:rPr lang="en-CN" dirty="0"/>
              <a:t>Random rotate and flip</a:t>
            </a:r>
          </a:p>
        </p:txBody>
      </p:sp>
      <p:pic>
        <p:nvPicPr>
          <p:cNvPr id="8" name="Content Placeholder 7" descr="Text&#10;&#10;Description automatically generated with medium confidence">
            <a:extLst>
              <a:ext uri="{FF2B5EF4-FFF2-40B4-BE49-F238E27FC236}">
                <a16:creationId xmlns:a16="http://schemas.microsoft.com/office/drawing/2014/main" id="{EB42B4E1-2D95-CCBF-CD73-A6B342EAA32F}"/>
              </a:ext>
            </a:extLst>
          </p:cNvPr>
          <p:cNvPicPr>
            <a:picLocks noGrp="1" noChangeAspect="1"/>
          </p:cNvPicPr>
          <p:nvPr>
            <p:ph sz="quarter" idx="4"/>
          </p:nvPr>
        </p:nvPicPr>
        <p:blipFill>
          <a:blip r:embed="rId2"/>
          <a:stretch>
            <a:fillRect/>
          </a:stretch>
        </p:blipFill>
        <p:spPr>
          <a:xfrm>
            <a:off x="686330" y="3968811"/>
            <a:ext cx="4995863" cy="1220487"/>
          </a:xfrm>
        </p:spPr>
      </p:pic>
      <p:sp>
        <p:nvSpPr>
          <p:cNvPr id="9" name="Content Placeholder 3">
            <a:extLst>
              <a:ext uri="{FF2B5EF4-FFF2-40B4-BE49-F238E27FC236}">
                <a16:creationId xmlns:a16="http://schemas.microsoft.com/office/drawing/2014/main" id="{FA905EB3-E040-CCCA-4181-EC330E7A3DC8}"/>
              </a:ext>
            </a:extLst>
          </p:cNvPr>
          <p:cNvSpPr txBox="1">
            <a:spLocks/>
          </p:cNvSpPr>
          <p:nvPr/>
        </p:nvSpPr>
        <p:spPr>
          <a:xfrm>
            <a:off x="6234290" y="2870201"/>
            <a:ext cx="4996923"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N" dirty="0"/>
              <a:t>Use loop, subplot, and imshow to display images with random rotate and flip.</a:t>
            </a:r>
          </a:p>
          <a:p>
            <a:pPr marL="0" indent="0">
              <a:buFont typeface="Arial"/>
              <a:buNone/>
            </a:pPr>
            <a:endParaRPr lang="en-CN" dirty="0"/>
          </a:p>
        </p:txBody>
      </p:sp>
      <p:pic>
        <p:nvPicPr>
          <p:cNvPr id="12" name="Picture 11" descr="Graphical user interface, text, application&#10;&#10;Description automatically generated">
            <a:extLst>
              <a:ext uri="{FF2B5EF4-FFF2-40B4-BE49-F238E27FC236}">
                <a16:creationId xmlns:a16="http://schemas.microsoft.com/office/drawing/2014/main" id="{8D310222-92B6-9117-5770-87D5C91AEAB0}"/>
              </a:ext>
            </a:extLst>
          </p:cNvPr>
          <p:cNvPicPr>
            <a:picLocks noChangeAspect="1"/>
          </p:cNvPicPr>
          <p:nvPr/>
        </p:nvPicPr>
        <p:blipFill>
          <a:blip r:embed="rId3"/>
          <a:stretch>
            <a:fillRect/>
          </a:stretch>
        </p:blipFill>
        <p:spPr>
          <a:xfrm>
            <a:off x="6411346" y="3968811"/>
            <a:ext cx="4162061" cy="1276996"/>
          </a:xfrm>
          <a:prstGeom prst="rect">
            <a:avLst/>
          </a:prstGeom>
        </p:spPr>
      </p:pic>
    </p:spTree>
    <p:extLst>
      <p:ext uri="{BB962C8B-B14F-4D97-AF65-F5344CB8AC3E}">
        <p14:creationId xmlns:p14="http://schemas.microsoft.com/office/powerpoint/2010/main" val="175263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049-B5E1-C6AA-FBBD-B467CC75C653}"/>
              </a:ext>
            </a:extLst>
          </p:cNvPr>
          <p:cNvSpPr>
            <a:spLocks noGrp="1"/>
          </p:cNvSpPr>
          <p:nvPr>
            <p:ph type="title"/>
          </p:nvPr>
        </p:nvSpPr>
        <p:spPr/>
        <p:txBody>
          <a:bodyPr/>
          <a:lstStyle/>
          <a:p>
            <a:r>
              <a:rPr lang="en-CN" dirty="0"/>
              <a:t>EXPERIMENTAL STUDY</a:t>
            </a:r>
          </a:p>
        </p:txBody>
      </p:sp>
    </p:spTree>
    <p:extLst>
      <p:ext uri="{BB962C8B-B14F-4D97-AF65-F5344CB8AC3E}">
        <p14:creationId xmlns:p14="http://schemas.microsoft.com/office/powerpoint/2010/main" val="3557932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448</TotalTime>
  <Words>773</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Celestial</vt:lpstr>
      <vt:lpstr>IMPACTS OF dATA AUGMENTATION ON bREAST CANCER CLASSIFICATION WITH cnn</vt:lpstr>
      <vt:lpstr>Content</vt:lpstr>
      <vt:lpstr>Introduction</vt:lpstr>
      <vt:lpstr>Breast cancer is a cruel killer. need Early detection</vt:lpstr>
      <vt:lpstr>Which leads us to how to process medical images</vt:lpstr>
      <vt:lpstr>methodology</vt:lpstr>
      <vt:lpstr>Cnn FOR CLASSFICATION </vt:lpstr>
      <vt:lpstr>Data augmentation WITH KERAS SEQUENTIAL</vt:lpstr>
      <vt:lpstr>EXPERIMENTAL STUDY</vt:lpstr>
      <vt:lpstr>How we do experiments</vt:lpstr>
      <vt:lpstr>What are the RESULTs</vt:lpstr>
      <vt:lpstr>CONCLUSION</vt:lpstr>
      <vt:lpstr>What we have learned about impacts of DATA AUGMENTATION</vt:lpstr>
      <vt:lpstr>FUTURE WORK</vt:lpstr>
      <vt:lpstr>What to do next ...</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WITH CNN network</dc:title>
  <dc:creator>Ho Bella</dc:creator>
  <cp:lastModifiedBy>Ho Bella</cp:lastModifiedBy>
  <cp:revision>35</cp:revision>
  <dcterms:created xsi:type="dcterms:W3CDTF">2023-03-04T02:31:36Z</dcterms:created>
  <dcterms:modified xsi:type="dcterms:W3CDTF">2023-03-05T02:03:44Z</dcterms:modified>
</cp:coreProperties>
</file>