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256" r:id="rId2"/>
    <p:sldId id="283" r:id="rId3"/>
    <p:sldId id="259" r:id="rId4"/>
    <p:sldId id="263" r:id="rId5"/>
    <p:sldId id="258" r:id="rId6"/>
    <p:sldId id="284" r:id="rId7"/>
    <p:sldId id="260" r:id="rId8"/>
    <p:sldId id="296" r:id="rId9"/>
    <p:sldId id="267" r:id="rId10"/>
    <p:sldId id="272" r:id="rId11"/>
    <p:sldId id="287" r:id="rId12"/>
    <p:sldId id="288" r:id="rId13"/>
    <p:sldId id="268" r:id="rId14"/>
    <p:sldId id="297" r:id="rId15"/>
    <p:sldId id="298" r:id="rId16"/>
    <p:sldId id="299" r:id="rId17"/>
    <p:sldId id="301" r:id="rId18"/>
    <p:sldId id="300" r:id="rId19"/>
    <p:sldId id="302" r:id="rId20"/>
    <p:sldId id="304" r:id="rId21"/>
    <p:sldId id="270" r:id="rId22"/>
    <p:sldId id="262" r:id="rId23"/>
    <p:sldId id="279" r:id="rId24"/>
  </p:sldIdLst>
  <p:sldSz cx="9144000" cy="5143500" type="screen16x9"/>
  <p:notesSz cx="6858000" cy="9144000"/>
  <p:embeddedFontLst>
    <p:embeddedFont>
      <p:font typeface="Yu Gothic UI Semibold" panose="020B0700000000000000" pitchFamily="34" charset="-128"/>
      <p:bold r:id="rId26"/>
    </p:embeddedFont>
    <p:embeddedFont>
      <p:font typeface="Barlow Condensed" panose="00000506000000000000" pitchFamily="2" charset="0"/>
      <p:regular r:id="rId27"/>
      <p:bold r:id="rId28"/>
      <p:italic r:id="rId29"/>
      <p:boldItalic r:id="rId30"/>
    </p:embeddedFont>
    <p:embeddedFont>
      <p:font typeface="Franklin Gothic Book" panose="020B0503020102020204" pitchFamily="34" charset="0"/>
      <p:regular r:id="rId31"/>
      <p:italic r:id="rId32"/>
    </p:embeddedFont>
    <p:embeddedFont>
      <p:font typeface="Lora" pitchFamily="2"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Oxygen" panose="02000503000000000000" pitchFamily="2" charset="0"/>
      <p:regular r:id="rId41"/>
      <p:bold r:id="rId42"/>
    </p:embeddedFont>
    <p:embeddedFont>
      <p:font typeface="Raleway" pitchFamily="2"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570E"/>
    <a:srgbClr val="33CCCC"/>
    <a:srgbClr val="6E3614"/>
    <a:srgbClr val="00808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52DF0F-6D8C-4DD4-AD30-90E1E7E6A9E0}">
  <a:tblStyle styleId="{5D52DF0F-6D8C-4DD4-AD30-90E1E7E6A9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14" autoAdjust="0"/>
  </p:normalViewPr>
  <p:slideViewPr>
    <p:cSldViewPr snapToGrid="0">
      <p:cViewPr varScale="1">
        <p:scale>
          <a:sx n="50" d="100"/>
          <a:sy n="50" d="100"/>
        </p:scale>
        <p:origin x="1740" y="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51b28ef904_0_1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51b28ef904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This visual is a multiple-lines chart that compares the changes in average happiness score for the 10 regions included in the study over time. This project is limited to 6 years of observation from 2015 to 2020, so those are the years seen on the x-axis. The happiness score for participant countries are averaged based on their regions to get the regional happiness score for that year, which is the metric seen on the y-axis.</a:t>
            </a:r>
          </a:p>
          <a:p>
            <a:pPr marL="171450" lvl="0" indent="-171450" algn="l" rtl="0">
              <a:spcBef>
                <a:spcPts val="0"/>
              </a:spcBef>
              <a:spcAft>
                <a:spcPts val="0"/>
              </a:spcAft>
            </a:pPr>
            <a:r>
              <a:rPr lang="en-US" dirty="0"/>
              <a:t>The annual regional happiness score is mostly consistent for all 10 regions over the years, with a pattern of slight rise from 2015 to 2017 and small decrease from 2019 to 2020. It is worth noted that the 2020 data is the least consistent compared to the rest of the years, for example the happiness score for South Asia fall significantly until it becomes the least happiest region replacing Sub Saharan Africa, which has scored the lowest happiness score from 2015 to 2019. This inconsistency could be due to the COVID-19 pandemic starting mid-year 2020 that affects nations across various regions in different time and degrees. </a:t>
            </a:r>
          </a:p>
          <a:p>
            <a:pPr marL="171450" lvl="0" indent="-171450" algn="l" rtl="0">
              <a:spcBef>
                <a:spcPts val="0"/>
              </a:spcBef>
              <a:spcAft>
                <a:spcPts val="0"/>
              </a:spcAft>
            </a:pPr>
            <a:r>
              <a:rPr lang="en-US" dirty="0"/>
              <a:t>North America, Australia, and New Zealand region has the highest annual regional happiness score for all 6 recorded years, followed by Western Europe, which has an annual happiness score that grows significantly from 2018 to 2020. </a:t>
            </a:r>
          </a:p>
          <a:p>
            <a:pPr marL="171450" lvl="0" indent="-171450" algn="l" rtl="0">
              <a:spcBef>
                <a:spcPts val="0"/>
              </a:spcBef>
              <a:spcAft>
                <a:spcPts val="0"/>
              </a:spcAft>
            </a:pPr>
            <a:r>
              <a:rPr lang="en-US" dirty="0"/>
              <a:t>Countries in Commonwealth of Independent States region located in the Eastern Europe and those in East Asia have the most stagnant regional happiness score above the years. Considering this is a regional happiness score calculated from many countries in those regions, it is quite interesting.</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dot plot that represent a fairly small set of data with data points as small circles with height of the dot represent the corresponding value measured in the-y axis, and the position of dot in the x-axis represent its category. This dot plot shows the top 5 happiest countries of each year from 2015 to 2020 using the happiness ranking as the metrics seen on the y-axis. The legend beside the chart describes the meaning for each color of the dot, which signifies region of the country.</a:t>
            </a:r>
          </a:p>
          <a:p>
            <a:r>
              <a:rPr lang="en-US" dirty="0"/>
              <a:t>In here, above 90% of the countries are those located in Western Europe, with only Canada belonging to the North America region.</a:t>
            </a:r>
            <a:r>
              <a:rPr lang="en-ID" dirty="0"/>
              <a:t> Finland, Switzerland, Iceland, and Norway are four countries that consistently appear in the “Top 5 Happiest Countries” list for the recorded years. </a:t>
            </a:r>
            <a:endParaRPr lang="en-US" dirty="0"/>
          </a:p>
        </p:txBody>
      </p:sp>
    </p:spTree>
    <p:extLst>
      <p:ext uri="{BB962C8B-B14F-4D97-AF65-F5344CB8AC3E}">
        <p14:creationId xmlns:p14="http://schemas.microsoft.com/office/powerpoint/2010/main" val="412469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 typeface="Arial" panose="020B0604020202020204" pitchFamily="34" charset="0"/>
              <a:buChar char="•"/>
            </a:pPr>
            <a:r>
              <a:rPr lang="en-US" dirty="0"/>
              <a:t>Following on the last visual, this dot plot shows the top 5 least happy countries of each year from 2015 to 2020 using the same happiness ranking as the metrics seen on the y-axis. It is noted that because the amount of countries surveyed each year are slightly different, so is the number of rankings available. For example, the lowest happiness ranking for 2015 is rank 155, while the lowest ranking for 2020 is 151.</a:t>
            </a:r>
          </a:p>
          <a:p>
            <a:pPr marL="457200" indent="-298450">
              <a:buFont typeface="Arial" panose="020B0604020202020204" pitchFamily="34" charset="0"/>
              <a:buChar char="•"/>
            </a:pPr>
            <a:r>
              <a:rPr lang="en-US" dirty="0"/>
              <a:t>In here, around 80% of the countries are those located Sub-Saharan Africa,  the other 15% are countries from South Asia, and one country, Haiti, is from Latin America and Caribbean region. Liberia, Rwanda, and Tanzania are Sub-Saharan African countries that almost always appear at the bottom of happiness ranking list for all recorded years. Afghanistan from South Asia also consistently appear among the least happiest countries list. </a:t>
            </a:r>
            <a:endParaRPr lang="en-ID" dirty="0"/>
          </a:p>
        </p:txBody>
      </p:sp>
    </p:spTree>
    <p:extLst>
      <p:ext uri="{BB962C8B-B14F-4D97-AF65-F5344CB8AC3E}">
        <p14:creationId xmlns:p14="http://schemas.microsoft.com/office/powerpoint/2010/main" val="134174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51b28ef904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51b28ef904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It is time to dive into the specific demographics’ components of each country to look for the relationships, if any, between happiness and these important demographic components. As a reminder, the measurable life factors above represent the demographic components included in this project.;</a:t>
            </a:r>
          </a:p>
          <a:p>
            <a:pPr marL="171450" lvl="0" indent="-171450" algn="l" rtl="0">
              <a:spcBef>
                <a:spcPts val="0"/>
              </a:spcBef>
              <a:spcAft>
                <a:spcPts val="0"/>
              </a:spcAft>
            </a:pPr>
            <a:r>
              <a:rPr lang="en-US" dirty="0"/>
              <a:t>GDP/Capita reflect Economic Welfare, Healthy Life Expectancy reflects Physical Health, Social Support reflects Social Cohesiveness, Personal Freedom reflects Diversity, and Perception of Corruption reflects Trust in Government.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visual is a scatterplot, which identifies a possible relationship between two sets of numeric variables through visual and statistical means. The  X and Y axes both plot numeric values of the two variables being analyzed, and the position of every data point on the horizontal and vertical axes indicates the value for that data point. The line that goes through the data points is the trend line, which is added to make a pattern of relationship easier to identify and quantify through statistics.</a:t>
            </a:r>
            <a:endParaRPr lang="en-ID" dirty="0"/>
          </a:p>
          <a:p>
            <a:r>
              <a:rPr lang="en-ID" dirty="0"/>
              <a:t>In this case, this scatterplot is used to identify and measure the strength of relationship between economic welfare and happiness of a country. The Gross Domestic Product/Capita is used to represent the economy part of the equation. Both GDP and Happiness Scores are collected annually per country, and since the study covers 6 years of observation, the values are averaged to get the Average GDP/Capita and </a:t>
            </a:r>
            <a:r>
              <a:rPr lang="en-ID" dirty="0" err="1"/>
              <a:t>Avg</a:t>
            </a:r>
            <a:r>
              <a:rPr lang="en-ID" dirty="0"/>
              <a:t> Happiness Score of each country. They are then plotted into the scatterplot and the trendline is added via </a:t>
            </a:r>
            <a:r>
              <a:rPr lang="en-ID" dirty="0" err="1"/>
              <a:t>Tableu</a:t>
            </a:r>
            <a:r>
              <a:rPr lang="en-ID" dirty="0"/>
              <a:t> tool. </a:t>
            </a:r>
          </a:p>
          <a:p>
            <a:r>
              <a:rPr lang="en-ID" dirty="0"/>
              <a:t>Coefficient of correlation is the statistical measure of the direction and strength of a linear relationship between two variables. Its values ranges from -1 to 1 with (-) values signifying an inverse relationship, and (+) values indicating a direct relationship. </a:t>
            </a:r>
            <a:r>
              <a:rPr lang="en-US" b="0" i="0" dirty="0">
                <a:solidFill>
                  <a:srgbClr val="111111"/>
                </a:solidFill>
                <a:effectLst/>
                <a:highlight>
                  <a:srgbClr val="FFFFFF"/>
                </a:highlight>
                <a:latin typeface="SourceSansPro"/>
              </a:rPr>
              <a:t>The further the coefficient is from zero, whether it is positive or negative, the better the fit and the greater the correlation is, whereas a coefficient closer to zero indicates a weaker association.</a:t>
            </a:r>
            <a:r>
              <a:rPr lang="en-US" b="0" i="0" dirty="0">
                <a:solidFill>
                  <a:srgbClr val="767673"/>
                </a:solidFill>
                <a:effectLst/>
                <a:highlight>
                  <a:srgbClr val="FFFFFF"/>
                </a:highlight>
                <a:latin typeface="droid sans"/>
              </a:rPr>
              <a:t> The extreme values of -1 and 1 indicate a perfectly linear relationship where a change in one variable is accompanied by a consistently proportionate change in the other.</a:t>
            </a:r>
            <a:endParaRPr lang="en-US" b="0" i="0" dirty="0">
              <a:solidFill>
                <a:srgbClr val="111111"/>
              </a:solidFill>
              <a:effectLst/>
              <a:highlight>
                <a:srgbClr val="FFFFFF"/>
              </a:highlight>
              <a:latin typeface="SourceSansPro"/>
            </a:endParaRPr>
          </a:p>
          <a:p>
            <a:r>
              <a:rPr lang="en-US" b="0" i="0" dirty="0">
                <a:solidFill>
                  <a:srgbClr val="111111"/>
                </a:solidFill>
                <a:effectLst/>
                <a:highlight>
                  <a:srgbClr val="FFFFFF"/>
                </a:highlight>
                <a:latin typeface="SourceSansPro"/>
              </a:rPr>
              <a:t>The coefficient of correlation in this case is calculated by </a:t>
            </a:r>
            <a:r>
              <a:rPr lang="en-US" b="0" i="0" dirty="0" err="1">
                <a:solidFill>
                  <a:srgbClr val="111111"/>
                </a:solidFill>
                <a:effectLst/>
                <a:highlight>
                  <a:srgbClr val="FFFFFF"/>
                </a:highlight>
                <a:latin typeface="SourceSansPro"/>
              </a:rPr>
              <a:t>Tableu</a:t>
            </a:r>
            <a:r>
              <a:rPr lang="en-US" b="0" i="0" dirty="0">
                <a:solidFill>
                  <a:srgbClr val="111111"/>
                </a:solidFill>
                <a:effectLst/>
                <a:highlight>
                  <a:srgbClr val="FFFFFF"/>
                </a:highlight>
                <a:latin typeface="SourceSansPro"/>
              </a:rPr>
              <a:t> to be 0.837530, which indicates a very strong positive correlation between the two variables. As the average GDP/capita increases, the happiness level also increases in a fairly proportionate amount. </a:t>
            </a:r>
          </a:p>
          <a:p>
            <a:r>
              <a:rPr lang="en-US" b="0" i="0" dirty="0">
                <a:solidFill>
                  <a:srgbClr val="111111"/>
                </a:solidFill>
                <a:effectLst/>
                <a:highlight>
                  <a:srgbClr val="FFFFFF"/>
                </a:highlight>
                <a:latin typeface="SourceSansPro"/>
              </a:rPr>
              <a:t>Examples that support this relationship are Luxemburg and Burundi. Luxemburg has the largest average GDP/capita and is among the happiest countries. On the opposite note, Burundi has the smallest GDP/capita and is among the least happy countries.</a:t>
            </a:r>
          </a:p>
        </p:txBody>
      </p:sp>
    </p:spTree>
    <p:extLst>
      <p:ext uri="{BB962C8B-B14F-4D97-AF65-F5344CB8AC3E}">
        <p14:creationId xmlns:p14="http://schemas.microsoft.com/office/powerpoint/2010/main" val="392829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Moving on to second metric, Healthy Life Expectancy.  This scatterplot is used to visualize the relationship between physical health and happiness of a country. Similar to the GDP, the healthy life expectancy is used to represent the health part of the equation.</a:t>
            </a:r>
          </a:p>
          <a:p>
            <a:r>
              <a:rPr lang="en-US" dirty="0"/>
              <a:t>After the Average Healthy Life Expectancy and Average Happiness Score is plotted on the scatterplot, trend line is also drawn and the coefficient of correlation is determined by </a:t>
            </a:r>
            <a:r>
              <a:rPr lang="en-US" dirty="0" err="1"/>
              <a:t>Tableu</a:t>
            </a:r>
            <a:r>
              <a:rPr lang="en-US" dirty="0"/>
              <a:t> to be 0.811665, which indicates a very strong positive relationship between health and happiness. Any increase in healthy life expectancy is associated with a roughly proportionate increase in happiness level. </a:t>
            </a:r>
          </a:p>
          <a:p>
            <a:r>
              <a:rPr lang="en-US" b="0" i="0" dirty="0">
                <a:solidFill>
                  <a:srgbClr val="111111"/>
                </a:solidFill>
                <a:effectLst/>
                <a:highlight>
                  <a:srgbClr val="FFFFFF"/>
                </a:highlight>
                <a:latin typeface="SourceSansPro"/>
              </a:rPr>
              <a:t>It is noted that the country with the longest healthy life expectancy, Singapore, is not among the happiest countries, even though its average happiness score is still high. However, Chad, the country with the shortest healthy life expectancy is among the least happy country. To be fair, other countries besides Singapore that have similarly long healthy life expectancy values are mostly among the happiest countries. They are mostly countries in Western Europe region. </a:t>
            </a:r>
          </a:p>
          <a:p>
            <a:r>
              <a:rPr lang="en-US" b="0" i="0" dirty="0">
                <a:solidFill>
                  <a:srgbClr val="111111"/>
                </a:solidFill>
                <a:effectLst/>
                <a:highlight>
                  <a:srgbClr val="FFFFFF"/>
                </a:highlight>
                <a:latin typeface="SourceSansPro"/>
              </a:rPr>
              <a:t>The fact that the coefficient of correlation between health and happiness is slightly lower than that of wealth and happiness is represented by fact that the data points in this scatterplot are also more distantly scattered from the trend line compared to the data points in wealth vs happiness that are tightly aggregated near the trend line. This infers that as strong as the relationship between health and happiness is, wealth is still a stronger predictor of happiness.</a:t>
            </a:r>
            <a:endParaRPr lang="en-ID" dirty="0"/>
          </a:p>
        </p:txBody>
      </p:sp>
    </p:spTree>
    <p:extLst>
      <p:ext uri="{BB962C8B-B14F-4D97-AF65-F5344CB8AC3E}">
        <p14:creationId xmlns:p14="http://schemas.microsoft.com/office/powerpoint/2010/main" val="97917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next metric is Social Support, which represents social unity as the aspect of demographics. This scatterplot and subsequent trend line visualize the relationship between the Average Social Support and Average Happiness Score for all countries.</a:t>
            </a:r>
          </a:p>
          <a:p>
            <a:r>
              <a:rPr lang="en-US" dirty="0"/>
              <a:t>The r value of 0.794730 indicates a strong positive relationship between social unity and happiness. This means that an increase in social support is associated with an increase in happiness level, just not as proportionately as the more stronger relationships that happiness level has with wealth and health. </a:t>
            </a:r>
          </a:p>
          <a:p>
            <a:r>
              <a:rPr lang="en-US" b="0" i="0" dirty="0">
                <a:solidFill>
                  <a:srgbClr val="111111"/>
                </a:solidFill>
                <a:effectLst/>
                <a:highlight>
                  <a:srgbClr val="FFFFFF"/>
                </a:highlight>
                <a:latin typeface="SourceSansPro"/>
              </a:rPr>
              <a:t>Country with largest social support, New Zealand, is among the happiest countries. Similarly, Benin, the country with the least amount of social support, is also among the list of least happy countries. These examples support the strong positive relationship between social unity and happiness. </a:t>
            </a:r>
          </a:p>
          <a:p>
            <a:r>
              <a:rPr lang="en-US" b="0" i="0" dirty="0">
                <a:solidFill>
                  <a:srgbClr val="111111"/>
                </a:solidFill>
                <a:effectLst/>
                <a:highlight>
                  <a:srgbClr val="FFFFFF"/>
                </a:highlight>
                <a:latin typeface="SourceSansPro"/>
              </a:rPr>
              <a:t>This coefficient of correlation value r is visualized by the way the data points are scattered quite distantly from the trend line, making other demographic like wealth or health better indicators to happiness level compared to social unity</a:t>
            </a:r>
            <a:endParaRPr lang="en-ID" dirty="0"/>
          </a:p>
          <a:p>
            <a:endParaRPr lang="en-ID" dirty="0"/>
          </a:p>
        </p:txBody>
      </p:sp>
    </p:spTree>
    <p:extLst>
      <p:ext uri="{BB962C8B-B14F-4D97-AF65-F5344CB8AC3E}">
        <p14:creationId xmlns:p14="http://schemas.microsoft.com/office/powerpoint/2010/main" val="3463010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fourth metric is Personal Freedom, which represents demographic diversity. To achieve a high level of freedom to make life choices, a more tolerant society is usually required, and countries with diverse population is usually among the most tolerant ones. </a:t>
            </a:r>
          </a:p>
          <a:p>
            <a:r>
              <a:rPr lang="en-US" dirty="0"/>
              <a:t>This Average Personal Freedom and Average Happiness Score scatterplot has a coefficient of value of  0.552754, which indicates a moderate positive correlation between diversity and happiness. This relationship is significantly weaker than the relationships happiness has with wealth, health, and social unity. </a:t>
            </a:r>
          </a:p>
          <a:p>
            <a:pPr marL="457200" indent="-298450"/>
            <a:r>
              <a:rPr lang="en-US" b="0" i="0" dirty="0">
                <a:solidFill>
                  <a:srgbClr val="111111"/>
                </a:solidFill>
                <a:effectLst/>
                <a:highlight>
                  <a:srgbClr val="FFFFFF"/>
                </a:highlight>
                <a:latin typeface="SourceSansPro"/>
              </a:rPr>
              <a:t>The peaks from this data points refer to Uzbekistan and Afghanistan. The highest peak of personal freedom is found in Uzbekistan, which is not found on the happiest countries list. Afghanistan, however, has the lowest value of personal freedom and is found in the least happy countries list. </a:t>
            </a:r>
          </a:p>
          <a:p>
            <a:r>
              <a:rPr lang="en-US" b="0" i="0" dirty="0">
                <a:solidFill>
                  <a:srgbClr val="111111"/>
                </a:solidFill>
                <a:effectLst/>
                <a:highlight>
                  <a:srgbClr val="FFFFFF"/>
                </a:highlight>
                <a:latin typeface="SourceSansPro"/>
              </a:rPr>
              <a:t>The coefficient of correlation value is depicted by the way data points are scattered distantly from the trend line with many countries having a high personal freedom and lower happiness level or vice versa. The value of correlation of coefficient of almost 0.5 infers that personal freedom is not a robust predictor of happiness. </a:t>
            </a:r>
          </a:p>
          <a:p>
            <a:endParaRPr lang="en-ID" dirty="0"/>
          </a:p>
        </p:txBody>
      </p:sp>
    </p:spTree>
    <p:extLst>
      <p:ext uri="{BB962C8B-B14F-4D97-AF65-F5344CB8AC3E}">
        <p14:creationId xmlns:p14="http://schemas.microsoft.com/office/powerpoint/2010/main" val="2333188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metric discussed in this project is Perception of Corruption, which represents the trust, or lack thereof,  that citizens have for their government. </a:t>
            </a:r>
          </a:p>
          <a:p>
            <a:r>
              <a:rPr lang="en-US" dirty="0"/>
              <a:t>The Average Perception of Corruption and Average Happiness Score scatterplot has a coefficient of correlation of - 0.452935. This negative r value  indicates a moderate negative relationship between perception of government corruption and happiness score. This r value means as  perception of corruption increases, the happiness level of a country decreases. In other words, the trust a country has on its government is positively associated with the happiness score of its citizen. </a:t>
            </a:r>
          </a:p>
          <a:p>
            <a:r>
              <a:rPr lang="en-US" dirty="0"/>
              <a:t>Country with the lowest perception of government corruption is Singapore, which is not among the happiest countries list, even though it still has a high average happiness score. The highest perception of government corruption is found on Romania, which still has a fairly high average happiness score. </a:t>
            </a:r>
          </a:p>
          <a:p>
            <a:r>
              <a:rPr lang="en-US" dirty="0"/>
              <a:t>Since the coefficient correlation value is less than 0.5 which is also supported by the many data points positioned remotely from the trend line, perception in government corruption is not a reliable indicator of happiness.</a:t>
            </a:r>
            <a:endParaRPr lang="en-ID" dirty="0"/>
          </a:p>
        </p:txBody>
      </p:sp>
    </p:spTree>
    <p:extLst>
      <p:ext uri="{BB962C8B-B14F-4D97-AF65-F5344CB8AC3E}">
        <p14:creationId xmlns:p14="http://schemas.microsoft.com/office/powerpoint/2010/main" val="3591284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economic welfare and physical health are the two components of demographics with the strongest relationships with happiness level, they are in turn correlated on this scatterplot. It is clear that Average GDP per Capita, which represents economy welfare, has a very strong positive association with Average Healthy Life Expectancy. </a:t>
            </a:r>
          </a:p>
          <a:p>
            <a:r>
              <a:rPr lang="en-US" dirty="0"/>
              <a:t>Because health and wealth are very closely associated with each other, countries that are wealthiest, like those in Western Europe region, tend to be the healthiest. In the other end of the spectrum, countries in the Sub-Saharan Africa tend to have both the smallest Average GDP/Capita and shortest healthy life expectancy</a:t>
            </a:r>
          </a:p>
        </p:txBody>
      </p:sp>
    </p:spTree>
    <p:extLst>
      <p:ext uri="{BB962C8B-B14F-4D97-AF65-F5344CB8AC3E}">
        <p14:creationId xmlns:p14="http://schemas.microsoft.com/office/powerpoint/2010/main" val="37332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51b28ef904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51b28ef904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Objective : Identify the goal of this data analytics project</a:t>
            </a:r>
          </a:p>
          <a:p>
            <a:pPr marL="171450" lvl="0" indent="-171450" algn="l" rtl="0">
              <a:spcBef>
                <a:spcPts val="0"/>
              </a:spcBef>
              <a:spcAft>
                <a:spcPts val="0"/>
              </a:spcAft>
            </a:pPr>
            <a:r>
              <a:rPr lang="en-US" dirty="0"/>
              <a:t>Data Collection and Analysis Process :</a:t>
            </a:r>
          </a:p>
          <a:p>
            <a:pPr marL="228600" lvl="0" indent="-228600" algn="l" rtl="0">
              <a:spcBef>
                <a:spcPts val="0"/>
              </a:spcBef>
              <a:spcAft>
                <a:spcPts val="0"/>
              </a:spcAft>
              <a:buFont typeface="+mj-lt"/>
              <a:buAutoNum type="arabicPeriod"/>
            </a:pPr>
            <a:r>
              <a:rPr lang="en-US" dirty="0"/>
              <a:t>Give background information regarding what the dataset is about, where and when is it from, and why it is chosen</a:t>
            </a:r>
          </a:p>
          <a:p>
            <a:pPr marL="228600" lvl="0" indent="-228600" algn="l" rtl="0">
              <a:spcBef>
                <a:spcPts val="0"/>
              </a:spcBef>
              <a:spcAft>
                <a:spcPts val="0"/>
              </a:spcAft>
              <a:buFont typeface="+mj-lt"/>
              <a:buAutoNum type="arabicPeriod"/>
            </a:pPr>
            <a:r>
              <a:rPr lang="en-US" dirty="0"/>
              <a:t>Explain briefly the metrics used in the analysis project. Metrics are specific quantifiable data collected from the raw dataset that is put in context based on the goal of the project </a:t>
            </a:r>
          </a:p>
          <a:p>
            <a:pPr marL="228600" lvl="0" indent="-228600" algn="l" rtl="0">
              <a:spcBef>
                <a:spcPts val="0"/>
              </a:spcBef>
              <a:spcAft>
                <a:spcPts val="0"/>
              </a:spcAft>
              <a:buFont typeface="+mj-lt"/>
              <a:buAutoNum type="arabicPeriod"/>
            </a:pPr>
            <a:r>
              <a:rPr lang="en-US" dirty="0"/>
              <a:t>Data Presentation : </a:t>
            </a:r>
          </a:p>
          <a:p>
            <a:pPr marL="228600" lvl="0" indent="-228600" algn="l" rtl="0">
              <a:spcBef>
                <a:spcPts val="0"/>
              </a:spcBef>
              <a:spcAft>
                <a:spcPts val="0"/>
              </a:spcAft>
            </a:pPr>
            <a:r>
              <a:rPr lang="en-US" dirty="0"/>
              <a:t>Present the data visuals and explain the key takeaways from every visual in a logical manner</a:t>
            </a:r>
          </a:p>
          <a:p>
            <a:pPr marL="228600" lvl="0" indent="-228600" algn="l" rtl="0">
              <a:spcBef>
                <a:spcPts val="0"/>
              </a:spcBef>
              <a:spcAft>
                <a:spcPts val="0"/>
              </a:spcAft>
              <a:buAutoNum type="arabicPeriod" startAt="4"/>
            </a:pPr>
            <a:r>
              <a:rPr lang="en-US" dirty="0"/>
              <a:t>Conclusion and Recommendation:</a:t>
            </a:r>
          </a:p>
          <a:p>
            <a:pPr marL="171450" lvl="0" indent="-171450" algn="l" rtl="0">
              <a:spcBef>
                <a:spcPts val="0"/>
              </a:spcBef>
              <a:spcAft>
                <a:spcPts val="0"/>
              </a:spcAft>
              <a:buFont typeface="Arial" panose="020B0604020202020204" pitchFamily="34" charset="0"/>
              <a:buChar char="•"/>
            </a:pPr>
            <a:r>
              <a:rPr lang="en-US" dirty="0"/>
              <a:t>Summarize the overall key takeaways from this analysis project</a:t>
            </a:r>
          </a:p>
          <a:p>
            <a:pPr marL="171450" lvl="0" indent="-171450" algn="l" rtl="0">
              <a:spcBef>
                <a:spcPts val="0"/>
              </a:spcBef>
              <a:spcAft>
                <a:spcPts val="0"/>
              </a:spcAft>
              <a:buFont typeface="Arial" panose="020B0604020202020204" pitchFamily="34" charset="0"/>
              <a:buChar char="•"/>
            </a:pPr>
            <a:r>
              <a:rPr lang="en-US" dirty="0"/>
              <a:t>Provide recommendation for areas that need further exploration</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51942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51b28ef904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51b28ef90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06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51b28ef904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51b28ef904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Countries in the same region tend to have happiness scores that are within range of each other. This is true due to the fact that geographically-close countries tend to have similar socio-economic, cultural, and healthcare profiles. During the 6 years of study from 2015 to 2020 the happiness level for every region is clearly defined and relatively stable with slight increase from year 2015 to 2017 and slight decrease from year 2019 to 2020. </a:t>
            </a:r>
          </a:p>
          <a:p>
            <a:pPr marL="171450" lvl="0" indent="-171450" algn="l" rtl="0">
              <a:spcBef>
                <a:spcPts val="0"/>
              </a:spcBef>
              <a:spcAft>
                <a:spcPts val="0"/>
              </a:spcAft>
              <a:buFont typeface="Arial" panose="020B0604020202020204" pitchFamily="34" charset="0"/>
              <a:buChar char="•"/>
            </a:pPr>
            <a:r>
              <a:rPr lang="en-US" dirty="0"/>
              <a:t>The relationship of each aspect of demographics and happiness level is visualized in scatterplots and quantified with the r values. The range of r value is from -1 to 1 with positive r value indicating a positive relationship, negative r value indicating a negative relationship, while the value of the indicates the degree of correlation between two variables.</a:t>
            </a:r>
          </a:p>
          <a:p>
            <a:pPr marL="171450" lvl="0" indent="-171450" algn="l" rtl="0">
              <a:spcBef>
                <a:spcPts val="0"/>
              </a:spcBef>
              <a:spcAft>
                <a:spcPts val="0"/>
              </a:spcAft>
              <a:buFont typeface="Arial" panose="020B0604020202020204" pitchFamily="34" charset="0"/>
              <a:buChar char="•"/>
            </a:pPr>
            <a:r>
              <a:rPr lang="en-US" dirty="0"/>
              <a:t> Financial and physical health are demographics with r values above 0.8, which means happiness has a strong positive relationship with both GDP/capita and Healthy Life Expectancy as the metrics that represent economic and physical welfare. Although not as strong, social unity, which is represented by the metric social support, also has a fairly strong association with happiness level. The last two demographics, diversity and trust in government, have significantly weaker relationships with happiness level, both scoring r values of approximately 0.5, indicating moderate positive correlations with happiness. While diversity is represented by the metric Personal Freedom and results in a positive r value, trust in government is represented by Perception of Corruption metric and results in a negative r value. This makes sense because perception of corruption naturally translates to citizens’ distrust in the government, which is the opposite of the trust in government as the desired demographic. </a:t>
            </a:r>
          </a:p>
          <a:p>
            <a:pPr marL="171450" lvl="0" indent="-171450" algn="l" rtl="0">
              <a:spcBef>
                <a:spcPts val="0"/>
              </a:spcBef>
              <a:spcAft>
                <a:spcPts val="0"/>
              </a:spcAft>
              <a:buFont typeface="Arial" panose="020B0604020202020204" pitchFamily="34" charset="0"/>
              <a:buChar char="•"/>
            </a:pPr>
            <a:r>
              <a:rPr lang="en-US" dirty="0"/>
              <a:t>The last scatterplot shows that economic welfare and health are very strongly associated with each other. Because economy and health each has strong positive association with happiness level, it can be concluded that wealth, health, and happiness tend to come as a set. Happiest countries tend to have large GDP/capita and long healthy life expectancy. </a:t>
            </a:r>
          </a:p>
          <a:p>
            <a:pPr marL="0" lvl="0" indent="0" algn="l" rtl="0">
              <a:spcBef>
                <a:spcPts val="0"/>
              </a:spcBef>
              <a:spcAft>
                <a:spcPts val="0"/>
              </a:spcAft>
              <a:buFont typeface="Arial" panose="020B0604020202020204" pitchFamily="34" charset="0"/>
              <a:buNone/>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1b28ef90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1b28ef90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All relationships between happiness level and the 5 components of demographics are discussed as correlations, and not causations. This means that there is an quantifiable effect observed in the happiness score of a country when each representative metric of the demographics changes a certain amount. There is dependent relationship since changing one variable  affect the other according to the direction and magnitude of the correlation. However this correlation does not translate to causation, which means that it does not mean that an increase in life expectancy, as an example, causes the increase to happiness score as an outcome. </a:t>
            </a:r>
          </a:p>
          <a:p>
            <a:pPr marL="171450" lvl="0" indent="-171450" algn="l" rtl="0">
              <a:spcBef>
                <a:spcPts val="0"/>
              </a:spcBef>
              <a:spcAft>
                <a:spcPts val="0"/>
              </a:spcAft>
            </a:pPr>
            <a:r>
              <a:rPr lang="en-US" dirty="0"/>
              <a:t>However, very strong correlation, like the one between health and wealth, may indeed points to a cause-and-effect relationship, but it is not always the case. Further explorations are required to determine what aspects of demographic, if any, that directly lead to increase or decrease in happiness level. Since health and wealth are strongly interdependent, it is likely that most aspects of demographics also have a correlation, or even causation, to be further analyzed.</a:t>
            </a:r>
          </a:p>
          <a:p>
            <a:pPr marL="171450" lvl="0" indent="-171450" algn="l" rtl="0">
              <a:spcBef>
                <a:spcPts val="0"/>
              </a:spcBef>
              <a:spcAft>
                <a:spcPts val="0"/>
              </a:spcAft>
            </a:pPr>
            <a:r>
              <a:rPr lang="en-US" dirty="0"/>
              <a:t>Beside the five significant components of demographics discussed in this study, there are a lot areas of demographics not yet covered, such population level, educational level, or age and sex composition in the population. It is possible these aspects of life also have correlations with happiness level that are worthy studying from. </a:t>
            </a:r>
          </a:p>
          <a:p>
            <a:pPr marL="171450" lvl="0" indent="-171450" algn="l" rtl="0">
              <a:spcBef>
                <a:spcPts val="0"/>
              </a:spcBef>
              <a:spcAft>
                <a:spcPts val="0"/>
              </a:spcAft>
            </a:pPr>
            <a:r>
              <a:rPr lang="en-US" dirty="0"/>
              <a:t>Since this analysis only included a time period of 6 years between 2015 and 2020, it is possible that there are insights missed. Analyzing a bigger dataset over a longer time period may be necessary to get a broader picture of happiness level trends across countries over time. Covering more than a decade of data may also provide opportunities to study major changes in the metrics that is possible to occur in a given country or region during that time period, such as how the increase in education level allows people to earn more money and more medical professional to be available, which in turn we know significantly affect happiness level.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1b28ef904_2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1b28ef904_2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51b28ef90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51b28ef90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Demographics are statistics used to describe the characteristics of a given population, such as country or a region. Aspects of demographics include income and education level,  social and cultural values, or birth and mortality rates.</a:t>
            </a:r>
          </a:p>
          <a:p>
            <a:pPr marL="171450" lvl="0" indent="-171450" algn="l" rtl="0">
              <a:spcBef>
                <a:spcPts val="0"/>
              </a:spcBef>
              <a:spcAft>
                <a:spcPts val="0"/>
              </a:spcAft>
            </a:pPr>
            <a:r>
              <a:rPr lang="en-US" dirty="0"/>
              <a:t>Use statistical methods systematically to analyze the data and summarize any trends or key insights.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51b28ef904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51b28ef90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1b28ef90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1b28ef90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While there a lot of dataset on the World Happiness Report on Kaggle, this dataset is chosen not only for the high usability rating that indicates well-documented and concise data, but also the fact that this dataset has merged the World Happiness Report data from year 2013 to 2023. </a:t>
            </a:r>
          </a:p>
          <a:p>
            <a:pPr marL="171450" lvl="0" indent="-171450" algn="l" rtl="0">
              <a:spcBef>
                <a:spcPts val="0"/>
              </a:spcBef>
              <a:spcAft>
                <a:spcPts val="0"/>
              </a:spcAft>
            </a:pPr>
            <a:r>
              <a:rPr lang="en-US" dirty="0"/>
              <a:t>However, this project covers 6 years of study between 2015 and 2020 for several reasons, like the World Happiness Report is not published in 2014 so including data from 2013 would mean missing one year of observation in the middle. </a:t>
            </a:r>
          </a:p>
          <a:p>
            <a:pPr marL="171450" lvl="0" indent="-171450" algn="l" rtl="0">
              <a:spcBef>
                <a:spcPts val="0"/>
              </a:spcBef>
              <a:spcAft>
                <a:spcPts val="0"/>
              </a:spcAft>
            </a:pPr>
            <a:r>
              <a:rPr lang="en-US" dirty="0"/>
              <a:t>The reports released in 2021, 2022, and 2023 are not included in this study because the global COVID-19 pandemic that occurred in the middle to late 2020, which causes a drop in the number of participating countries, which means there would not be equal counts of data observed for each country. The pandemic also causes significant difference in the data compared to previous years, which could possibly be accounted to the pandemic. Including 2021 and an extra 2 years of post-pandemic data could alter the trends that were present in previous years and accounting for them is outside the scope of this study.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1b28ef90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1b28ef90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en-US" dirty="0"/>
          </a:p>
          <a:p>
            <a:pPr marL="171450" lvl="0" indent="-171450" algn="l" rtl="0">
              <a:spcBef>
                <a:spcPts val="0"/>
              </a:spcBef>
              <a:spcAft>
                <a:spcPts val="0"/>
              </a:spcAft>
              <a:buFont typeface="Wingdings" panose="05000000000000000000" pitchFamily="2" charset="2"/>
              <a:buChar char="§"/>
            </a:pPr>
            <a:r>
              <a:rPr lang="en-US" dirty="0"/>
              <a:t>The first report was released in 2012 following the adoption of resolution 65/309 titled “Happiness: Towards a Holistic Definition of Development” by the UN General Assembly that invite members to measure the happiness of their citizens and use the data to guide public policy.</a:t>
            </a:r>
          </a:p>
          <a:p>
            <a:pPr marL="171450" lvl="0" indent="-171450" algn="l" rtl="0">
              <a:spcBef>
                <a:spcPts val="0"/>
              </a:spcBef>
              <a:spcAft>
                <a:spcPts val="0"/>
              </a:spcAft>
              <a:buFont typeface="Wingdings" panose="05000000000000000000" pitchFamily="2" charset="2"/>
              <a:buChar char="§"/>
            </a:pPr>
            <a:r>
              <a:rPr lang="en-US" dirty="0"/>
              <a:t>Because countries’ participation is optional, the count of countries recorded each year is not always 155, but it is an approximate number. There are 155 countries participated in 2015 and 2016, but only 154 in 2017 and 151 in 2020. </a:t>
            </a:r>
          </a:p>
          <a:p>
            <a:pPr marL="171450" lvl="0" indent="-171450" algn="l" rtl="0">
              <a:spcBef>
                <a:spcPts val="0"/>
              </a:spcBef>
              <a:spcAft>
                <a:spcPts val="0"/>
              </a:spcAft>
              <a:buFont typeface="Wingdings" panose="05000000000000000000" pitchFamily="2" charset="2"/>
              <a:buChar char="§"/>
            </a:pPr>
            <a:r>
              <a:rPr lang="en-US" dirty="0"/>
              <a:t>The scoring and ranking of national happiness is based on survey data from respondents collected by polling company Gallup, Inc. at the University of Oxford. Representative samples from each country are asked to rate their current lives on a 0 – 10 scale, with the best possible for them being a 10, and the worst possible life being a 0.</a:t>
            </a:r>
          </a:p>
          <a:p>
            <a:pPr marL="171450" lvl="0" indent="-171450" algn="l" rtl="0">
              <a:spcBef>
                <a:spcPts val="0"/>
              </a:spcBef>
              <a:spcAft>
                <a:spcPts val="0"/>
              </a:spcAft>
              <a:buFont typeface="Wingdings" panose="05000000000000000000" pitchFamily="2" charset="2"/>
              <a:buChar char="§"/>
            </a:pPr>
            <a:r>
              <a:rPr lang="en-US" b="0" i="0" dirty="0">
                <a:solidFill>
                  <a:srgbClr val="202122"/>
                </a:solidFill>
                <a:effectLst/>
                <a:highlight>
                  <a:srgbClr val="FFFFFF"/>
                </a:highlight>
                <a:latin typeface="Arial" panose="020B0604020202020204" pitchFamily="34" charset="0"/>
              </a:rPr>
              <a:t>Experts correlates the survey results with various comparable life factors that are reflective of determinants best predicted to explain national-level differences in happiness scores.</a:t>
            </a:r>
            <a:endParaRPr lang="en-US" dirty="0"/>
          </a:p>
        </p:txBody>
      </p:sp>
    </p:spTree>
    <p:extLst>
      <p:ext uri="{BB962C8B-B14F-4D97-AF65-F5344CB8AC3E}">
        <p14:creationId xmlns:p14="http://schemas.microsoft.com/office/powerpoint/2010/main" val="47914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51b28ef90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51b28ef90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There are 3 files because 1 file contains the complete set of information on countries, their happiness scores, and scores for various life factors correlated to it across the years. The other file contains data on regional attribute of the countries, and the last file provides the happiness ranking over the years measured in the project. In that way, the 3 files complete each other. </a:t>
            </a:r>
          </a:p>
          <a:p>
            <a:pPr marL="171450" lvl="0" indent="-171450" algn="l" rtl="0">
              <a:spcBef>
                <a:spcPts val="0"/>
              </a:spcBef>
              <a:spcAft>
                <a:spcPts val="0"/>
              </a:spcAft>
              <a:buFont typeface="Arial" panose="020B0604020202020204" pitchFamily="34" charset="0"/>
              <a:buChar char="•"/>
            </a:pPr>
            <a:r>
              <a:rPr lang="en-US" dirty="0"/>
              <a:t>Country Name and Region are used for the dimension. Dimension here is the field or column used to categorize and provide context for measures, while measures are numerical values used for quantitative analysis of the dimension. So in this project, categorization are done by country name for some visuals, and by region for others. For each category of a given dimension , the metrics measured and analyzed in this project could include happiness score, happiness ranking, Gross Domestic Product per Capita, Healthy Life Expectancy, Social Support, Personal Freedom, and Perception of Corruption. </a:t>
            </a:r>
          </a:p>
          <a:p>
            <a:pPr marL="171450" lvl="0" indent="-171450" algn="l" rtl="0">
              <a:spcBef>
                <a:spcPts val="0"/>
              </a:spcBef>
              <a:spcAft>
                <a:spcPts val="0"/>
              </a:spcAft>
              <a:buFont typeface="Arial" panose="020B0604020202020204" pitchFamily="34" charset="0"/>
              <a:buChar char="•"/>
            </a:pPr>
            <a:r>
              <a:rPr lang="en-US" dirty="0"/>
              <a:t>For every country name in the dataset, all of these measures are analyzed. These measures are all comparable life factors that represent national-level happiness determinants. GDP/capita reflects economy, healthy life expectancy reflects health, social support reflects social unity, personal freedom reflects diversity, and perception of corruption reflects trust in government.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51b28ef904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51b28ef90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53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1b28ef904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1b28ef904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This visual is a map chart, which is a graphical representation that display statistical data point in a geographical context. </a:t>
            </a:r>
          </a:p>
          <a:p>
            <a:pPr marL="171450" lvl="0" indent="-171450" algn="l" rtl="0">
              <a:spcBef>
                <a:spcPts val="0"/>
              </a:spcBef>
              <a:spcAft>
                <a:spcPts val="0"/>
              </a:spcAft>
            </a:pPr>
            <a:r>
              <a:rPr lang="en-US" dirty="0"/>
              <a:t>The metric used is the average happiness score. This means the happiness scores for each country for each year from 2015 to 2020 are averaged to find a single value, which is the average happiness score. </a:t>
            </a:r>
          </a:p>
          <a:p>
            <a:pPr marL="171450" lvl="0" indent="-171450" algn="l" rtl="0">
              <a:spcBef>
                <a:spcPts val="0"/>
              </a:spcBef>
              <a:spcAft>
                <a:spcPts val="0"/>
              </a:spcAft>
            </a:pPr>
            <a:r>
              <a:rPr lang="en-US" dirty="0"/>
              <a:t>For all countries in the dataset, the average happiness score ranges from 2.905 to 7.331. In the map chart, this metric is visualized using 5 colors ranging for dark blue that represent the lowest range of average happiness score and red that represent the highest range of average happiness score. </a:t>
            </a:r>
          </a:p>
          <a:p>
            <a:pPr marL="171450" lvl="0" indent="-171450" algn="l" rtl="0">
              <a:spcBef>
                <a:spcPts val="0"/>
              </a:spcBef>
              <a:spcAft>
                <a:spcPts val="0"/>
              </a:spcAft>
            </a:pPr>
            <a:r>
              <a:rPr lang="en-US" dirty="0"/>
              <a:t>While there is no obvious correlation between geographical location and happiness, there is a pattern here. Countries located in the same region tend to have happiness score within the same color range, or at least the color range next to it. For example, all of United States and countries north of it are all red on the chart. Most of Asia are either yellow or pink with a few countries colored orange. This is because, all evidence suggests that geographically close countries tend to have similar demographics, especially in terms of socio-economics.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rot="10800000">
            <a:off x="3202175" y="11050"/>
            <a:ext cx="399300" cy="31317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770450" y="-235"/>
            <a:ext cx="396900" cy="3339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250525" y="77"/>
            <a:ext cx="399300" cy="3976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732925" y="74"/>
            <a:ext cx="417600" cy="4919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2233775" y="98"/>
            <a:ext cx="402600" cy="31536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2719625" y="77"/>
            <a:ext cx="399300" cy="39768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highlight>
                  <a:srgbClr val="FFFFFF"/>
                </a:highlight>
              </a:defRPr>
            </a:lvl1pPr>
            <a:lvl2pPr lvl="1" rtl="0">
              <a:spcBef>
                <a:spcPts val="0"/>
              </a:spcBef>
              <a:spcAft>
                <a:spcPts val="0"/>
              </a:spcAft>
              <a:buSzPts val="5200"/>
              <a:buNone/>
              <a:defRPr sz="5200">
                <a:highlight>
                  <a:srgbClr val="FFFFFF"/>
                </a:highlight>
              </a:defRPr>
            </a:lvl2pPr>
            <a:lvl3pPr lvl="2" rtl="0">
              <a:spcBef>
                <a:spcPts val="0"/>
              </a:spcBef>
              <a:spcAft>
                <a:spcPts val="0"/>
              </a:spcAft>
              <a:buSzPts val="5200"/>
              <a:buNone/>
              <a:defRPr sz="5200">
                <a:highlight>
                  <a:srgbClr val="FFFFFF"/>
                </a:highlight>
              </a:defRPr>
            </a:lvl3pPr>
            <a:lvl4pPr lvl="3" rtl="0">
              <a:spcBef>
                <a:spcPts val="0"/>
              </a:spcBef>
              <a:spcAft>
                <a:spcPts val="0"/>
              </a:spcAft>
              <a:buSzPts val="5200"/>
              <a:buNone/>
              <a:defRPr sz="5200">
                <a:highlight>
                  <a:srgbClr val="FFFFFF"/>
                </a:highlight>
              </a:defRPr>
            </a:lvl4pPr>
            <a:lvl5pPr lvl="4" rtl="0">
              <a:spcBef>
                <a:spcPts val="0"/>
              </a:spcBef>
              <a:spcAft>
                <a:spcPts val="0"/>
              </a:spcAft>
              <a:buSzPts val="5200"/>
              <a:buNone/>
              <a:defRPr sz="5200">
                <a:highlight>
                  <a:srgbClr val="FFFFFF"/>
                </a:highlight>
              </a:defRPr>
            </a:lvl5pPr>
            <a:lvl6pPr lvl="5" rtl="0">
              <a:spcBef>
                <a:spcPts val="0"/>
              </a:spcBef>
              <a:spcAft>
                <a:spcPts val="0"/>
              </a:spcAft>
              <a:buSzPts val="5200"/>
              <a:buNone/>
              <a:defRPr sz="5200">
                <a:highlight>
                  <a:srgbClr val="FFFFFF"/>
                </a:highlight>
              </a:defRPr>
            </a:lvl6pPr>
            <a:lvl7pPr lvl="6" rtl="0">
              <a:spcBef>
                <a:spcPts val="0"/>
              </a:spcBef>
              <a:spcAft>
                <a:spcPts val="0"/>
              </a:spcAft>
              <a:buSzPts val="5200"/>
              <a:buNone/>
              <a:defRPr sz="5200">
                <a:highlight>
                  <a:srgbClr val="FFFFFF"/>
                </a:highlight>
              </a:defRPr>
            </a:lvl7pPr>
            <a:lvl8pPr lvl="7" rtl="0">
              <a:spcBef>
                <a:spcPts val="0"/>
              </a:spcBef>
              <a:spcAft>
                <a:spcPts val="0"/>
              </a:spcAft>
              <a:buSzPts val="5200"/>
              <a:buNone/>
              <a:defRPr sz="5200">
                <a:highlight>
                  <a:srgbClr val="FFFFFF"/>
                </a:highlight>
              </a:defRPr>
            </a:lvl8pPr>
            <a:lvl9pPr lvl="8" rtl="0">
              <a:spcBef>
                <a:spcPts val="0"/>
              </a:spcBef>
              <a:spcAft>
                <a:spcPts val="0"/>
              </a:spcAft>
              <a:buSzPts val="5200"/>
              <a:buNone/>
              <a:defRPr sz="5200">
                <a:highlight>
                  <a:srgbClr val="FFFFFF"/>
                </a:highlight>
              </a:defRPr>
            </a:lvl9pPr>
          </a:lstStyle>
          <a:p>
            <a:endParaRPr/>
          </a:p>
        </p:txBody>
      </p:sp>
      <p:sp>
        <p:nvSpPr>
          <p:cNvPr id="18" name="Google Shape;18;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highlight>
                  <a:srgbClr val="FFFFFF"/>
                </a:highlight>
              </a:defRPr>
            </a:lvl1pPr>
            <a:lvl2pPr lvl="1">
              <a:lnSpc>
                <a:spcPct val="100000"/>
              </a:lnSpc>
              <a:spcBef>
                <a:spcPts val="0"/>
              </a:spcBef>
              <a:spcAft>
                <a:spcPts val="0"/>
              </a:spcAft>
              <a:buSzPts val="2800"/>
              <a:buNone/>
              <a:defRPr sz="2800">
                <a:highlight>
                  <a:srgbClr val="FFFFFF"/>
                </a:highlight>
              </a:defRPr>
            </a:lvl2pPr>
            <a:lvl3pPr lvl="2">
              <a:lnSpc>
                <a:spcPct val="100000"/>
              </a:lnSpc>
              <a:spcBef>
                <a:spcPts val="0"/>
              </a:spcBef>
              <a:spcAft>
                <a:spcPts val="0"/>
              </a:spcAft>
              <a:buSzPts val="2800"/>
              <a:buNone/>
              <a:defRPr sz="2800">
                <a:highlight>
                  <a:srgbClr val="FFFFFF"/>
                </a:highlight>
              </a:defRPr>
            </a:lvl3pPr>
            <a:lvl4pPr lvl="3">
              <a:lnSpc>
                <a:spcPct val="100000"/>
              </a:lnSpc>
              <a:spcBef>
                <a:spcPts val="0"/>
              </a:spcBef>
              <a:spcAft>
                <a:spcPts val="0"/>
              </a:spcAft>
              <a:buSzPts val="2800"/>
              <a:buNone/>
              <a:defRPr sz="2800">
                <a:highlight>
                  <a:srgbClr val="FFFFFF"/>
                </a:highlight>
              </a:defRPr>
            </a:lvl4pPr>
            <a:lvl5pPr lvl="4">
              <a:lnSpc>
                <a:spcPct val="100000"/>
              </a:lnSpc>
              <a:spcBef>
                <a:spcPts val="0"/>
              </a:spcBef>
              <a:spcAft>
                <a:spcPts val="0"/>
              </a:spcAft>
              <a:buSzPts val="2800"/>
              <a:buNone/>
              <a:defRPr sz="2800">
                <a:highlight>
                  <a:srgbClr val="FFFFFF"/>
                </a:highlight>
              </a:defRPr>
            </a:lvl5pPr>
            <a:lvl6pPr lvl="5">
              <a:lnSpc>
                <a:spcPct val="100000"/>
              </a:lnSpc>
              <a:spcBef>
                <a:spcPts val="0"/>
              </a:spcBef>
              <a:spcAft>
                <a:spcPts val="0"/>
              </a:spcAft>
              <a:buSzPts val="2800"/>
              <a:buNone/>
              <a:defRPr sz="2800">
                <a:highlight>
                  <a:srgbClr val="FFFFFF"/>
                </a:highlight>
              </a:defRPr>
            </a:lvl6pPr>
            <a:lvl7pPr lvl="6">
              <a:lnSpc>
                <a:spcPct val="100000"/>
              </a:lnSpc>
              <a:spcBef>
                <a:spcPts val="0"/>
              </a:spcBef>
              <a:spcAft>
                <a:spcPts val="0"/>
              </a:spcAft>
              <a:buSzPts val="2800"/>
              <a:buNone/>
              <a:defRPr sz="2800">
                <a:highlight>
                  <a:srgbClr val="FFFFFF"/>
                </a:highlight>
              </a:defRPr>
            </a:lvl7pPr>
            <a:lvl8pPr lvl="7">
              <a:lnSpc>
                <a:spcPct val="100000"/>
              </a:lnSpc>
              <a:spcBef>
                <a:spcPts val="0"/>
              </a:spcBef>
              <a:spcAft>
                <a:spcPts val="0"/>
              </a:spcAft>
              <a:buSzPts val="2800"/>
              <a:buNone/>
              <a:defRPr sz="2800">
                <a:highlight>
                  <a:srgbClr val="FFFFFF"/>
                </a:highlight>
              </a:defRPr>
            </a:lvl8pPr>
            <a:lvl9pPr lvl="8">
              <a:lnSpc>
                <a:spcPct val="100000"/>
              </a:lnSpc>
              <a:spcBef>
                <a:spcPts val="0"/>
              </a:spcBef>
              <a:spcAft>
                <a:spcPts val="0"/>
              </a:spcAft>
              <a:buSzPts val="2800"/>
              <a:buNone/>
              <a:defRPr sz="2800">
                <a:highlight>
                  <a:srgbClr val="FFFFFF"/>
                </a:highlight>
              </a:defRPr>
            </a:lvl9pPr>
          </a:lstStyle>
          <a:p>
            <a:endParaRPr/>
          </a:p>
        </p:txBody>
      </p:sp>
      <p:sp>
        <p:nvSpPr>
          <p:cNvPr id="19" name="Google Shape;1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0" name="Google Shape;20;p2"/>
          <p:cNvSpPr/>
          <p:nvPr/>
        </p:nvSpPr>
        <p:spPr>
          <a:xfrm>
            <a:off x="8097650" y="4436818"/>
            <a:ext cx="396900" cy="706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a:off x="7615175" y="4301841"/>
            <a:ext cx="399300" cy="841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7114475" y="4102299"/>
            <a:ext cx="417600" cy="10410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a:off x="6628625" y="4476046"/>
            <a:ext cx="402600" cy="667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a:off x="6146075" y="4301841"/>
            <a:ext cx="399300" cy="8415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5663525" y="4436550"/>
            <a:ext cx="396900" cy="7068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9" name="Google Shape;1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60" name="Google Shape;160;p14"/>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161;p14"/>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14"/>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4"/>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14"/>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14"/>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sp>
        <p:nvSpPr>
          <p:cNvPr id="167" name="Google Shape;167;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9" name="Google Shape;169;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1" name="Google Shape;1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72" name="Google Shape;172;p15"/>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3" name="Google Shape;173;p15"/>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4" name="Google Shape;174;p15"/>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5" name="Google Shape;175;p15"/>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6" name="Google Shape;176;p15"/>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7" name="Google Shape;177;p15"/>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icture">
  <p:cSld name="SECTION_TITLE_AND_DESCRIPTION_1">
    <p:spTree>
      <p:nvGrpSpPr>
        <p:cNvPr id="1" name="Shape 178"/>
        <p:cNvGrpSpPr/>
        <p:nvPr/>
      </p:nvGrpSpPr>
      <p:grpSpPr>
        <a:xfrm>
          <a:off x="0" y="0"/>
          <a:ext cx="0" cy="0"/>
          <a:chOff x="0" y="0"/>
          <a:chExt cx="0" cy="0"/>
        </a:xfrm>
      </p:grpSpPr>
      <p:sp>
        <p:nvSpPr>
          <p:cNvPr id="179" name="Google Shape;179;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 name="Google Shape;18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83" name="Google Shape;183;p16"/>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4" name="Google Shape;184;p16"/>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 name="Google Shape;185;p16"/>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6" name="Google Shape;186;p16"/>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7" name="Google Shape;187;p16"/>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8" name="Google Shape;188;p16"/>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91" name="Google Shape;19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92" name="Google Shape;192;p17"/>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3" name="Google Shape;193;p17"/>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4" name="Google Shape;194;p17"/>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5" name="Google Shape;195;p17"/>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6" name="Google Shape;196;p17"/>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 name="Google Shape;197;p17"/>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8"/>
        <p:cNvGrpSpPr/>
        <p:nvPr/>
      </p:nvGrpSpPr>
      <p:grpSpPr>
        <a:xfrm>
          <a:off x="0" y="0"/>
          <a:ext cx="0" cy="0"/>
          <a:chOff x="0" y="0"/>
          <a:chExt cx="0" cy="0"/>
        </a:xfrm>
      </p:grpSpPr>
      <p:sp>
        <p:nvSpPr>
          <p:cNvPr id="199" name="Google Shape;199;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0" name="Google Shape;200;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1" name="Google Shape;2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02" name="Google Shape;202;p18"/>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3" name="Google Shape;203;p18"/>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4" name="Google Shape;204;p18"/>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5" name="Google Shape;205;p18"/>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6" name="Google Shape;206;p18"/>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7" name="Google Shape;207;p18"/>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Idea">
  <p:cSld name="BIG_NUMBER_1">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1700" y="628425"/>
            <a:ext cx="8520600" cy="2412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9600">
                <a:highlight>
                  <a:srgbClr val="FFFFFF"/>
                </a:highlight>
              </a:defRPr>
            </a:lvl1pPr>
            <a:lvl2pPr lvl="1" algn="ctr">
              <a:spcBef>
                <a:spcPts val="0"/>
              </a:spcBef>
              <a:spcAft>
                <a:spcPts val="0"/>
              </a:spcAft>
              <a:buNone/>
              <a:defRPr sz="9600">
                <a:highlight>
                  <a:srgbClr val="FFFFFF"/>
                </a:highlight>
              </a:defRPr>
            </a:lvl2pPr>
            <a:lvl3pPr lvl="2" algn="ctr">
              <a:spcBef>
                <a:spcPts val="0"/>
              </a:spcBef>
              <a:spcAft>
                <a:spcPts val="0"/>
              </a:spcAft>
              <a:buNone/>
              <a:defRPr sz="9600">
                <a:highlight>
                  <a:srgbClr val="FFFFFF"/>
                </a:highlight>
              </a:defRPr>
            </a:lvl3pPr>
            <a:lvl4pPr lvl="3" algn="ctr">
              <a:spcBef>
                <a:spcPts val="0"/>
              </a:spcBef>
              <a:spcAft>
                <a:spcPts val="0"/>
              </a:spcAft>
              <a:buNone/>
              <a:defRPr sz="9600">
                <a:highlight>
                  <a:srgbClr val="FFFFFF"/>
                </a:highlight>
              </a:defRPr>
            </a:lvl4pPr>
            <a:lvl5pPr lvl="4" algn="ctr">
              <a:spcBef>
                <a:spcPts val="0"/>
              </a:spcBef>
              <a:spcAft>
                <a:spcPts val="0"/>
              </a:spcAft>
              <a:buNone/>
              <a:defRPr sz="9600">
                <a:highlight>
                  <a:srgbClr val="FFFFFF"/>
                </a:highlight>
              </a:defRPr>
            </a:lvl5pPr>
            <a:lvl6pPr lvl="5" algn="ctr">
              <a:spcBef>
                <a:spcPts val="0"/>
              </a:spcBef>
              <a:spcAft>
                <a:spcPts val="0"/>
              </a:spcAft>
              <a:buNone/>
              <a:defRPr sz="9600">
                <a:highlight>
                  <a:srgbClr val="FFFFFF"/>
                </a:highlight>
              </a:defRPr>
            </a:lvl6pPr>
            <a:lvl7pPr lvl="6" algn="ctr">
              <a:spcBef>
                <a:spcPts val="0"/>
              </a:spcBef>
              <a:spcAft>
                <a:spcPts val="0"/>
              </a:spcAft>
              <a:buNone/>
              <a:defRPr sz="9600">
                <a:highlight>
                  <a:srgbClr val="FFFFFF"/>
                </a:highlight>
              </a:defRPr>
            </a:lvl7pPr>
            <a:lvl8pPr lvl="7" algn="ctr">
              <a:spcBef>
                <a:spcPts val="0"/>
              </a:spcBef>
              <a:spcAft>
                <a:spcPts val="0"/>
              </a:spcAft>
              <a:buNone/>
              <a:defRPr sz="9600">
                <a:highlight>
                  <a:srgbClr val="FFFFFF"/>
                </a:highlight>
              </a:defRPr>
            </a:lvl8pPr>
            <a:lvl9pPr lvl="8" algn="ctr">
              <a:spcBef>
                <a:spcPts val="0"/>
              </a:spcBef>
              <a:spcAft>
                <a:spcPts val="0"/>
              </a:spcAft>
              <a:buNone/>
              <a:defRPr sz="9600">
                <a:highlight>
                  <a:srgbClr val="FFFFFF"/>
                </a:highlight>
              </a:defRPr>
            </a:lvl9pPr>
          </a:lstStyle>
          <a:p>
            <a:endParaRPr/>
          </a:p>
        </p:txBody>
      </p:sp>
      <p:sp>
        <p:nvSpPr>
          <p:cNvPr id="210" name="Google Shape;210;p19"/>
          <p:cNvSpPr/>
          <p:nvPr/>
        </p:nvSpPr>
        <p:spPr>
          <a:xfrm rot="10800000">
            <a:off x="5687400" y="300"/>
            <a:ext cx="391800" cy="30528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1" name="Google Shape;211;p19"/>
          <p:cNvSpPr/>
          <p:nvPr/>
        </p:nvSpPr>
        <p:spPr>
          <a:xfrm rot="10800000">
            <a:off x="3255725" y="-10"/>
            <a:ext cx="396900" cy="3339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10800000">
            <a:off x="3735800" y="302"/>
            <a:ext cx="399300" cy="3976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3" name="Google Shape;213;p19"/>
          <p:cNvSpPr/>
          <p:nvPr/>
        </p:nvSpPr>
        <p:spPr>
          <a:xfrm rot="10800000">
            <a:off x="4218200" y="299"/>
            <a:ext cx="417600" cy="4919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10800000">
            <a:off x="4719050" y="323"/>
            <a:ext cx="402600" cy="31536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5" name="Google Shape;215;p19"/>
          <p:cNvSpPr/>
          <p:nvPr/>
        </p:nvSpPr>
        <p:spPr>
          <a:xfrm rot="10800000">
            <a:off x="5204900" y="302"/>
            <a:ext cx="399300" cy="39768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6" name="Google Shape;216;p19"/>
          <p:cNvSpPr txBox="1">
            <a:spLocks noGrp="1"/>
          </p:cNvSpPr>
          <p:nvPr>
            <p:ph type="body" idx="1"/>
          </p:nvPr>
        </p:nvSpPr>
        <p:spPr>
          <a:xfrm>
            <a:off x="251700" y="31666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highlight>
                  <a:srgbClr val="FFFFFF"/>
                </a:highlight>
              </a:defRPr>
            </a:lvl1pPr>
            <a:lvl2pPr marL="914400" lvl="1" indent="-317500" algn="ctr" rtl="0">
              <a:spcBef>
                <a:spcPts val="1600"/>
              </a:spcBef>
              <a:spcAft>
                <a:spcPts val="0"/>
              </a:spcAft>
              <a:buSzPts val="1400"/>
              <a:buChar char="○"/>
              <a:defRPr>
                <a:highlight>
                  <a:srgbClr val="FFFFFF"/>
                </a:highlight>
              </a:defRPr>
            </a:lvl2pPr>
            <a:lvl3pPr marL="1371600" lvl="2" indent="-317500" algn="ctr" rtl="0">
              <a:spcBef>
                <a:spcPts val="1600"/>
              </a:spcBef>
              <a:spcAft>
                <a:spcPts val="0"/>
              </a:spcAft>
              <a:buSzPts val="1400"/>
              <a:buChar char="■"/>
              <a:defRPr>
                <a:highlight>
                  <a:srgbClr val="FFFFFF"/>
                </a:highlight>
              </a:defRPr>
            </a:lvl3pPr>
            <a:lvl4pPr marL="1828800" lvl="3" indent="-317500" algn="ctr" rtl="0">
              <a:spcBef>
                <a:spcPts val="1600"/>
              </a:spcBef>
              <a:spcAft>
                <a:spcPts val="0"/>
              </a:spcAft>
              <a:buSzPts val="1400"/>
              <a:buChar char="●"/>
              <a:defRPr>
                <a:highlight>
                  <a:srgbClr val="FFFFFF"/>
                </a:highlight>
              </a:defRPr>
            </a:lvl4pPr>
            <a:lvl5pPr marL="2286000" lvl="4" indent="-317500" algn="ctr" rtl="0">
              <a:spcBef>
                <a:spcPts val="1600"/>
              </a:spcBef>
              <a:spcAft>
                <a:spcPts val="0"/>
              </a:spcAft>
              <a:buSzPts val="1400"/>
              <a:buChar char="○"/>
              <a:defRPr>
                <a:highlight>
                  <a:srgbClr val="FFFFFF"/>
                </a:highlight>
              </a:defRPr>
            </a:lvl5pPr>
            <a:lvl6pPr marL="2743200" lvl="5" indent="-317500" algn="ctr" rtl="0">
              <a:spcBef>
                <a:spcPts val="1600"/>
              </a:spcBef>
              <a:spcAft>
                <a:spcPts val="0"/>
              </a:spcAft>
              <a:buSzPts val="1400"/>
              <a:buChar char="■"/>
              <a:defRPr>
                <a:highlight>
                  <a:srgbClr val="FFFFFF"/>
                </a:highlight>
              </a:defRPr>
            </a:lvl6pPr>
            <a:lvl7pPr marL="3200400" lvl="6" indent="-317500" algn="ctr" rtl="0">
              <a:spcBef>
                <a:spcPts val="1600"/>
              </a:spcBef>
              <a:spcAft>
                <a:spcPts val="0"/>
              </a:spcAft>
              <a:buSzPts val="1400"/>
              <a:buChar char="●"/>
              <a:defRPr>
                <a:highlight>
                  <a:srgbClr val="FFFFFF"/>
                </a:highlight>
              </a:defRPr>
            </a:lvl7pPr>
            <a:lvl8pPr marL="3657600" lvl="7" indent="-317500" algn="ctr" rtl="0">
              <a:spcBef>
                <a:spcPts val="1600"/>
              </a:spcBef>
              <a:spcAft>
                <a:spcPts val="0"/>
              </a:spcAft>
              <a:buSzPts val="1400"/>
              <a:buChar char="○"/>
              <a:defRPr>
                <a:highlight>
                  <a:srgbClr val="FFFFFF"/>
                </a:highlight>
              </a:defRPr>
            </a:lvl8pPr>
            <a:lvl9pPr marL="4114800" lvl="8" indent="-317500" algn="ctr" rtl="0">
              <a:spcBef>
                <a:spcPts val="1600"/>
              </a:spcBef>
              <a:spcAft>
                <a:spcPts val="1600"/>
              </a:spcAft>
              <a:buSzPts val="1400"/>
              <a:buChar char="■"/>
              <a:defRPr>
                <a:highlight>
                  <a:srgbClr val="FFFFFF"/>
                </a:highlight>
              </a:defRPr>
            </a:lvl9pPr>
          </a:lstStyle>
          <a:p>
            <a:endParaRPr/>
          </a:p>
        </p:txBody>
      </p:sp>
      <p:sp>
        <p:nvSpPr>
          <p:cNvPr id="217" name="Google Shape;21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p">
  <p:cSld name="BLANK_1">
    <p:spTree>
      <p:nvGrpSpPr>
        <p:cNvPr id="1" name="Shape 291"/>
        <p:cNvGrpSpPr/>
        <p:nvPr/>
      </p:nvGrpSpPr>
      <p:grpSpPr>
        <a:xfrm>
          <a:off x="0" y="0"/>
          <a:ext cx="0" cy="0"/>
          <a:chOff x="0" y="0"/>
          <a:chExt cx="0" cy="0"/>
        </a:xfrm>
      </p:grpSpPr>
      <p:sp>
        <p:nvSpPr>
          <p:cNvPr id="292" name="Google Shape;29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93" name="Google Shape;293;p25"/>
          <p:cNvSpPr txBox="1">
            <a:spLocks noGrp="1"/>
          </p:cNvSpPr>
          <p:nvPr>
            <p:ph type="title"/>
          </p:nvPr>
        </p:nvSpPr>
        <p:spPr>
          <a:xfrm>
            <a:off x="451200" y="229375"/>
            <a:ext cx="6816000" cy="583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94" name="Google Shape;294;p25"/>
          <p:cNvSpPr txBox="1"/>
          <p:nvPr/>
        </p:nvSpPr>
        <p:spPr>
          <a:xfrm>
            <a:off x="0" y="4663225"/>
            <a:ext cx="5503200" cy="583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000" i="1"/>
              <a:t>Map from simplemaps.com</a:t>
            </a:r>
            <a:endParaRPr sz="1000" i="1"/>
          </a:p>
        </p:txBody>
      </p:sp>
      <p:sp>
        <p:nvSpPr>
          <p:cNvPr id="295" name="Google Shape;295;p25"/>
          <p:cNvSpPr/>
          <p:nvPr/>
        </p:nvSpPr>
        <p:spPr>
          <a:xfrm rot="5400000">
            <a:off x="-91876" y="92100"/>
            <a:ext cx="447600" cy="263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6" name="Google Shape;296;p25"/>
          <p:cNvSpPr/>
          <p:nvPr/>
        </p:nvSpPr>
        <p:spPr>
          <a:xfrm rot="5400000">
            <a:off x="-91876" y="706338"/>
            <a:ext cx="447600" cy="263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7" name="Google Shape;297;p25"/>
          <p:cNvSpPr/>
          <p:nvPr/>
        </p:nvSpPr>
        <p:spPr>
          <a:xfrm rot="5400000">
            <a:off x="-91876" y="1320600"/>
            <a:ext cx="447600" cy="2634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8" name="Google Shape;298;p25"/>
          <p:cNvSpPr/>
          <p:nvPr/>
        </p:nvSpPr>
        <p:spPr>
          <a:xfrm rot="5400000">
            <a:off x="-91876" y="1934838"/>
            <a:ext cx="447600" cy="263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9" name="Google Shape;299;p25"/>
          <p:cNvSpPr/>
          <p:nvPr/>
        </p:nvSpPr>
        <p:spPr>
          <a:xfrm rot="5400000">
            <a:off x="-91876" y="2549088"/>
            <a:ext cx="447600" cy="263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0" name="Google Shape;300;p25"/>
          <p:cNvSpPr/>
          <p:nvPr/>
        </p:nvSpPr>
        <p:spPr>
          <a:xfrm rot="5400000">
            <a:off x="-91876" y="3163350"/>
            <a:ext cx="447600" cy="263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5"/>
          <p:cNvGrpSpPr/>
          <p:nvPr/>
        </p:nvGrpSpPr>
        <p:grpSpPr>
          <a:xfrm>
            <a:off x="914411" y="999162"/>
            <a:ext cx="7200178" cy="3455877"/>
            <a:chOff x="275475" y="1342375"/>
            <a:chExt cx="7012250" cy="3021400"/>
          </a:xfrm>
        </p:grpSpPr>
        <p:sp>
          <p:nvSpPr>
            <p:cNvPr id="302" name="Google Shape;302;p25"/>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ighlighted numbers or concepts">
  <p:cSld name="TITLE_1">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311700" y="363575"/>
            <a:ext cx="8520600" cy="9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8" name="Google Shape;28;p3"/>
          <p:cNvSpPr txBox="1">
            <a:spLocks noGrp="1"/>
          </p:cNvSpPr>
          <p:nvPr>
            <p:ph type="subTitle" idx="1"/>
          </p:nvPr>
        </p:nvSpPr>
        <p:spPr>
          <a:xfrm>
            <a:off x="311700" y="1228475"/>
            <a:ext cx="85206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9" name="Google Shape;2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 name="Google Shape;30;p3"/>
          <p:cNvSpPr txBox="1">
            <a:spLocks noGrp="1"/>
          </p:cNvSpPr>
          <p:nvPr>
            <p:ph type="ctrTitle" idx="2"/>
          </p:nvPr>
        </p:nvSpPr>
        <p:spPr>
          <a:xfrm>
            <a:off x="311700" y="1953700"/>
            <a:ext cx="8520600" cy="9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1" name="Google Shape;31;p3"/>
          <p:cNvSpPr txBox="1">
            <a:spLocks noGrp="1"/>
          </p:cNvSpPr>
          <p:nvPr>
            <p:ph type="subTitle" idx="3"/>
          </p:nvPr>
        </p:nvSpPr>
        <p:spPr>
          <a:xfrm>
            <a:off x="311700" y="2818600"/>
            <a:ext cx="85206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3"/>
          <p:cNvSpPr txBox="1">
            <a:spLocks noGrp="1"/>
          </p:cNvSpPr>
          <p:nvPr>
            <p:ph type="ctrTitle" idx="4"/>
          </p:nvPr>
        </p:nvSpPr>
        <p:spPr>
          <a:xfrm>
            <a:off x="311700" y="3525425"/>
            <a:ext cx="8520600" cy="9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3"/>
          <p:cNvSpPr txBox="1">
            <a:spLocks noGrp="1"/>
          </p:cNvSpPr>
          <p:nvPr>
            <p:ph type="subTitle" idx="5"/>
          </p:nvPr>
        </p:nvSpPr>
        <p:spPr>
          <a:xfrm>
            <a:off x="311700" y="4390325"/>
            <a:ext cx="85206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4" name="Google Shape;34;p3"/>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35;p3"/>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6;p3"/>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37;p3"/>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8;p3"/>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3"/>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meline">
  <p:cSld name="SECTION_HEADER_2_2_1">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311700" y="21480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cxnSp>
        <p:nvCxnSpPr>
          <p:cNvPr id="52" name="Google Shape;52;p5"/>
          <p:cNvCxnSpPr/>
          <p:nvPr/>
        </p:nvCxnSpPr>
        <p:spPr>
          <a:xfrm>
            <a:off x="531000" y="3024000"/>
            <a:ext cx="8389800" cy="18900"/>
          </a:xfrm>
          <a:prstGeom prst="straightConnector1">
            <a:avLst/>
          </a:prstGeom>
          <a:noFill/>
          <a:ln w="34925" cap="flat" cmpd="sng">
            <a:solidFill>
              <a:srgbClr val="7F7F7F"/>
            </a:solidFill>
            <a:prstDash val="solid"/>
            <a:miter lim="800000"/>
            <a:headEnd type="none" w="sm" len="sm"/>
            <a:tailEnd type="none" w="sm" len="sm"/>
          </a:ln>
        </p:spPr>
      </p:cxnSp>
      <p:sp>
        <p:nvSpPr>
          <p:cNvPr id="53" name="Google Shape;53;p5"/>
          <p:cNvSpPr/>
          <p:nvPr/>
        </p:nvSpPr>
        <p:spPr>
          <a:xfrm>
            <a:off x="1114808" y="2893802"/>
            <a:ext cx="263400" cy="259200"/>
          </a:xfrm>
          <a:prstGeom prst="rect">
            <a:avLst/>
          </a:prstGeom>
          <a:solidFill>
            <a:schemeClr val="accent1"/>
          </a:solidFill>
          <a:ln w="317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Raleway"/>
              <a:ea typeface="Raleway"/>
              <a:cs typeface="Raleway"/>
              <a:sym typeface="Raleway"/>
            </a:endParaRPr>
          </a:p>
        </p:txBody>
      </p:sp>
      <p:sp>
        <p:nvSpPr>
          <p:cNvPr id="54" name="Google Shape;54;p5"/>
          <p:cNvSpPr/>
          <p:nvPr/>
        </p:nvSpPr>
        <p:spPr>
          <a:xfrm>
            <a:off x="2805445" y="2913258"/>
            <a:ext cx="263400" cy="259200"/>
          </a:xfrm>
          <a:prstGeom prst="rect">
            <a:avLst/>
          </a:prstGeom>
          <a:solidFill>
            <a:schemeClr val="accent2"/>
          </a:solidFill>
          <a:ln w="317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Raleway"/>
              <a:ea typeface="Raleway"/>
              <a:cs typeface="Raleway"/>
              <a:sym typeface="Raleway"/>
            </a:endParaRPr>
          </a:p>
        </p:txBody>
      </p:sp>
      <p:sp>
        <p:nvSpPr>
          <p:cNvPr id="55" name="Google Shape;55;p5"/>
          <p:cNvSpPr/>
          <p:nvPr/>
        </p:nvSpPr>
        <p:spPr>
          <a:xfrm>
            <a:off x="4496081" y="2913258"/>
            <a:ext cx="263400" cy="259200"/>
          </a:xfrm>
          <a:prstGeom prst="rect">
            <a:avLst/>
          </a:prstGeom>
          <a:solidFill>
            <a:schemeClr val="accent3"/>
          </a:solidFill>
          <a:ln w="317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Raleway"/>
              <a:ea typeface="Raleway"/>
              <a:cs typeface="Raleway"/>
              <a:sym typeface="Raleway"/>
            </a:endParaRPr>
          </a:p>
        </p:txBody>
      </p:sp>
      <p:sp>
        <p:nvSpPr>
          <p:cNvPr id="56" name="Google Shape;56;p5"/>
          <p:cNvSpPr/>
          <p:nvPr/>
        </p:nvSpPr>
        <p:spPr>
          <a:xfrm>
            <a:off x="6186717" y="2913258"/>
            <a:ext cx="263400" cy="259200"/>
          </a:xfrm>
          <a:prstGeom prst="rect">
            <a:avLst/>
          </a:prstGeom>
          <a:solidFill>
            <a:schemeClr val="accent4"/>
          </a:solidFill>
          <a:ln w="317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Raleway"/>
              <a:ea typeface="Raleway"/>
              <a:cs typeface="Raleway"/>
              <a:sym typeface="Raleway"/>
            </a:endParaRPr>
          </a:p>
        </p:txBody>
      </p:sp>
      <p:sp>
        <p:nvSpPr>
          <p:cNvPr id="57" name="Google Shape;57;p5"/>
          <p:cNvSpPr/>
          <p:nvPr/>
        </p:nvSpPr>
        <p:spPr>
          <a:xfrm>
            <a:off x="7877354" y="2913258"/>
            <a:ext cx="263400" cy="259200"/>
          </a:xfrm>
          <a:prstGeom prst="rect">
            <a:avLst/>
          </a:prstGeom>
          <a:solidFill>
            <a:schemeClr val="accent5"/>
          </a:solidFill>
          <a:ln w="317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FFFFFF"/>
              </a:solidFill>
              <a:latin typeface="Raleway"/>
              <a:ea typeface="Raleway"/>
              <a:cs typeface="Raleway"/>
              <a:sym typeface="Raleway"/>
            </a:endParaRPr>
          </a:p>
        </p:txBody>
      </p:sp>
      <p:sp>
        <p:nvSpPr>
          <p:cNvPr id="58" name="Google Shape;58;p5"/>
          <p:cNvSpPr/>
          <p:nvPr/>
        </p:nvSpPr>
        <p:spPr>
          <a:xfrm rot="5400000">
            <a:off x="-91876" y="92100"/>
            <a:ext cx="447600" cy="263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5"/>
          <p:cNvSpPr/>
          <p:nvPr/>
        </p:nvSpPr>
        <p:spPr>
          <a:xfrm rot="5400000">
            <a:off x="-91876" y="706338"/>
            <a:ext cx="447600" cy="2634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5"/>
          <p:cNvSpPr/>
          <p:nvPr/>
        </p:nvSpPr>
        <p:spPr>
          <a:xfrm rot="5400000">
            <a:off x="-91876" y="1320600"/>
            <a:ext cx="447600" cy="2634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 name="Google Shape;61;p5"/>
          <p:cNvSpPr/>
          <p:nvPr/>
        </p:nvSpPr>
        <p:spPr>
          <a:xfrm rot="5400000">
            <a:off x="-91876" y="1934838"/>
            <a:ext cx="447600" cy="263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5"/>
          <p:cNvSpPr/>
          <p:nvPr/>
        </p:nvSpPr>
        <p:spPr>
          <a:xfrm rot="5400000">
            <a:off x="-91876" y="2549088"/>
            <a:ext cx="447600" cy="263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5"/>
          <p:cNvSpPr/>
          <p:nvPr/>
        </p:nvSpPr>
        <p:spPr>
          <a:xfrm rot="5400000">
            <a:off x="-91876" y="3163350"/>
            <a:ext cx="447600" cy="263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rvices">
  <p:cSld name="SECTION_HEADER_2_1_3">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650650" y="220050"/>
            <a:ext cx="822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6"/>
          <p:cNvSpPr/>
          <p:nvPr/>
        </p:nvSpPr>
        <p:spPr>
          <a:xfrm>
            <a:off x="1623275" y="1266905"/>
            <a:ext cx="1999500" cy="3063300"/>
          </a:xfrm>
          <a:prstGeom prst="roundRect">
            <a:avLst>
              <a:gd name="adj" fmla="val 7955"/>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Lora"/>
              <a:ea typeface="Lora"/>
              <a:cs typeface="Lora"/>
              <a:sym typeface="Lora"/>
            </a:endParaRPr>
          </a:p>
        </p:txBody>
      </p:sp>
      <p:sp>
        <p:nvSpPr>
          <p:cNvPr id="68" name="Google Shape;68;p6"/>
          <p:cNvSpPr/>
          <p:nvPr/>
        </p:nvSpPr>
        <p:spPr>
          <a:xfrm>
            <a:off x="1623275" y="1627609"/>
            <a:ext cx="1999500" cy="59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 name="Google Shape;69;p6"/>
          <p:cNvSpPr/>
          <p:nvPr/>
        </p:nvSpPr>
        <p:spPr>
          <a:xfrm>
            <a:off x="1975474" y="3674637"/>
            <a:ext cx="1306500" cy="362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 name="Google Shape;70;p6"/>
          <p:cNvSpPr/>
          <p:nvPr/>
        </p:nvSpPr>
        <p:spPr>
          <a:xfrm>
            <a:off x="3802743" y="1262700"/>
            <a:ext cx="1999500" cy="3063300"/>
          </a:xfrm>
          <a:prstGeom prst="roundRect">
            <a:avLst>
              <a:gd name="adj" fmla="val 7955"/>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Lora"/>
              <a:ea typeface="Lora"/>
              <a:cs typeface="Lora"/>
              <a:sym typeface="Lora"/>
            </a:endParaRPr>
          </a:p>
        </p:txBody>
      </p:sp>
      <p:sp>
        <p:nvSpPr>
          <p:cNvPr id="71" name="Google Shape;71;p6"/>
          <p:cNvSpPr/>
          <p:nvPr/>
        </p:nvSpPr>
        <p:spPr>
          <a:xfrm>
            <a:off x="3802743" y="1623404"/>
            <a:ext cx="1999500" cy="59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2" name="Google Shape;72;p6"/>
          <p:cNvSpPr/>
          <p:nvPr/>
        </p:nvSpPr>
        <p:spPr>
          <a:xfrm>
            <a:off x="4154942" y="3670432"/>
            <a:ext cx="1306500" cy="362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3" name="Google Shape;73;p6"/>
          <p:cNvSpPr/>
          <p:nvPr/>
        </p:nvSpPr>
        <p:spPr>
          <a:xfrm>
            <a:off x="5978422" y="1266905"/>
            <a:ext cx="1999500" cy="3063300"/>
          </a:xfrm>
          <a:prstGeom prst="roundRect">
            <a:avLst>
              <a:gd name="adj" fmla="val 7955"/>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ora"/>
              <a:ea typeface="Lora"/>
              <a:cs typeface="Lora"/>
              <a:sym typeface="Lora"/>
            </a:endParaRPr>
          </a:p>
        </p:txBody>
      </p:sp>
      <p:sp>
        <p:nvSpPr>
          <p:cNvPr id="74" name="Google Shape;74;p6"/>
          <p:cNvSpPr/>
          <p:nvPr/>
        </p:nvSpPr>
        <p:spPr>
          <a:xfrm>
            <a:off x="5978422" y="1627608"/>
            <a:ext cx="1999500" cy="593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5" name="Google Shape;75;p6"/>
          <p:cNvSpPr/>
          <p:nvPr/>
        </p:nvSpPr>
        <p:spPr>
          <a:xfrm>
            <a:off x="6330621" y="3674636"/>
            <a:ext cx="1306500" cy="362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6" name="Google Shape;76;p6"/>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6"/>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78;p6"/>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 name="Google Shape;80;p6"/>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 name="Google Shape;81;p6"/>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image">
  <p:cSld name="SECTION_HEADER_1">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234650" y="4125425"/>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7" name="Google Shape;9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8" name="Google Shape;98;p8"/>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8"/>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8"/>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8"/>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8"/>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8"/>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9"/>
          <p:cNvSpPr/>
          <p:nvPr/>
        </p:nvSpPr>
        <p:spPr>
          <a:xfrm rot="10800000">
            <a:off x="2744975" y="11050"/>
            <a:ext cx="399300" cy="31317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106;p9"/>
          <p:cNvSpPr/>
          <p:nvPr/>
        </p:nvSpPr>
        <p:spPr>
          <a:xfrm rot="10800000">
            <a:off x="313250" y="-235"/>
            <a:ext cx="396900" cy="3339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9"/>
          <p:cNvSpPr/>
          <p:nvPr/>
        </p:nvSpPr>
        <p:spPr>
          <a:xfrm rot="10800000">
            <a:off x="793325" y="77"/>
            <a:ext cx="399300" cy="3976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 name="Google Shape;108;p9"/>
          <p:cNvSpPr/>
          <p:nvPr/>
        </p:nvSpPr>
        <p:spPr>
          <a:xfrm rot="10800000">
            <a:off x="1275725" y="74"/>
            <a:ext cx="417600" cy="4919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109;p9"/>
          <p:cNvSpPr/>
          <p:nvPr/>
        </p:nvSpPr>
        <p:spPr>
          <a:xfrm rot="10800000">
            <a:off x="1776575" y="98"/>
            <a:ext cx="402600" cy="31536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9"/>
          <p:cNvSpPr/>
          <p:nvPr/>
        </p:nvSpPr>
        <p:spPr>
          <a:xfrm rot="10800000">
            <a:off x="2262425" y="77"/>
            <a:ext cx="399300" cy="39768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111;p9"/>
          <p:cNvSpPr txBox="1">
            <a:spLocks noGrp="1"/>
          </p:cNvSpPr>
          <p:nvPr>
            <p:ph type="title"/>
          </p:nvPr>
        </p:nvSpPr>
        <p:spPr>
          <a:xfrm>
            <a:off x="3475224" y="445025"/>
            <a:ext cx="5357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2" name="Google Shape;112;p9"/>
          <p:cNvSpPr txBox="1">
            <a:spLocks noGrp="1"/>
          </p:cNvSpPr>
          <p:nvPr>
            <p:ph type="body" idx="1"/>
          </p:nvPr>
        </p:nvSpPr>
        <p:spPr>
          <a:xfrm>
            <a:off x="3475200" y="1152475"/>
            <a:ext cx="53571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3" name="Google Shape;11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670025" y="445025"/>
            <a:ext cx="8162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6" name="Google Shape;116;p10"/>
          <p:cNvSpPr txBox="1">
            <a:spLocks noGrp="1"/>
          </p:cNvSpPr>
          <p:nvPr>
            <p:ph type="body" idx="1"/>
          </p:nvPr>
        </p:nvSpPr>
        <p:spPr>
          <a:xfrm>
            <a:off x="670025" y="1152475"/>
            <a:ext cx="3831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7" name="Google Shape;117;p10"/>
          <p:cNvSpPr txBox="1">
            <a:spLocks noGrp="1"/>
          </p:cNvSpPr>
          <p:nvPr>
            <p:ph type="body" idx="2"/>
          </p:nvPr>
        </p:nvSpPr>
        <p:spPr>
          <a:xfrm>
            <a:off x="5000612" y="1152475"/>
            <a:ext cx="3831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9" name="Google Shape;119;p10"/>
          <p:cNvSpPr/>
          <p:nvPr/>
        </p:nvSpPr>
        <p:spPr>
          <a:xfrm rot="5400000">
            <a:off x="-2477" y="2700"/>
            <a:ext cx="447600" cy="442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10"/>
          <p:cNvSpPr/>
          <p:nvPr/>
        </p:nvSpPr>
        <p:spPr>
          <a:xfrm rot="5400000">
            <a:off x="-2477" y="616938"/>
            <a:ext cx="447600" cy="442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10"/>
          <p:cNvSpPr/>
          <p:nvPr/>
        </p:nvSpPr>
        <p:spPr>
          <a:xfrm rot="5400000">
            <a:off x="-2477" y="1231200"/>
            <a:ext cx="447600" cy="44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10"/>
          <p:cNvSpPr/>
          <p:nvPr/>
        </p:nvSpPr>
        <p:spPr>
          <a:xfrm rot="5400000">
            <a:off x="-2477" y="1845438"/>
            <a:ext cx="447600" cy="44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123;p10"/>
          <p:cNvSpPr/>
          <p:nvPr/>
        </p:nvSpPr>
        <p:spPr>
          <a:xfrm rot="5400000">
            <a:off x="-2477" y="2459688"/>
            <a:ext cx="447600" cy="442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10"/>
          <p:cNvSpPr/>
          <p:nvPr/>
        </p:nvSpPr>
        <p:spPr>
          <a:xfrm rot="5400000">
            <a:off x="-2477" y="3073950"/>
            <a:ext cx="447600" cy="442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9" name="Google Shape;13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40" name="Google Shape;140;p12"/>
          <p:cNvSpPr/>
          <p:nvPr/>
        </p:nvSpPr>
        <p:spPr>
          <a:xfrm rot="5400000">
            <a:off x="-106051" y="106350"/>
            <a:ext cx="447600" cy="234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1" name="Google Shape;141;p12"/>
          <p:cNvSpPr/>
          <p:nvPr/>
        </p:nvSpPr>
        <p:spPr>
          <a:xfrm rot="5400000">
            <a:off x="-106051" y="720588"/>
            <a:ext cx="447600" cy="23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2" name="Google Shape;142;p12"/>
          <p:cNvSpPr/>
          <p:nvPr/>
        </p:nvSpPr>
        <p:spPr>
          <a:xfrm rot="5400000">
            <a:off x="-106051" y="1334850"/>
            <a:ext cx="447600" cy="234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3" name="Google Shape;143;p12"/>
          <p:cNvSpPr/>
          <p:nvPr/>
        </p:nvSpPr>
        <p:spPr>
          <a:xfrm rot="5400000">
            <a:off x="-106051" y="1949088"/>
            <a:ext cx="447600" cy="234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 name="Google Shape;144;p12"/>
          <p:cNvSpPr/>
          <p:nvPr/>
        </p:nvSpPr>
        <p:spPr>
          <a:xfrm rot="5400000">
            <a:off x="-106051" y="2563338"/>
            <a:ext cx="447600" cy="234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5" name="Google Shape;145;p12"/>
          <p:cNvSpPr/>
          <p:nvPr/>
        </p:nvSpPr>
        <p:spPr>
          <a:xfrm rot="5400000">
            <a:off x="-106051" y="3177600"/>
            <a:ext cx="447600" cy="234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48" name="Google Shape;148;p13"/>
          <p:cNvSpPr/>
          <p:nvPr/>
        </p:nvSpPr>
        <p:spPr>
          <a:xfrm rot="5400000">
            <a:off x="1572307" y="-225124"/>
            <a:ext cx="194700" cy="33393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13"/>
          <p:cNvSpPr/>
          <p:nvPr/>
        </p:nvSpPr>
        <p:spPr>
          <a:xfrm rot="5400000">
            <a:off x="1890623" y="-780020"/>
            <a:ext cx="196200" cy="3976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0" name="Google Shape;150;p13"/>
          <p:cNvSpPr/>
          <p:nvPr/>
        </p:nvSpPr>
        <p:spPr>
          <a:xfrm rot="5400000">
            <a:off x="2357575" y="-1492814"/>
            <a:ext cx="205200" cy="4919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1" name="Google Shape;151;p13"/>
          <p:cNvSpPr/>
          <p:nvPr/>
        </p:nvSpPr>
        <p:spPr>
          <a:xfrm rot="5400000">
            <a:off x="1478289" y="-852067"/>
            <a:ext cx="197700" cy="31536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152;p13"/>
          <p:cNvSpPr/>
          <p:nvPr/>
        </p:nvSpPr>
        <p:spPr>
          <a:xfrm rot="5400000">
            <a:off x="1890623" y="-1501350"/>
            <a:ext cx="196200" cy="39768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3" name="Google Shape;153;p1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highlight>
                  <a:srgbClr val="FFFFFF"/>
                </a:highlight>
              </a:defRPr>
            </a:lvl1pPr>
            <a:lvl2pPr marL="914400" lvl="1" indent="-304800">
              <a:lnSpc>
                <a:spcPct val="100000"/>
              </a:lnSpc>
              <a:spcBef>
                <a:spcPts val="1600"/>
              </a:spcBef>
              <a:spcAft>
                <a:spcPts val="0"/>
              </a:spcAft>
              <a:buSzPts val="1200"/>
              <a:buChar char="○"/>
              <a:defRPr sz="1200">
                <a:highlight>
                  <a:srgbClr val="FFFFFF"/>
                </a:highlight>
              </a:defRPr>
            </a:lvl2pPr>
            <a:lvl3pPr marL="1371600" lvl="2" indent="-304800">
              <a:lnSpc>
                <a:spcPct val="100000"/>
              </a:lnSpc>
              <a:spcBef>
                <a:spcPts val="1600"/>
              </a:spcBef>
              <a:spcAft>
                <a:spcPts val="0"/>
              </a:spcAft>
              <a:buSzPts val="1200"/>
              <a:buChar char="■"/>
              <a:defRPr sz="1200">
                <a:highlight>
                  <a:srgbClr val="FFFFFF"/>
                </a:highlight>
              </a:defRPr>
            </a:lvl3pPr>
            <a:lvl4pPr marL="1828800" lvl="3" indent="-304800">
              <a:lnSpc>
                <a:spcPct val="100000"/>
              </a:lnSpc>
              <a:spcBef>
                <a:spcPts val="1600"/>
              </a:spcBef>
              <a:spcAft>
                <a:spcPts val="0"/>
              </a:spcAft>
              <a:buSzPts val="1200"/>
              <a:buChar char="●"/>
              <a:defRPr sz="1200">
                <a:highlight>
                  <a:srgbClr val="FFFFFF"/>
                </a:highlight>
              </a:defRPr>
            </a:lvl4pPr>
            <a:lvl5pPr marL="2286000" lvl="4" indent="-304800">
              <a:lnSpc>
                <a:spcPct val="100000"/>
              </a:lnSpc>
              <a:spcBef>
                <a:spcPts val="1600"/>
              </a:spcBef>
              <a:spcAft>
                <a:spcPts val="0"/>
              </a:spcAft>
              <a:buSzPts val="1200"/>
              <a:buChar char="○"/>
              <a:defRPr sz="1200">
                <a:highlight>
                  <a:srgbClr val="FFFFFF"/>
                </a:highlight>
              </a:defRPr>
            </a:lvl5pPr>
            <a:lvl6pPr marL="2743200" lvl="5" indent="-304800">
              <a:lnSpc>
                <a:spcPct val="100000"/>
              </a:lnSpc>
              <a:spcBef>
                <a:spcPts val="1600"/>
              </a:spcBef>
              <a:spcAft>
                <a:spcPts val="0"/>
              </a:spcAft>
              <a:buSzPts val="1200"/>
              <a:buChar char="■"/>
              <a:defRPr sz="1200">
                <a:highlight>
                  <a:srgbClr val="FFFFFF"/>
                </a:highlight>
              </a:defRPr>
            </a:lvl6pPr>
            <a:lvl7pPr marL="3200400" lvl="6" indent="-304800">
              <a:lnSpc>
                <a:spcPct val="100000"/>
              </a:lnSpc>
              <a:spcBef>
                <a:spcPts val="1600"/>
              </a:spcBef>
              <a:spcAft>
                <a:spcPts val="0"/>
              </a:spcAft>
              <a:buSzPts val="1200"/>
              <a:buChar char="●"/>
              <a:defRPr sz="1200">
                <a:highlight>
                  <a:srgbClr val="FFFFFF"/>
                </a:highlight>
              </a:defRPr>
            </a:lvl7pPr>
            <a:lvl8pPr marL="3657600" lvl="7" indent="-304800">
              <a:lnSpc>
                <a:spcPct val="100000"/>
              </a:lnSpc>
              <a:spcBef>
                <a:spcPts val="1600"/>
              </a:spcBef>
              <a:spcAft>
                <a:spcPts val="0"/>
              </a:spcAft>
              <a:buSzPts val="1200"/>
              <a:buChar char="○"/>
              <a:defRPr sz="1200">
                <a:highlight>
                  <a:srgbClr val="FFFFFF"/>
                </a:highlight>
              </a:defRPr>
            </a:lvl8pPr>
            <a:lvl9pPr marL="4114800" lvl="8" indent="-304800">
              <a:lnSpc>
                <a:spcPct val="100000"/>
              </a:lnSpc>
              <a:spcBef>
                <a:spcPts val="1600"/>
              </a:spcBef>
              <a:spcAft>
                <a:spcPts val="1600"/>
              </a:spcAft>
              <a:buSzPts val="1200"/>
              <a:buChar char="■"/>
              <a:defRPr sz="1200">
                <a:highlight>
                  <a:srgbClr val="FFFFFF"/>
                </a:highlight>
              </a:defRPr>
            </a:lvl9pPr>
          </a:lstStyle>
          <a:p>
            <a:endParaRPr/>
          </a:p>
        </p:txBody>
      </p:sp>
      <p:sp>
        <p:nvSpPr>
          <p:cNvPr id="154" name="Google Shape;154;p13"/>
          <p:cNvSpPr txBox="1">
            <a:spLocks noGrp="1"/>
          </p:cNvSpPr>
          <p:nvPr>
            <p:ph type="body" idx="2"/>
          </p:nvPr>
        </p:nvSpPr>
        <p:spPr>
          <a:xfrm>
            <a:off x="311700" y="1392038"/>
            <a:ext cx="2808000" cy="3179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1600"/>
              </a:spcBef>
              <a:spcAft>
                <a:spcPts val="0"/>
              </a:spcAft>
              <a:buSzPts val="1200"/>
              <a:buChar char="○"/>
              <a:defRPr sz="1200"/>
            </a:lvl2pPr>
            <a:lvl3pPr marL="1371600" lvl="2" indent="-304800" rtl="0">
              <a:lnSpc>
                <a:spcPct val="100000"/>
              </a:lnSpc>
              <a:spcBef>
                <a:spcPts val="1600"/>
              </a:spcBef>
              <a:spcAft>
                <a:spcPts val="0"/>
              </a:spcAft>
              <a:buSzPts val="1200"/>
              <a:buChar char="■"/>
              <a:defRPr sz="1200"/>
            </a:lvl3pPr>
            <a:lvl4pPr marL="1828800" lvl="3" indent="-304800" rtl="0">
              <a:lnSpc>
                <a:spcPct val="100000"/>
              </a:lnSpc>
              <a:spcBef>
                <a:spcPts val="1600"/>
              </a:spcBef>
              <a:spcAft>
                <a:spcPts val="0"/>
              </a:spcAft>
              <a:buSzPts val="1200"/>
              <a:buChar char="●"/>
              <a:defRPr sz="1200"/>
            </a:lvl4pPr>
            <a:lvl5pPr marL="2286000" lvl="4" indent="-304800" rtl="0">
              <a:lnSpc>
                <a:spcPct val="100000"/>
              </a:lnSpc>
              <a:spcBef>
                <a:spcPts val="1600"/>
              </a:spcBef>
              <a:spcAft>
                <a:spcPts val="0"/>
              </a:spcAft>
              <a:buSzPts val="1200"/>
              <a:buChar char="○"/>
              <a:defRPr sz="1200"/>
            </a:lvl5pPr>
            <a:lvl6pPr marL="2743200" lvl="5" indent="-304800" rtl="0">
              <a:lnSpc>
                <a:spcPct val="100000"/>
              </a:lnSpc>
              <a:spcBef>
                <a:spcPts val="1600"/>
              </a:spcBef>
              <a:spcAft>
                <a:spcPts val="0"/>
              </a:spcAft>
              <a:buSzPts val="1200"/>
              <a:buChar char="■"/>
              <a:defRPr sz="1200"/>
            </a:lvl6pPr>
            <a:lvl7pPr marL="3200400" lvl="6" indent="-304800" rtl="0">
              <a:lnSpc>
                <a:spcPct val="100000"/>
              </a:lnSpc>
              <a:spcBef>
                <a:spcPts val="1600"/>
              </a:spcBef>
              <a:spcAft>
                <a:spcPts val="0"/>
              </a:spcAft>
              <a:buSzPts val="1200"/>
              <a:buChar char="●"/>
              <a:defRPr sz="1200"/>
            </a:lvl7pPr>
            <a:lvl8pPr marL="3657600" lvl="7" indent="-304800" rtl="0">
              <a:lnSpc>
                <a:spcPct val="100000"/>
              </a:lnSpc>
              <a:spcBef>
                <a:spcPts val="1600"/>
              </a:spcBef>
              <a:spcAft>
                <a:spcPts val="0"/>
              </a:spcAft>
              <a:buSzPts val="1200"/>
              <a:buChar char="○"/>
              <a:defRPr sz="1200"/>
            </a:lvl8pPr>
            <a:lvl9pPr marL="4114800" lvl="8" indent="-304800" rtl="0">
              <a:lnSpc>
                <a:spcPct val="100000"/>
              </a:lnSpc>
              <a:spcBef>
                <a:spcPts val="1600"/>
              </a:spcBef>
              <a:spcAft>
                <a:spcPts val="1600"/>
              </a:spcAft>
              <a:buSzPts val="1200"/>
              <a:buChar char="■"/>
              <a:defRPr sz="1200"/>
            </a:lvl9pPr>
          </a:lstStyle>
          <a:p>
            <a:endParaRPr/>
          </a:p>
        </p:txBody>
      </p:sp>
      <p:sp>
        <p:nvSpPr>
          <p:cNvPr id="155" name="Google Shape;155;p1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6" name="Google Shape;156;p13"/>
          <p:cNvSpPr/>
          <p:nvPr/>
        </p:nvSpPr>
        <p:spPr>
          <a:xfrm rot="5400000">
            <a:off x="1382850" y="-1230525"/>
            <a:ext cx="193800" cy="29589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1pPr>
            <a:lvl2pPr lvl="1">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2pPr>
            <a:lvl3pPr lvl="2">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3pPr>
            <a:lvl4pPr lvl="3">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4pPr>
            <a:lvl5pPr lvl="4">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5pPr>
            <a:lvl6pPr lvl="5">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6pPr>
            <a:lvl7pPr lvl="6">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7pPr>
            <a:lvl8pPr lvl="7">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8pPr>
            <a:lvl9pPr lvl="8">
              <a:spcBef>
                <a:spcPts val="0"/>
              </a:spcBef>
              <a:spcAft>
                <a:spcPts val="0"/>
              </a:spcAft>
              <a:buClr>
                <a:schemeClr val="dk1"/>
              </a:buClr>
              <a:buSzPts val="2800"/>
              <a:buFont typeface="Oxygen"/>
              <a:buNone/>
              <a:defRPr sz="2800" b="1">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Source Sans Pro"/>
              <a:buChar char="●"/>
              <a:defRPr sz="1800">
                <a:latin typeface="Source Sans Pro"/>
                <a:ea typeface="Source Sans Pro"/>
                <a:cs typeface="Source Sans Pro"/>
                <a:sym typeface="Source Sans Pro"/>
              </a:defRPr>
            </a:lvl1pPr>
            <a:lvl2pPr marL="914400" lvl="1"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2pPr>
            <a:lvl3pPr marL="1371600" lvl="2"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3pPr>
            <a:lvl4pPr marL="1828800" lvl="3"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4pPr>
            <a:lvl5pPr marL="2286000" lvl="4"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5pPr>
            <a:lvl6pPr marL="2743200" lvl="5"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6pPr>
            <a:lvl7pPr marL="3200400" lvl="6"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7pPr>
            <a:lvl8pPr marL="3657600" lvl="7" indent="-317500">
              <a:lnSpc>
                <a:spcPct val="115000"/>
              </a:lnSpc>
              <a:spcBef>
                <a:spcPts val="1600"/>
              </a:spcBef>
              <a:spcAft>
                <a:spcPts val="0"/>
              </a:spcAft>
              <a:buSzPts val="1400"/>
              <a:buFont typeface="Source Sans Pro"/>
              <a:buChar char="○"/>
              <a:defRPr>
                <a:latin typeface="Source Sans Pro"/>
                <a:ea typeface="Source Sans Pro"/>
                <a:cs typeface="Source Sans Pro"/>
                <a:sym typeface="Source Sans Pro"/>
              </a:defRPr>
            </a:lvl8pPr>
            <a:lvl9pPr marL="4114800" lvl="8" indent="-317500">
              <a:lnSpc>
                <a:spcPct val="115000"/>
              </a:lnSpc>
              <a:spcBef>
                <a:spcPts val="1600"/>
              </a:spcBef>
              <a:spcAft>
                <a:spcPts val="1600"/>
              </a:spcAft>
              <a:buSzPts val="1400"/>
              <a:buFont typeface="Source Sans Pro"/>
              <a:buChar char="■"/>
              <a:defRPr>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689750" y="4830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accent1"/>
                </a:solidFill>
                <a:latin typeface="Barlow Condensed"/>
                <a:ea typeface="Barlow Condensed"/>
                <a:cs typeface="Barlow Condensed"/>
                <a:sym typeface="Barlow Condensed"/>
              </a:rPr>
              <a:t>SLIDESMANIA.COM</a:t>
            </a:r>
            <a:endParaRPr sz="1000">
              <a:solidFill>
                <a:schemeClr val="accent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7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imonaasm/world-happiness-index-by-reports-2013-2023"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7"/>
          <p:cNvSpPr txBox="1">
            <a:spLocks noGrp="1"/>
          </p:cNvSpPr>
          <p:nvPr>
            <p:ph type="ctrTitle"/>
          </p:nvPr>
        </p:nvSpPr>
        <p:spPr>
          <a:xfrm>
            <a:off x="311708" y="363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Yu Gothic UI Semibold" panose="020B0700000000000000" pitchFamily="34" charset="-128"/>
                <a:ea typeface="Yu Gothic UI Semibold" panose="020B0700000000000000" pitchFamily="34" charset="-128"/>
              </a:rPr>
              <a:t>World Happiness Comparison and Contributing Factors</a:t>
            </a:r>
            <a:endParaRPr sz="4000" dirty="0">
              <a:latin typeface="Yu Gothic UI Semibold" panose="020B0700000000000000" pitchFamily="34" charset="-128"/>
              <a:ea typeface="Yu Gothic UI Semibold" panose="020B0700000000000000" pitchFamily="34" charset="-128"/>
            </a:endParaRPr>
          </a:p>
        </p:txBody>
      </p:sp>
      <p:sp>
        <p:nvSpPr>
          <p:cNvPr id="528" name="Google Shape;528;p27"/>
          <p:cNvSpPr txBox="1">
            <a:spLocks noGrp="1"/>
          </p:cNvSpPr>
          <p:nvPr>
            <p:ph type="subTitle" idx="1"/>
          </p:nvPr>
        </p:nvSpPr>
        <p:spPr>
          <a:xfrm>
            <a:off x="446454" y="241617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Franklin Gothic Book" panose="020B0503020102020204" pitchFamily="34" charset="0"/>
              </a:rPr>
              <a:t>Marbella </a:t>
            </a:r>
            <a:r>
              <a:rPr lang="en-GB" dirty="0" err="1">
                <a:latin typeface="Franklin Gothic Book" panose="020B0503020102020204" pitchFamily="34" charset="0"/>
              </a:rPr>
              <a:t>Elpantja</a:t>
            </a:r>
            <a:endParaRPr lang="en-GB" dirty="0">
              <a:latin typeface="Franklin Gothic Book" panose="020B0503020102020204" pitchFamily="34" charset="0"/>
            </a:endParaRPr>
          </a:p>
          <a:p>
            <a:pPr marL="0" lvl="0" indent="0" algn="l" rtl="0">
              <a:spcBef>
                <a:spcPts val="0"/>
              </a:spcBef>
              <a:spcAft>
                <a:spcPts val="0"/>
              </a:spcAft>
              <a:buNone/>
            </a:pPr>
            <a:r>
              <a:rPr lang="en-GB" dirty="0">
                <a:latin typeface="Franklin Gothic Book" panose="020B0503020102020204" pitchFamily="34" charset="0"/>
              </a:rPr>
              <a:t>25/05/2024</a:t>
            </a:r>
          </a:p>
          <a:p>
            <a:pPr marL="0" lvl="0" indent="0" algn="l" rtl="0">
              <a:spcBef>
                <a:spcPts val="0"/>
              </a:spcBef>
              <a:spcAft>
                <a:spcPts val="0"/>
              </a:spcAft>
              <a:buNone/>
            </a:pPr>
            <a:endParaRPr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pic>
        <p:nvPicPr>
          <p:cNvPr id="2" name="slide3" descr="Sheet 2">
            <a:extLst>
              <a:ext uri="{FF2B5EF4-FFF2-40B4-BE49-F238E27FC236}">
                <a16:creationId xmlns:a16="http://schemas.microsoft.com/office/drawing/2014/main" id="{A51EEEDB-327F-41C1-FA37-FAB7BA642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1" y="762637"/>
            <a:ext cx="8589109" cy="3818475"/>
          </a:xfrm>
          <a:prstGeom prst="rect">
            <a:avLst/>
          </a:prstGeom>
        </p:spPr>
      </p:pic>
      <p:sp>
        <p:nvSpPr>
          <p:cNvPr id="778" name="Google Shape;778;p43"/>
          <p:cNvSpPr txBox="1">
            <a:spLocks noGrp="1"/>
          </p:cNvSpPr>
          <p:nvPr>
            <p:ph type="title"/>
          </p:nvPr>
        </p:nvSpPr>
        <p:spPr>
          <a:xfrm>
            <a:off x="491700" y="111037"/>
            <a:ext cx="8160600" cy="6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tx2">
                    <a:lumMod val="50000"/>
                  </a:schemeClr>
                </a:solidFill>
                <a:latin typeface="Yu Gothic UI Semibold" panose="020B0700000000000000" pitchFamily="34" charset="-128"/>
                <a:ea typeface="Yu Gothic UI Semibold" panose="020B0700000000000000" pitchFamily="34" charset="-128"/>
              </a:rPr>
              <a:t>Happiness Over the Years…</a:t>
            </a:r>
            <a:endParaRPr sz="2800" dirty="0">
              <a:solidFill>
                <a:schemeClr val="tx2">
                  <a:lumMod val="50000"/>
                </a:schemeClr>
              </a:solidFill>
              <a:latin typeface="Yu Gothic UI Semibold" panose="020B0700000000000000" pitchFamily="34" charset="-128"/>
              <a:ea typeface="Yu Gothic UI Semibold" panose="020B0700000000000000" pitchFamily="34" charset="-128"/>
            </a:endParaRPr>
          </a:p>
        </p:txBody>
      </p:sp>
      <p:sp>
        <p:nvSpPr>
          <p:cNvPr id="779" name="Google Shape;779;p43"/>
          <p:cNvSpPr/>
          <p:nvPr/>
        </p:nvSpPr>
        <p:spPr>
          <a:xfrm>
            <a:off x="1022361" y="3054052"/>
            <a:ext cx="4252988" cy="129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latin typeface="Source Sans Pro"/>
              <a:ea typeface="Source Sans Pro"/>
              <a:cs typeface="Source Sans Pro"/>
              <a:sym typeface="Source Sans Pro"/>
            </a:endParaRPr>
          </a:p>
        </p:txBody>
      </p:sp>
      <p:sp>
        <p:nvSpPr>
          <p:cNvPr id="784" name="Google Shape;784;p43"/>
          <p:cNvSpPr txBox="1"/>
          <p:nvPr/>
        </p:nvSpPr>
        <p:spPr>
          <a:xfrm>
            <a:off x="4974564" y="3899398"/>
            <a:ext cx="14067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5"/>
                </a:solidFill>
                <a:latin typeface="Source Sans Pro"/>
                <a:ea typeface="Source Sans Pro"/>
                <a:cs typeface="Source Sans Pro"/>
                <a:sym typeface="Source Sans Pro"/>
              </a:rPr>
              <a:t>2019</a:t>
            </a:r>
            <a:endParaRPr sz="3000" dirty="0">
              <a:solidFill>
                <a:schemeClr val="accent5"/>
              </a:solidFill>
              <a:latin typeface="Source Sans Pro"/>
              <a:ea typeface="Source Sans Pro"/>
              <a:cs typeface="Source Sans Pro"/>
              <a:sym typeface="Source Sans Pro"/>
            </a:endParaRPr>
          </a:p>
        </p:txBody>
      </p:sp>
      <p:sp>
        <p:nvSpPr>
          <p:cNvPr id="785" name="Google Shape;785;p43"/>
          <p:cNvSpPr txBox="1"/>
          <p:nvPr/>
        </p:nvSpPr>
        <p:spPr>
          <a:xfrm>
            <a:off x="3868649" y="3899398"/>
            <a:ext cx="14067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4"/>
                </a:solidFill>
                <a:latin typeface="Source Sans Pro"/>
                <a:ea typeface="Source Sans Pro"/>
                <a:cs typeface="Source Sans Pro"/>
                <a:sym typeface="Source Sans Pro"/>
              </a:rPr>
              <a:t>2018</a:t>
            </a:r>
            <a:endParaRPr sz="3000" dirty="0">
              <a:solidFill>
                <a:schemeClr val="accent4"/>
              </a:solidFill>
              <a:latin typeface="Source Sans Pro"/>
              <a:ea typeface="Source Sans Pro"/>
              <a:cs typeface="Source Sans Pro"/>
              <a:sym typeface="Source Sans Pro"/>
            </a:endParaRPr>
          </a:p>
        </p:txBody>
      </p:sp>
      <p:sp>
        <p:nvSpPr>
          <p:cNvPr id="786" name="Google Shape;786;p43"/>
          <p:cNvSpPr txBox="1"/>
          <p:nvPr/>
        </p:nvSpPr>
        <p:spPr>
          <a:xfrm>
            <a:off x="2762734" y="3934552"/>
            <a:ext cx="12276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3"/>
                </a:solidFill>
                <a:latin typeface="Source Sans Pro"/>
                <a:ea typeface="Source Sans Pro"/>
                <a:cs typeface="Source Sans Pro"/>
                <a:sym typeface="Source Sans Pro"/>
              </a:rPr>
              <a:t>2017</a:t>
            </a:r>
            <a:endParaRPr sz="3000" dirty="0">
              <a:solidFill>
                <a:schemeClr val="accent3"/>
              </a:solidFill>
              <a:latin typeface="Source Sans Pro"/>
              <a:ea typeface="Source Sans Pro"/>
              <a:cs typeface="Source Sans Pro"/>
              <a:sym typeface="Source Sans Pro"/>
            </a:endParaRPr>
          </a:p>
        </p:txBody>
      </p:sp>
      <p:sp>
        <p:nvSpPr>
          <p:cNvPr id="787" name="Google Shape;787;p43"/>
          <p:cNvSpPr txBox="1"/>
          <p:nvPr/>
        </p:nvSpPr>
        <p:spPr>
          <a:xfrm>
            <a:off x="1561271" y="3934552"/>
            <a:ext cx="12276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2"/>
                </a:solidFill>
                <a:latin typeface="Source Sans Pro"/>
                <a:ea typeface="Source Sans Pro"/>
                <a:cs typeface="Source Sans Pro"/>
                <a:sym typeface="Source Sans Pro"/>
              </a:rPr>
              <a:t>2016</a:t>
            </a:r>
            <a:endParaRPr sz="3000" dirty="0">
              <a:solidFill>
                <a:schemeClr val="accent2"/>
              </a:solidFill>
              <a:latin typeface="Source Sans Pro"/>
              <a:ea typeface="Source Sans Pro"/>
              <a:cs typeface="Source Sans Pro"/>
              <a:sym typeface="Source Sans Pro"/>
            </a:endParaRPr>
          </a:p>
        </p:txBody>
      </p:sp>
      <p:sp>
        <p:nvSpPr>
          <p:cNvPr id="788" name="Google Shape;788;p43"/>
          <p:cNvSpPr txBox="1"/>
          <p:nvPr/>
        </p:nvSpPr>
        <p:spPr>
          <a:xfrm>
            <a:off x="491700" y="3934552"/>
            <a:ext cx="11529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1"/>
                </a:solidFill>
                <a:latin typeface="Source Sans Pro"/>
                <a:ea typeface="Source Sans Pro"/>
                <a:cs typeface="Source Sans Pro"/>
                <a:sym typeface="Source Sans Pro"/>
              </a:rPr>
              <a:t>2015</a:t>
            </a:r>
            <a:endParaRPr sz="3000" dirty="0">
              <a:solidFill>
                <a:schemeClr val="accent1"/>
              </a:solidFill>
              <a:latin typeface="Source Sans Pro"/>
              <a:ea typeface="Source Sans Pro"/>
              <a:cs typeface="Source Sans Pro"/>
              <a:sym typeface="Source Sans Pro"/>
            </a:endParaRPr>
          </a:p>
        </p:txBody>
      </p:sp>
      <p:sp>
        <p:nvSpPr>
          <p:cNvPr id="3" name="Google Shape;784;p43">
            <a:extLst>
              <a:ext uri="{FF2B5EF4-FFF2-40B4-BE49-F238E27FC236}">
                <a16:creationId xmlns:a16="http://schemas.microsoft.com/office/drawing/2014/main" id="{63F7E50F-939B-0E61-7629-499CA37B050E}"/>
              </a:ext>
            </a:extLst>
          </p:cNvPr>
          <p:cNvSpPr txBox="1"/>
          <p:nvPr/>
        </p:nvSpPr>
        <p:spPr>
          <a:xfrm>
            <a:off x="6080479" y="3885146"/>
            <a:ext cx="1406700" cy="410700"/>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000" dirty="0">
                <a:solidFill>
                  <a:schemeClr val="accent6"/>
                </a:solidFill>
                <a:latin typeface="Source Sans Pro"/>
                <a:ea typeface="Source Sans Pro"/>
                <a:cs typeface="Source Sans Pro"/>
                <a:sym typeface="Source Sans Pro"/>
              </a:rPr>
              <a:t>2020</a:t>
            </a:r>
          </a:p>
          <a:p>
            <a:pPr marL="0" marR="0" lvl="0" indent="0" algn="ctr" rtl="0">
              <a:spcBef>
                <a:spcPts val="0"/>
              </a:spcBef>
              <a:spcAft>
                <a:spcPts val="0"/>
              </a:spcAft>
              <a:buNone/>
            </a:pPr>
            <a:endParaRPr sz="3000" dirty="0">
              <a:solidFill>
                <a:schemeClr val="accent6"/>
              </a:solidFill>
              <a:latin typeface="Source Sans Pro"/>
              <a:ea typeface="Source Sans Pro"/>
              <a:cs typeface="Source Sans Pro"/>
              <a:sym typeface="Source Sans Pro"/>
            </a:endParaRPr>
          </a:p>
        </p:txBody>
      </p:sp>
      <p:sp>
        <p:nvSpPr>
          <p:cNvPr id="5" name="Google Shape;656;p38">
            <a:extLst>
              <a:ext uri="{FF2B5EF4-FFF2-40B4-BE49-F238E27FC236}">
                <a16:creationId xmlns:a16="http://schemas.microsoft.com/office/drawing/2014/main" id="{38B3CD84-C5E9-70CF-BF4E-CC20E1953BC6}"/>
              </a:ext>
            </a:extLst>
          </p:cNvPr>
          <p:cNvSpPr/>
          <p:nvPr/>
        </p:nvSpPr>
        <p:spPr>
          <a:xfrm>
            <a:off x="909700" y="2679080"/>
            <a:ext cx="7742600" cy="976500"/>
          </a:xfrm>
          <a:prstGeom prst="rect">
            <a:avLst/>
          </a:prstGeom>
          <a:noFill/>
          <a:ln>
            <a:noFill/>
          </a:ln>
        </p:spPr>
        <p:txBody>
          <a:bodyPr spcFirstLastPara="1" wrap="square" lIns="91425" tIns="45700" rIns="91425" bIns="45700" anchor="t" anchorCtr="0">
            <a:noAutofit/>
          </a:bodyPr>
          <a:lstStyle/>
          <a:p>
            <a:pPr marL="285750" marR="0" lvl="0" indent="-285750" rtl="0">
              <a:spcBef>
                <a:spcPts val="0"/>
              </a:spcBef>
              <a:spcAft>
                <a:spcPts val="0"/>
              </a:spcAft>
              <a:buFont typeface="Arial" panose="020B0604020202020204" pitchFamily="34" charset="0"/>
              <a:buChar char="•"/>
            </a:pPr>
            <a:r>
              <a:rPr lang="en-US" dirty="0">
                <a:latin typeface="Franklin Gothic Book" panose="020B0503020102020204" pitchFamily="34" charset="0"/>
                <a:ea typeface="Source Sans Pro"/>
                <a:cs typeface="Source Sans Pro"/>
                <a:sym typeface="Source Sans Pro"/>
              </a:rPr>
              <a:t>Fairly consistent happiness scores for all 10 regions </a:t>
            </a:r>
          </a:p>
          <a:p>
            <a:pPr marL="285750" marR="0" lvl="0" indent="-285750" rtl="0">
              <a:spcBef>
                <a:spcPts val="0"/>
              </a:spcBef>
              <a:spcAft>
                <a:spcPts val="0"/>
              </a:spcAft>
              <a:buFont typeface="Arial" panose="020B0604020202020204" pitchFamily="34" charset="0"/>
              <a:buChar char="•"/>
            </a:pPr>
            <a:r>
              <a:rPr lang="en-US" dirty="0">
                <a:latin typeface="Franklin Gothic Book" panose="020B0503020102020204" pitchFamily="34" charset="0"/>
                <a:ea typeface="Source Sans Pro"/>
                <a:cs typeface="Source Sans Pro"/>
                <a:sym typeface="Source Sans Pro"/>
              </a:rPr>
              <a:t>Overall slight increase from 2015 to 2017 and decrease from 2019 and 2020</a:t>
            </a:r>
          </a:p>
          <a:p>
            <a:pPr marR="0" lvl="0" rtl="0">
              <a:spcBef>
                <a:spcPts val="0"/>
              </a:spcBef>
              <a:spcAft>
                <a:spcPts val="0"/>
              </a:spcAft>
            </a:pPr>
            <a:endParaRPr lang="en-US" dirty="0">
              <a:latin typeface="Franklin Gothic Book" panose="020B0503020102020204" pitchFamily="34" charset="0"/>
              <a:ea typeface="Source Sans Pro"/>
              <a:cs typeface="Source Sans Pro"/>
              <a:sym typeface="Source Sans Pro"/>
            </a:endParaRPr>
          </a:p>
          <a:p>
            <a:pPr marL="285750" marR="0" lvl="0" indent="-285750" rtl="0">
              <a:spcBef>
                <a:spcPts val="0"/>
              </a:spcBef>
              <a:spcAft>
                <a:spcPts val="0"/>
              </a:spcAft>
              <a:buFont typeface="Arial" panose="020B0604020202020204" pitchFamily="34" charset="0"/>
              <a:buChar char="•"/>
            </a:pPr>
            <a:endParaRPr lang="en-US" dirty="0">
              <a:latin typeface="Source Sans Pro"/>
              <a:ea typeface="Source Sans Pro"/>
              <a:cs typeface="Source Sans Pro"/>
              <a:sym typeface="Source Sans Pro"/>
            </a:endParaRPr>
          </a:p>
          <a:p>
            <a:pPr marL="0" marR="0" lvl="0" indent="0" algn="r" rtl="0">
              <a:spcBef>
                <a:spcPts val="0"/>
              </a:spcBef>
              <a:spcAft>
                <a:spcPts val="0"/>
              </a:spcAft>
              <a:buNone/>
            </a:pPr>
            <a:endParaRPr dirty="0">
              <a:latin typeface="Source Sans Pro"/>
              <a:ea typeface="Source Sans Pro"/>
              <a:cs typeface="Source Sans Pro"/>
              <a:sym typeface="Source Sans Pro"/>
            </a:endParaRPr>
          </a:p>
        </p:txBody>
      </p:sp>
      <p:sp>
        <p:nvSpPr>
          <p:cNvPr id="6" name="Google Shape;656;p38">
            <a:extLst>
              <a:ext uri="{FF2B5EF4-FFF2-40B4-BE49-F238E27FC236}">
                <a16:creationId xmlns:a16="http://schemas.microsoft.com/office/drawing/2014/main" id="{566F118B-4A5D-A21C-B0FF-27AD90CD4619}"/>
              </a:ext>
            </a:extLst>
          </p:cNvPr>
          <p:cNvSpPr/>
          <p:nvPr/>
        </p:nvSpPr>
        <p:spPr>
          <a:xfrm>
            <a:off x="909700" y="3195583"/>
            <a:ext cx="7742600" cy="976500"/>
          </a:xfrm>
          <a:prstGeom prst="rect">
            <a:avLst/>
          </a:prstGeom>
          <a:noFill/>
          <a:ln>
            <a:noFill/>
          </a:ln>
        </p:spPr>
        <p:txBody>
          <a:bodyPr spcFirstLastPara="1" wrap="square" lIns="91425" tIns="45700" rIns="91425" bIns="45700" anchor="t" anchorCtr="0">
            <a:noAutofit/>
          </a:bodyPr>
          <a:lstStyle/>
          <a:p>
            <a:pPr marL="285750" marR="0" lvl="0" indent="-285750" rtl="0">
              <a:spcBef>
                <a:spcPts val="0"/>
              </a:spcBef>
              <a:spcAft>
                <a:spcPts val="0"/>
              </a:spcAft>
              <a:buFont typeface="Arial" panose="020B0604020202020204" pitchFamily="34" charset="0"/>
              <a:buChar char="•"/>
            </a:pPr>
            <a:r>
              <a:rPr lang="en-US" b="1" dirty="0">
                <a:solidFill>
                  <a:srgbClr val="6E3614"/>
                </a:solidFill>
                <a:latin typeface="Franklin Gothic Book" panose="020B0503020102020204" pitchFamily="34" charset="0"/>
                <a:ea typeface="Source Sans Pro"/>
                <a:cs typeface="Source Sans Pro"/>
                <a:sym typeface="Source Sans Pro"/>
              </a:rPr>
              <a:t>North America &amp; ANZ</a:t>
            </a:r>
            <a:r>
              <a:rPr lang="en-US" dirty="0">
                <a:solidFill>
                  <a:srgbClr val="6E3614"/>
                </a:solidFill>
                <a:latin typeface="Franklin Gothic Book" panose="020B0503020102020204" pitchFamily="34" charset="0"/>
                <a:ea typeface="Source Sans Pro"/>
                <a:cs typeface="Source Sans Pro"/>
                <a:sym typeface="Source Sans Pro"/>
              </a:rPr>
              <a:t> </a:t>
            </a:r>
            <a:r>
              <a:rPr lang="en-US" dirty="0">
                <a:latin typeface="Franklin Gothic Book" panose="020B0503020102020204" pitchFamily="34" charset="0"/>
                <a:ea typeface="Source Sans Pro"/>
                <a:cs typeface="Source Sans Pro"/>
                <a:sym typeface="Source Sans Pro"/>
              </a:rPr>
              <a:t>and </a:t>
            </a:r>
            <a:r>
              <a:rPr lang="en-US" b="1" dirty="0">
                <a:solidFill>
                  <a:srgbClr val="33CCCC"/>
                </a:solidFill>
                <a:latin typeface="Franklin Gothic Book" panose="020B0503020102020204" pitchFamily="34" charset="0"/>
                <a:ea typeface="Source Sans Pro"/>
                <a:cs typeface="Source Sans Pro"/>
                <a:sym typeface="Source Sans Pro"/>
              </a:rPr>
              <a:t>Western Europe</a:t>
            </a:r>
            <a:r>
              <a:rPr lang="en-US" b="1" dirty="0">
                <a:latin typeface="Franklin Gothic Book" panose="020B0503020102020204" pitchFamily="34" charset="0"/>
                <a:ea typeface="Source Sans Pro"/>
                <a:cs typeface="Source Sans Pro"/>
                <a:sym typeface="Source Sans Pro"/>
              </a:rPr>
              <a:t> </a:t>
            </a:r>
            <a:r>
              <a:rPr lang="en-US" dirty="0">
                <a:latin typeface="Franklin Gothic Book" panose="020B0503020102020204" pitchFamily="34" charset="0"/>
                <a:ea typeface="Source Sans Pro"/>
                <a:cs typeface="Source Sans Pro"/>
                <a:sym typeface="Source Sans Pro"/>
              </a:rPr>
              <a:t>regions have the highest happiness average</a:t>
            </a:r>
          </a:p>
          <a:p>
            <a:pPr marL="285750" marR="0" lvl="0" indent="-285750" rtl="0">
              <a:spcBef>
                <a:spcPts val="0"/>
              </a:spcBef>
              <a:spcAft>
                <a:spcPts val="0"/>
              </a:spcAft>
              <a:buFont typeface="Arial" panose="020B0604020202020204" pitchFamily="34" charset="0"/>
              <a:buChar char="•"/>
            </a:pPr>
            <a:r>
              <a:rPr lang="en-US" b="1" dirty="0">
                <a:solidFill>
                  <a:srgbClr val="92D050"/>
                </a:solidFill>
                <a:latin typeface="Franklin Gothic Book" panose="020B0503020102020204" pitchFamily="34" charset="0"/>
                <a:ea typeface="Source Sans Pro"/>
                <a:cs typeface="Source Sans Pro"/>
                <a:sym typeface="Source Sans Pro"/>
              </a:rPr>
              <a:t>Sub-Saharan Africa </a:t>
            </a:r>
            <a:r>
              <a:rPr lang="en-US" dirty="0">
                <a:latin typeface="Franklin Gothic Book" panose="020B0503020102020204" pitchFamily="34" charset="0"/>
                <a:ea typeface="Source Sans Pro"/>
                <a:cs typeface="Source Sans Pro"/>
                <a:sym typeface="Source Sans Pro"/>
              </a:rPr>
              <a:t>and </a:t>
            </a:r>
            <a:r>
              <a:rPr lang="en-US" b="1" dirty="0">
                <a:solidFill>
                  <a:srgbClr val="FF66FF"/>
                </a:solidFill>
                <a:latin typeface="Franklin Gothic Book" panose="020B0503020102020204" pitchFamily="34" charset="0"/>
                <a:ea typeface="Source Sans Pro"/>
                <a:cs typeface="Source Sans Pro"/>
                <a:sym typeface="Source Sans Pro"/>
              </a:rPr>
              <a:t>South Asia</a:t>
            </a:r>
            <a:r>
              <a:rPr lang="en-US" dirty="0">
                <a:latin typeface="Franklin Gothic Book" panose="020B0503020102020204" pitchFamily="34" charset="0"/>
                <a:ea typeface="Source Sans Pro"/>
                <a:cs typeface="Source Sans Pro"/>
                <a:sym typeface="Source Sans Pro"/>
              </a:rPr>
              <a:t> have the lowest happiness average</a:t>
            </a:r>
          </a:p>
          <a:p>
            <a:pPr marL="285750" marR="0" lvl="0" indent="-285750" rtl="0">
              <a:spcBef>
                <a:spcPts val="0"/>
              </a:spcBef>
              <a:spcAft>
                <a:spcPts val="0"/>
              </a:spcAft>
              <a:buFont typeface="Arial" panose="020B0604020202020204" pitchFamily="34" charset="0"/>
              <a:buChar char="•"/>
            </a:pPr>
            <a:endParaRPr lang="en-US" dirty="0">
              <a:latin typeface="Source Sans Pro"/>
              <a:ea typeface="Source Sans Pro"/>
              <a:cs typeface="Source Sans Pro"/>
              <a:sym typeface="Source Sans Pro"/>
            </a:endParaRPr>
          </a:p>
          <a:p>
            <a:pPr marR="0" lvl="0" rtl="0">
              <a:spcBef>
                <a:spcPts val="0"/>
              </a:spcBef>
              <a:spcAft>
                <a:spcPts val="0"/>
              </a:spcAft>
            </a:pPr>
            <a:endParaRPr lang="en-US" dirty="0">
              <a:latin typeface="Source Sans Pro"/>
              <a:ea typeface="Source Sans Pro"/>
              <a:cs typeface="Source Sans Pro"/>
              <a:sym typeface="Source Sans Pro"/>
            </a:endParaRPr>
          </a:p>
          <a:p>
            <a:pPr marR="0" lvl="0" rtl="0">
              <a:spcBef>
                <a:spcPts val="0"/>
              </a:spcBef>
              <a:spcAft>
                <a:spcPts val="0"/>
              </a:spcAft>
            </a:pPr>
            <a:endParaRPr lang="en-US" dirty="0">
              <a:latin typeface="Source Sans Pro"/>
              <a:ea typeface="Source Sans Pro"/>
              <a:cs typeface="Source Sans Pro"/>
              <a:sym typeface="Source Sans Pro"/>
            </a:endParaRPr>
          </a:p>
          <a:p>
            <a:pPr marL="285750" marR="0" lvl="0" indent="-285750" rtl="0">
              <a:spcBef>
                <a:spcPts val="0"/>
              </a:spcBef>
              <a:spcAft>
                <a:spcPts val="0"/>
              </a:spcAft>
              <a:buFont typeface="Arial" panose="020B0604020202020204" pitchFamily="34" charset="0"/>
              <a:buChar char="•"/>
            </a:pPr>
            <a:endParaRPr lang="en-US" dirty="0">
              <a:latin typeface="Source Sans Pro"/>
              <a:ea typeface="Source Sans Pro"/>
              <a:cs typeface="Source Sans Pro"/>
              <a:sym typeface="Source Sans Pro"/>
            </a:endParaRPr>
          </a:p>
          <a:p>
            <a:pPr marL="0" marR="0" lvl="0" indent="0" algn="r" rtl="0">
              <a:spcBef>
                <a:spcPts val="0"/>
              </a:spcBef>
              <a:spcAft>
                <a:spcPts val="0"/>
              </a:spcAft>
              <a:buNone/>
            </a:pPr>
            <a:endParaRPr dirty="0">
              <a:latin typeface="Source Sans Pro"/>
              <a:ea typeface="Source Sans Pro"/>
              <a:cs typeface="Source Sans Pro"/>
              <a:sym typeface="Source Sans Pro"/>
            </a:endParaRPr>
          </a:p>
        </p:txBody>
      </p:sp>
      <p:grpSp>
        <p:nvGrpSpPr>
          <p:cNvPr id="7" name="Google Shape;952;p51">
            <a:extLst>
              <a:ext uri="{FF2B5EF4-FFF2-40B4-BE49-F238E27FC236}">
                <a16:creationId xmlns:a16="http://schemas.microsoft.com/office/drawing/2014/main" id="{5387E05F-EA18-D507-428D-7CCDF13187A0}"/>
              </a:ext>
            </a:extLst>
          </p:cNvPr>
          <p:cNvGrpSpPr/>
          <p:nvPr/>
        </p:nvGrpSpPr>
        <p:grpSpPr>
          <a:xfrm>
            <a:off x="7487179" y="186860"/>
            <a:ext cx="793221" cy="751056"/>
            <a:chOff x="5684575" y="4038000"/>
            <a:chExt cx="252950" cy="252950"/>
          </a:xfrm>
          <a:solidFill>
            <a:schemeClr val="accent1"/>
          </a:solidFill>
        </p:grpSpPr>
        <p:sp>
          <p:nvSpPr>
            <p:cNvPr id="8" name="Google Shape;953;p51">
              <a:extLst>
                <a:ext uri="{FF2B5EF4-FFF2-40B4-BE49-F238E27FC236}">
                  <a16:creationId xmlns:a16="http://schemas.microsoft.com/office/drawing/2014/main" id="{E5FFC58D-ED2C-9945-86B7-21EC36130D7A}"/>
                </a:ext>
              </a:extLst>
            </p:cNvPr>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4;p51">
              <a:extLst>
                <a:ext uri="{FF2B5EF4-FFF2-40B4-BE49-F238E27FC236}">
                  <a16:creationId xmlns:a16="http://schemas.microsoft.com/office/drawing/2014/main" id="{164D47D6-D746-21F4-9F21-02C80DA2A0BB}"/>
                </a:ext>
              </a:extLst>
            </p:cNvPr>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5;p51">
              <a:extLst>
                <a:ext uri="{FF2B5EF4-FFF2-40B4-BE49-F238E27FC236}">
                  <a16:creationId xmlns:a16="http://schemas.microsoft.com/office/drawing/2014/main" id="{409C2114-758A-74ED-A036-BBBC9D26AEC5}"/>
                </a:ext>
              </a:extLst>
            </p:cNvPr>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6;p51">
              <a:extLst>
                <a:ext uri="{FF2B5EF4-FFF2-40B4-BE49-F238E27FC236}">
                  <a16:creationId xmlns:a16="http://schemas.microsoft.com/office/drawing/2014/main" id="{0303566E-7901-5FE2-406E-35EE234DCBF6}"/>
                </a:ext>
              </a:extLst>
            </p:cNvPr>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7;p51">
              <a:extLst>
                <a:ext uri="{FF2B5EF4-FFF2-40B4-BE49-F238E27FC236}">
                  <a16:creationId xmlns:a16="http://schemas.microsoft.com/office/drawing/2014/main" id="{03D3442C-D866-BEC9-70D0-B4E47E8F8563}"/>
                </a:ext>
              </a:extLst>
            </p:cNvPr>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8;p51">
              <a:extLst>
                <a:ext uri="{FF2B5EF4-FFF2-40B4-BE49-F238E27FC236}">
                  <a16:creationId xmlns:a16="http://schemas.microsoft.com/office/drawing/2014/main" id="{2A329999-62E8-D402-0C9E-1612C40DC846}"/>
                </a:ext>
              </a:extLst>
            </p:cNvPr>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5D426B6C-FA74-46E4-B032-05771680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55" y="955144"/>
            <a:ext cx="8665490" cy="3667655"/>
          </a:xfrm>
          <a:prstGeom prst="rect">
            <a:avLst/>
          </a:prstGeom>
        </p:spPr>
      </p:pic>
      <p:sp>
        <p:nvSpPr>
          <p:cNvPr id="2" name="Google Shape;778;p43">
            <a:extLst>
              <a:ext uri="{FF2B5EF4-FFF2-40B4-BE49-F238E27FC236}">
                <a16:creationId xmlns:a16="http://schemas.microsoft.com/office/drawing/2014/main" id="{9778564C-15FE-07FC-9B9A-852016E3C8FF}"/>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tx2">
                    <a:lumMod val="50000"/>
                  </a:schemeClr>
                </a:solidFill>
                <a:latin typeface="Yu Gothic UI Semibold" panose="020B0700000000000000" pitchFamily="34" charset="-128"/>
                <a:ea typeface="Yu Gothic UI Semibold" panose="020B0700000000000000" pitchFamily="34" charset="-128"/>
              </a:rPr>
              <a:t>Happiness Ranking Over the Years…</a:t>
            </a:r>
          </a:p>
        </p:txBody>
      </p:sp>
    </p:spTree>
    <p:extLst>
      <p:ext uri="{BB962C8B-B14F-4D97-AF65-F5344CB8AC3E}">
        <p14:creationId xmlns:p14="http://schemas.microsoft.com/office/powerpoint/2010/main" val="315527515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1397275B-A454-4933-A520-477AB5082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33" y="904347"/>
            <a:ext cx="8322733" cy="3828520"/>
          </a:xfrm>
          <a:prstGeom prst="rect">
            <a:avLst/>
          </a:prstGeom>
        </p:spPr>
      </p:pic>
      <p:sp>
        <p:nvSpPr>
          <p:cNvPr id="2" name="Google Shape;778;p43">
            <a:extLst>
              <a:ext uri="{FF2B5EF4-FFF2-40B4-BE49-F238E27FC236}">
                <a16:creationId xmlns:a16="http://schemas.microsoft.com/office/drawing/2014/main" id="{7B21C83C-A161-FAC5-6746-37D4E1FAE73E}"/>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tx2">
                    <a:lumMod val="50000"/>
                  </a:schemeClr>
                </a:solidFill>
                <a:latin typeface="Yu Gothic UI Semibold" panose="020B0700000000000000" pitchFamily="34" charset="-128"/>
                <a:ea typeface="Yu Gothic UI Semibold" panose="020B0700000000000000" pitchFamily="34" charset="-128"/>
              </a:rPr>
              <a:t>Happiness Ranking Over the Years…</a:t>
            </a:r>
          </a:p>
        </p:txBody>
      </p:sp>
    </p:spTree>
    <p:extLst>
      <p:ext uri="{BB962C8B-B14F-4D97-AF65-F5344CB8AC3E}">
        <p14:creationId xmlns:p14="http://schemas.microsoft.com/office/powerpoint/2010/main" val="370080785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9"/>
          <p:cNvSpPr txBox="1">
            <a:spLocks noGrp="1"/>
          </p:cNvSpPr>
          <p:nvPr>
            <p:ph type="title"/>
          </p:nvPr>
        </p:nvSpPr>
        <p:spPr>
          <a:xfrm>
            <a:off x="691825" y="178325"/>
            <a:ext cx="814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latin typeface="Yu Gothic UI Semibold" panose="020B0700000000000000" pitchFamily="34" charset="-128"/>
                <a:ea typeface="Yu Gothic UI Semibold" panose="020B0700000000000000" pitchFamily="34" charset="-128"/>
              </a:rPr>
              <a:t>Demographics  = Happiness Factor ??</a:t>
            </a:r>
            <a:endParaRPr dirty="0">
              <a:solidFill>
                <a:schemeClr val="bg2"/>
              </a:solidFill>
              <a:latin typeface="Yu Gothic UI Semibold" panose="020B0700000000000000" pitchFamily="34" charset="-128"/>
              <a:ea typeface="Yu Gothic UI Semibold" panose="020B0700000000000000" pitchFamily="34" charset="-128"/>
            </a:endParaRPr>
          </a:p>
        </p:txBody>
      </p:sp>
      <p:sp>
        <p:nvSpPr>
          <p:cNvPr id="670" name="Google Shape;670;p39"/>
          <p:cNvSpPr/>
          <p:nvPr/>
        </p:nvSpPr>
        <p:spPr>
          <a:xfrm>
            <a:off x="5299432" y="1044763"/>
            <a:ext cx="1171500" cy="82860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Montserrat"/>
                <a:sym typeface="Montserrat"/>
              </a:rPr>
              <a:t>4</a:t>
            </a:r>
            <a:endParaRPr dirty="0"/>
          </a:p>
        </p:txBody>
      </p:sp>
      <p:sp>
        <p:nvSpPr>
          <p:cNvPr id="671" name="Google Shape;671;p39"/>
          <p:cNvSpPr/>
          <p:nvPr/>
        </p:nvSpPr>
        <p:spPr>
          <a:xfrm>
            <a:off x="2239125" y="1026380"/>
            <a:ext cx="1158300" cy="828600"/>
          </a:xfrm>
          <a:prstGeom prst="homePlat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Montserrat"/>
                <a:sym typeface="Montserrat"/>
              </a:rPr>
              <a:t>2</a:t>
            </a:r>
            <a:endParaRPr dirty="0"/>
          </a:p>
        </p:txBody>
      </p:sp>
      <p:sp>
        <p:nvSpPr>
          <p:cNvPr id="672" name="Google Shape;672;p39"/>
          <p:cNvSpPr/>
          <p:nvPr/>
        </p:nvSpPr>
        <p:spPr>
          <a:xfrm>
            <a:off x="3770677" y="1097750"/>
            <a:ext cx="1158300" cy="828600"/>
          </a:xfrm>
          <a:prstGeom prst="homePlate">
            <a:avLst>
              <a:gd name="adj" fmla="val 50000"/>
            </a:avLst>
          </a:pr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Montserrat"/>
                <a:sym typeface="Montserrat"/>
              </a:rPr>
              <a:t>3</a:t>
            </a:r>
            <a:endParaRPr dirty="0"/>
          </a:p>
        </p:txBody>
      </p:sp>
      <p:sp>
        <p:nvSpPr>
          <p:cNvPr id="673" name="Google Shape;673;p39"/>
          <p:cNvSpPr/>
          <p:nvPr/>
        </p:nvSpPr>
        <p:spPr>
          <a:xfrm>
            <a:off x="820337" y="993183"/>
            <a:ext cx="1158300" cy="828600"/>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Montserrat"/>
                <a:sym typeface="Montserrat"/>
              </a:rPr>
              <a:t>1</a:t>
            </a:r>
            <a:endParaRPr dirty="0"/>
          </a:p>
        </p:txBody>
      </p:sp>
      <p:sp>
        <p:nvSpPr>
          <p:cNvPr id="674" name="Google Shape;674;p39"/>
          <p:cNvSpPr/>
          <p:nvPr/>
        </p:nvSpPr>
        <p:spPr>
          <a:xfrm>
            <a:off x="6779237" y="1034635"/>
            <a:ext cx="1158300" cy="8286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3600" b="1" dirty="0">
                <a:solidFill>
                  <a:srgbClr val="FFFFFF"/>
                </a:solidFill>
                <a:latin typeface="Montserrat"/>
                <a:sym typeface="Montserrat"/>
              </a:rPr>
              <a:t>5</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04" name="Google Shape;704;p39"/>
          <p:cNvCxnSpPr/>
          <p:nvPr/>
        </p:nvCxnSpPr>
        <p:spPr>
          <a:xfrm flipH="1">
            <a:off x="2197495" y="984575"/>
            <a:ext cx="9900" cy="3723600"/>
          </a:xfrm>
          <a:prstGeom prst="straightConnector1">
            <a:avLst/>
          </a:prstGeom>
          <a:noFill/>
          <a:ln w="9525" cap="flat" cmpd="sng">
            <a:solidFill>
              <a:srgbClr val="44546A"/>
            </a:solidFill>
            <a:prstDash val="solid"/>
            <a:round/>
            <a:headEnd type="none" w="med" len="med"/>
            <a:tailEnd type="none" w="med" len="med"/>
          </a:ln>
          <a:effectLst>
            <a:outerShdw blurRad="28575" dist="9525" dir="4260000" algn="bl" rotWithShape="0">
              <a:srgbClr val="000000">
                <a:alpha val="50000"/>
              </a:srgbClr>
            </a:outerShdw>
          </a:effectLst>
        </p:spPr>
      </p:cxnSp>
      <p:cxnSp>
        <p:nvCxnSpPr>
          <p:cNvPr id="705" name="Google Shape;705;p39"/>
          <p:cNvCxnSpPr/>
          <p:nvPr/>
        </p:nvCxnSpPr>
        <p:spPr>
          <a:xfrm flipH="1">
            <a:off x="801773" y="984575"/>
            <a:ext cx="9900" cy="3723600"/>
          </a:xfrm>
          <a:prstGeom prst="straightConnector1">
            <a:avLst/>
          </a:prstGeom>
          <a:noFill/>
          <a:ln w="9525" cap="flat" cmpd="sng">
            <a:solidFill>
              <a:srgbClr val="44546A"/>
            </a:solidFill>
            <a:prstDash val="solid"/>
            <a:round/>
            <a:headEnd type="none" w="med" len="med"/>
            <a:tailEnd type="none" w="med" len="med"/>
          </a:ln>
          <a:effectLst>
            <a:outerShdw blurRad="28575" dist="9525" dir="4260000" algn="bl" rotWithShape="0">
              <a:srgbClr val="000000">
                <a:alpha val="50000"/>
              </a:srgbClr>
            </a:outerShdw>
          </a:effectLst>
        </p:spPr>
      </p:cxnSp>
      <p:cxnSp>
        <p:nvCxnSpPr>
          <p:cNvPr id="706" name="Google Shape;706;p39"/>
          <p:cNvCxnSpPr/>
          <p:nvPr/>
        </p:nvCxnSpPr>
        <p:spPr>
          <a:xfrm flipH="1">
            <a:off x="3774409" y="1053400"/>
            <a:ext cx="9900" cy="3723600"/>
          </a:xfrm>
          <a:prstGeom prst="straightConnector1">
            <a:avLst/>
          </a:prstGeom>
          <a:noFill/>
          <a:ln w="9525" cap="flat" cmpd="sng">
            <a:solidFill>
              <a:srgbClr val="44546A"/>
            </a:solidFill>
            <a:prstDash val="solid"/>
            <a:round/>
            <a:headEnd type="none" w="med" len="med"/>
            <a:tailEnd type="none" w="med" len="med"/>
          </a:ln>
          <a:effectLst>
            <a:outerShdw blurRad="28575" dist="9525" dir="4260000" algn="bl" rotWithShape="0">
              <a:srgbClr val="000000">
                <a:alpha val="50000"/>
              </a:srgbClr>
            </a:outerShdw>
          </a:effectLst>
        </p:spPr>
      </p:cxnSp>
      <p:cxnSp>
        <p:nvCxnSpPr>
          <p:cNvPr id="707" name="Google Shape;707;p39"/>
          <p:cNvCxnSpPr/>
          <p:nvPr/>
        </p:nvCxnSpPr>
        <p:spPr>
          <a:xfrm flipH="1">
            <a:off x="5293926" y="1053400"/>
            <a:ext cx="9900" cy="3723600"/>
          </a:xfrm>
          <a:prstGeom prst="straightConnector1">
            <a:avLst/>
          </a:prstGeom>
          <a:noFill/>
          <a:ln w="9525" cap="flat" cmpd="sng">
            <a:solidFill>
              <a:srgbClr val="44546A"/>
            </a:solidFill>
            <a:prstDash val="solid"/>
            <a:round/>
            <a:headEnd type="none" w="med" len="med"/>
            <a:tailEnd type="none" w="med" len="med"/>
          </a:ln>
          <a:effectLst>
            <a:outerShdw blurRad="28575" dist="9525" dir="4260000" algn="bl" rotWithShape="0">
              <a:srgbClr val="000000">
                <a:alpha val="50000"/>
              </a:srgbClr>
            </a:outerShdw>
          </a:effectLst>
        </p:spPr>
      </p:cxnSp>
      <p:cxnSp>
        <p:nvCxnSpPr>
          <p:cNvPr id="708" name="Google Shape;708;p39"/>
          <p:cNvCxnSpPr/>
          <p:nvPr/>
        </p:nvCxnSpPr>
        <p:spPr>
          <a:xfrm flipH="1">
            <a:off x="6760230" y="1026380"/>
            <a:ext cx="9900" cy="3723600"/>
          </a:xfrm>
          <a:prstGeom prst="straightConnector1">
            <a:avLst/>
          </a:prstGeom>
          <a:noFill/>
          <a:ln w="9525" cap="flat" cmpd="sng">
            <a:solidFill>
              <a:srgbClr val="44546A"/>
            </a:solidFill>
            <a:prstDash val="solid"/>
            <a:round/>
            <a:headEnd type="none" w="med" len="med"/>
            <a:tailEnd type="none" w="med" len="med"/>
          </a:ln>
          <a:effectLst>
            <a:outerShdw blurRad="28575" dist="9525" dir="4260000" algn="bl" rotWithShape="0">
              <a:srgbClr val="000000">
                <a:alpha val="50000"/>
              </a:srgbClr>
            </a:outerShdw>
          </a:effectLst>
        </p:spPr>
      </p:cxnSp>
      <p:sp>
        <p:nvSpPr>
          <p:cNvPr id="3" name="Google Shape;800;p44">
            <a:extLst>
              <a:ext uri="{FF2B5EF4-FFF2-40B4-BE49-F238E27FC236}">
                <a16:creationId xmlns:a16="http://schemas.microsoft.com/office/drawing/2014/main" id="{4E3B02D0-C2DD-38E5-9957-9A90B8AAD49F}"/>
              </a:ext>
            </a:extLst>
          </p:cNvPr>
          <p:cNvSpPr txBox="1"/>
          <p:nvPr/>
        </p:nvSpPr>
        <p:spPr>
          <a:xfrm rot="-5400000">
            <a:off x="-1391188" y="3140959"/>
            <a:ext cx="4901675" cy="361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4000" b="1" dirty="0">
                <a:solidFill>
                  <a:schemeClr val="accent3"/>
                </a:solidFill>
                <a:latin typeface="Yu Gothic UI Semibold" panose="020B0700000000000000" pitchFamily="34" charset="-128"/>
                <a:ea typeface="Yu Gothic UI Semibold" panose="020B0700000000000000" pitchFamily="34" charset="-128"/>
                <a:cs typeface="Oxygen"/>
                <a:sym typeface="Oxygen"/>
              </a:rPr>
              <a:t>GDP/Capita</a:t>
            </a:r>
            <a:endParaRPr sz="4000" b="1" dirty="0">
              <a:solidFill>
                <a:schemeClr val="accent3"/>
              </a:solidFill>
              <a:latin typeface="Yu Gothic UI Semibold" panose="020B0700000000000000" pitchFamily="34" charset="-128"/>
              <a:ea typeface="Yu Gothic UI Semibold" panose="020B0700000000000000" pitchFamily="34" charset="-128"/>
              <a:cs typeface="Oxygen"/>
              <a:sym typeface="Oxygen"/>
            </a:endParaRPr>
          </a:p>
        </p:txBody>
      </p:sp>
      <p:sp>
        <p:nvSpPr>
          <p:cNvPr id="4" name="Google Shape;801;p44">
            <a:extLst>
              <a:ext uri="{FF2B5EF4-FFF2-40B4-BE49-F238E27FC236}">
                <a16:creationId xmlns:a16="http://schemas.microsoft.com/office/drawing/2014/main" id="{87DAAEFE-71CF-2CD0-55C0-74428BB16FE6}"/>
              </a:ext>
            </a:extLst>
          </p:cNvPr>
          <p:cNvSpPr txBox="1"/>
          <p:nvPr/>
        </p:nvSpPr>
        <p:spPr>
          <a:xfrm rot="-5400000">
            <a:off x="-99360" y="2985446"/>
            <a:ext cx="5253679" cy="613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b="1" dirty="0">
                <a:solidFill>
                  <a:schemeClr val="accent5"/>
                </a:solidFill>
                <a:latin typeface="Yu Gothic UI Semibold" panose="020B0700000000000000" pitchFamily="34" charset="-128"/>
                <a:ea typeface="Yu Gothic UI Semibold" panose="020B0700000000000000" pitchFamily="34" charset="-128"/>
                <a:cs typeface="Oxygen"/>
                <a:sym typeface="Oxygen"/>
              </a:rPr>
              <a:t>Healthy Life</a:t>
            </a:r>
          </a:p>
          <a:p>
            <a:pPr marL="0" marR="0" lvl="0" indent="0" algn="ctr" rtl="0">
              <a:spcBef>
                <a:spcPts val="0"/>
              </a:spcBef>
              <a:spcAft>
                <a:spcPts val="0"/>
              </a:spcAft>
              <a:buNone/>
            </a:pPr>
            <a:r>
              <a:rPr lang="en-US" sz="3800" b="1" dirty="0">
                <a:solidFill>
                  <a:schemeClr val="accent5"/>
                </a:solidFill>
                <a:latin typeface="Yu Gothic UI Semibold" panose="020B0700000000000000" pitchFamily="34" charset="-128"/>
                <a:ea typeface="Yu Gothic UI Semibold" panose="020B0700000000000000" pitchFamily="34" charset="-128"/>
                <a:cs typeface="Oxygen"/>
                <a:sym typeface="Oxygen"/>
              </a:rPr>
              <a:t>Expectancy</a:t>
            </a:r>
            <a:endParaRPr sz="3800" b="1" dirty="0">
              <a:solidFill>
                <a:schemeClr val="accent5"/>
              </a:solidFill>
              <a:latin typeface="Yu Gothic UI Semibold" panose="020B0700000000000000" pitchFamily="34" charset="-128"/>
              <a:ea typeface="Yu Gothic UI Semibold" panose="020B0700000000000000" pitchFamily="34" charset="-128"/>
              <a:cs typeface="Oxygen"/>
              <a:sym typeface="Oxygen"/>
            </a:endParaRPr>
          </a:p>
        </p:txBody>
      </p:sp>
      <p:sp>
        <p:nvSpPr>
          <p:cNvPr id="5" name="Google Shape;800;p44">
            <a:extLst>
              <a:ext uri="{FF2B5EF4-FFF2-40B4-BE49-F238E27FC236}">
                <a16:creationId xmlns:a16="http://schemas.microsoft.com/office/drawing/2014/main" id="{9C9EC279-0EC4-DA32-A92C-2A6A57C03A82}"/>
              </a:ext>
            </a:extLst>
          </p:cNvPr>
          <p:cNvSpPr txBox="1"/>
          <p:nvPr/>
        </p:nvSpPr>
        <p:spPr>
          <a:xfrm rot="-5400000">
            <a:off x="1471430" y="3140958"/>
            <a:ext cx="4901675" cy="361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4000" b="1" dirty="0">
                <a:solidFill>
                  <a:schemeClr val="accent1">
                    <a:lumMod val="60000"/>
                    <a:lumOff val="40000"/>
                  </a:schemeClr>
                </a:solidFill>
                <a:latin typeface="Yu Gothic UI Semibold" panose="020B0700000000000000" pitchFamily="34" charset="-128"/>
                <a:ea typeface="Yu Gothic UI Semibold" panose="020B0700000000000000" pitchFamily="34" charset="-128"/>
                <a:cs typeface="Oxygen"/>
                <a:sym typeface="Oxygen"/>
              </a:rPr>
              <a:t>Social </a:t>
            </a:r>
          </a:p>
          <a:p>
            <a:pPr marL="0" marR="0" lvl="0" indent="0" algn="ctr" rtl="0">
              <a:spcBef>
                <a:spcPts val="0"/>
              </a:spcBef>
              <a:spcAft>
                <a:spcPts val="0"/>
              </a:spcAft>
              <a:buNone/>
            </a:pPr>
            <a:r>
              <a:rPr lang="en-GB" sz="4000" b="1" dirty="0">
                <a:solidFill>
                  <a:schemeClr val="accent1">
                    <a:lumMod val="60000"/>
                    <a:lumOff val="40000"/>
                  </a:schemeClr>
                </a:solidFill>
                <a:latin typeface="Yu Gothic UI Semibold" panose="020B0700000000000000" pitchFamily="34" charset="-128"/>
                <a:ea typeface="Yu Gothic UI Semibold" panose="020B0700000000000000" pitchFamily="34" charset="-128"/>
                <a:cs typeface="Oxygen"/>
                <a:sym typeface="Oxygen"/>
              </a:rPr>
              <a:t>Support</a:t>
            </a:r>
            <a:endParaRPr sz="4000" b="1" dirty="0">
              <a:solidFill>
                <a:schemeClr val="accent1">
                  <a:lumMod val="60000"/>
                  <a:lumOff val="40000"/>
                </a:schemeClr>
              </a:solidFill>
              <a:latin typeface="Yu Gothic UI Semibold" panose="020B0700000000000000" pitchFamily="34" charset="-128"/>
              <a:ea typeface="Yu Gothic UI Semibold" panose="020B0700000000000000" pitchFamily="34" charset="-128"/>
              <a:cs typeface="Oxygen"/>
              <a:sym typeface="Oxygen"/>
            </a:endParaRPr>
          </a:p>
        </p:txBody>
      </p:sp>
      <p:sp>
        <p:nvSpPr>
          <p:cNvPr id="6" name="Google Shape;800;p44">
            <a:extLst>
              <a:ext uri="{FF2B5EF4-FFF2-40B4-BE49-F238E27FC236}">
                <a16:creationId xmlns:a16="http://schemas.microsoft.com/office/drawing/2014/main" id="{0BD30525-5BE7-C349-9FD7-44EFA6BACB6E}"/>
              </a:ext>
            </a:extLst>
          </p:cNvPr>
          <p:cNvSpPr txBox="1"/>
          <p:nvPr/>
        </p:nvSpPr>
        <p:spPr>
          <a:xfrm rot="-5400000">
            <a:off x="3020247" y="2992374"/>
            <a:ext cx="4901675" cy="3615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3800" b="1" dirty="0">
                <a:solidFill>
                  <a:schemeClr val="accent6"/>
                </a:solidFill>
                <a:latin typeface="Yu Gothic UI Semibold" panose="020B0700000000000000" pitchFamily="34" charset="-128"/>
                <a:ea typeface="Yu Gothic UI Semibold" panose="020B0700000000000000" pitchFamily="34" charset="-128"/>
                <a:cs typeface="Oxygen"/>
                <a:sym typeface="Oxygen"/>
              </a:rPr>
              <a:t>Personal </a:t>
            </a:r>
          </a:p>
          <a:p>
            <a:pPr marL="0" marR="0" lvl="0" indent="0" algn="ctr" rtl="0">
              <a:spcBef>
                <a:spcPts val="0"/>
              </a:spcBef>
              <a:spcAft>
                <a:spcPts val="0"/>
              </a:spcAft>
              <a:buNone/>
            </a:pPr>
            <a:r>
              <a:rPr lang="en-GB" sz="3800" b="1" dirty="0">
                <a:solidFill>
                  <a:schemeClr val="accent6"/>
                </a:solidFill>
                <a:latin typeface="Yu Gothic UI Semibold" panose="020B0700000000000000" pitchFamily="34" charset="-128"/>
                <a:ea typeface="Yu Gothic UI Semibold" panose="020B0700000000000000" pitchFamily="34" charset="-128"/>
                <a:cs typeface="Oxygen"/>
                <a:sym typeface="Oxygen"/>
              </a:rPr>
              <a:t>Freedom</a:t>
            </a:r>
            <a:endParaRPr sz="3800" b="1" dirty="0">
              <a:solidFill>
                <a:schemeClr val="accent6"/>
              </a:solidFill>
              <a:latin typeface="Yu Gothic UI Semibold" panose="020B0700000000000000" pitchFamily="34" charset="-128"/>
              <a:ea typeface="Yu Gothic UI Semibold" panose="020B0700000000000000" pitchFamily="34" charset="-128"/>
              <a:cs typeface="Oxygen"/>
              <a:sym typeface="Oxygen"/>
            </a:endParaRPr>
          </a:p>
        </p:txBody>
      </p:sp>
      <p:sp>
        <p:nvSpPr>
          <p:cNvPr id="8" name="Google Shape;799;p44">
            <a:extLst>
              <a:ext uri="{FF2B5EF4-FFF2-40B4-BE49-F238E27FC236}">
                <a16:creationId xmlns:a16="http://schemas.microsoft.com/office/drawing/2014/main" id="{3AD3466C-4D55-7328-94DF-F7339A231806}"/>
              </a:ext>
            </a:extLst>
          </p:cNvPr>
          <p:cNvSpPr txBox="1"/>
          <p:nvPr/>
        </p:nvSpPr>
        <p:spPr>
          <a:xfrm rot="-5400000">
            <a:off x="5579438" y="2544535"/>
            <a:ext cx="3886200" cy="16022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b="1" dirty="0">
                <a:solidFill>
                  <a:schemeClr val="accent2"/>
                </a:solidFill>
                <a:latin typeface="Yu Gothic UI Semibold" panose="020B0700000000000000" pitchFamily="34" charset="-128"/>
                <a:ea typeface="Yu Gothic UI Semibold" panose="020B0700000000000000" pitchFamily="34" charset="-128"/>
                <a:cs typeface="Oxygen"/>
                <a:sym typeface="Oxygen"/>
              </a:rPr>
              <a:t>Perception </a:t>
            </a:r>
          </a:p>
          <a:p>
            <a:pPr marL="0" marR="0" lvl="0" indent="0" algn="ctr" rtl="0">
              <a:spcBef>
                <a:spcPts val="0"/>
              </a:spcBef>
              <a:spcAft>
                <a:spcPts val="0"/>
              </a:spcAft>
              <a:buNone/>
            </a:pPr>
            <a:r>
              <a:rPr lang="en-US" sz="3800" b="1" dirty="0">
                <a:solidFill>
                  <a:schemeClr val="accent2"/>
                </a:solidFill>
                <a:latin typeface="Yu Gothic UI Semibold" panose="020B0700000000000000" pitchFamily="34" charset="-128"/>
                <a:ea typeface="Yu Gothic UI Semibold" panose="020B0700000000000000" pitchFamily="34" charset="-128"/>
                <a:cs typeface="Oxygen"/>
                <a:sym typeface="Oxygen"/>
              </a:rPr>
              <a:t>of Corruption</a:t>
            </a:r>
            <a:endParaRPr sz="3800" b="1" dirty="0">
              <a:solidFill>
                <a:schemeClr val="accent2"/>
              </a:solidFill>
              <a:latin typeface="Yu Gothic UI Semibold" panose="020B0700000000000000" pitchFamily="34" charset="-128"/>
              <a:ea typeface="Yu Gothic UI Semibold" panose="020B0700000000000000" pitchFamily="34" charset="-128"/>
              <a:cs typeface="Oxygen"/>
              <a:sym typeface="Oxygen"/>
            </a:endParaRPr>
          </a:p>
        </p:txBody>
      </p:sp>
      <p:grpSp>
        <p:nvGrpSpPr>
          <p:cNvPr id="9" name="Google Shape;919;p51">
            <a:extLst>
              <a:ext uri="{FF2B5EF4-FFF2-40B4-BE49-F238E27FC236}">
                <a16:creationId xmlns:a16="http://schemas.microsoft.com/office/drawing/2014/main" id="{710C51C4-F8B0-5F7B-8791-F12270BE9ABF}"/>
              </a:ext>
            </a:extLst>
          </p:cNvPr>
          <p:cNvGrpSpPr/>
          <p:nvPr/>
        </p:nvGrpSpPr>
        <p:grpSpPr>
          <a:xfrm>
            <a:off x="7846067" y="74485"/>
            <a:ext cx="1158300" cy="1274611"/>
            <a:chOff x="3086700" y="1180050"/>
            <a:chExt cx="216800" cy="262325"/>
          </a:xfrm>
          <a:solidFill>
            <a:schemeClr val="bg2"/>
          </a:solidFill>
        </p:grpSpPr>
        <p:sp>
          <p:nvSpPr>
            <p:cNvPr id="10" name="Google Shape;920;p51">
              <a:extLst>
                <a:ext uri="{FF2B5EF4-FFF2-40B4-BE49-F238E27FC236}">
                  <a16:creationId xmlns:a16="http://schemas.microsoft.com/office/drawing/2014/main" id="{86455E63-D146-DF3A-83C2-EB5EAE5EE412}"/>
                </a:ext>
              </a:extLst>
            </p:cNvPr>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1" name="Google Shape;921;p51">
              <a:extLst>
                <a:ext uri="{FF2B5EF4-FFF2-40B4-BE49-F238E27FC236}">
                  <a16:creationId xmlns:a16="http://schemas.microsoft.com/office/drawing/2014/main" id="{2E4A05D9-9DA5-539F-FC4A-ED07ABCC17C5}"/>
                </a:ext>
              </a:extLst>
            </p:cNvPr>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A6D694DC-8A7F-4FED-85A9-FCF20E4CF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37" y="785813"/>
            <a:ext cx="4589463" cy="3863976"/>
          </a:xfrm>
          <a:prstGeom prst="rect">
            <a:avLst/>
          </a:prstGeom>
        </p:spPr>
      </p:pic>
      <p:sp>
        <p:nvSpPr>
          <p:cNvPr id="2" name="Google Shape;778;p43">
            <a:extLst>
              <a:ext uri="{FF2B5EF4-FFF2-40B4-BE49-F238E27FC236}">
                <a16:creationId xmlns:a16="http://schemas.microsoft.com/office/drawing/2014/main" id="{1B3CD190-35AD-19D2-1ED1-7F4F91F936B1}"/>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accent3"/>
                </a:solidFill>
                <a:latin typeface="Yu Gothic UI Semibold" panose="020B0700000000000000" pitchFamily="34" charset="-128"/>
                <a:ea typeface="Yu Gothic UI Semibold" panose="020B0700000000000000" pitchFamily="34" charset="-128"/>
              </a:rPr>
              <a:t>Happiness Vs GDP/Capita</a:t>
            </a:r>
          </a:p>
        </p:txBody>
      </p:sp>
      <p:sp>
        <p:nvSpPr>
          <p:cNvPr id="3" name="Google Shape;551;p31">
            <a:extLst>
              <a:ext uri="{FF2B5EF4-FFF2-40B4-BE49-F238E27FC236}">
                <a16:creationId xmlns:a16="http://schemas.microsoft.com/office/drawing/2014/main" id="{EDACBA32-4A2F-7D73-FB79-D78FF754C8AA}"/>
              </a:ext>
            </a:extLst>
          </p:cNvPr>
          <p:cNvSpPr txBox="1">
            <a:spLocks/>
          </p:cNvSpPr>
          <p:nvPr/>
        </p:nvSpPr>
        <p:spPr>
          <a:xfrm>
            <a:off x="4966570" y="1233389"/>
            <a:ext cx="3859731"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Strength of correlation is quantified by the </a:t>
            </a:r>
            <a:r>
              <a:rPr lang="en-US" sz="1800" b="1" dirty="0">
                <a:solidFill>
                  <a:schemeClr val="accent3"/>
                </a:solidFill>
                <a:latin typeface="Franklin Gothic Book" panose="020B0503020102020204" pitchFamily="34" charset="0"/>
              </a:rPr>
              <a:t>coefficient of correlation (r)</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The value of r indicates </a:t>
            </a:r>
            <a:r>
              <a:rPr lang="en-US" sz="1800" b="1" dirty="0">
                <a:solidFill>
                  <a:schemeClr val="accent3"/>
                </a:solidFill>
                <a:latin typeface="Franklin Gothic Book" panose="020B0503020102020204" pitchFamily="34" charset="0"/>
              </a:rPr>
              <a:t>a very strong positive correlation</a:t>
            </a:r>
            <a:r>
              <a:rPr lang="en-US" sz="1800" dirty="0">
                <a:solidFill>
                  <a:schemeClr val="bg2"/>
                </a:solidFill>
                <a:latin typeface="Franklin Gothic Book" panose="020B0503020102020204" pitchFamily="34" charset="0"/>
              </a:rPr>
              <a:t> between wealth and happiness </a:t>
            </a:r>
          </a:p>
          <a:p>
            <a:pPr marL="285750" indent="-285750">
              <a:spcAft>
                <a:spcPts val="1600"/>
              </a:spcAft>
              <a:buClr>
                <a:schemeClr val="dk1"/>
              </a:buClr>
              <a:buFont typeface="Arial" panose="020B0604020202020204" pitchFamily="34" charset="0"/>
              <a:buChar char="•"/>
            </a:pPr>
            <a:r>
              <a:rPr lang="en-US" sz="1800" dirty="0" err="1">
                <a:solidFill>
                  <a:schemeClr val="bg2"/>
                </a:solidFill>
                <a:latin typeface="Franklin Gothic Book" panose="020B0503020102020204" pitchFamily="34" charset="0"/>
              </a:rPr>
              <a:t>Luxemborg</a:t>
            </a:r>
            <a:r>
              <a:rPr lang="en-US" sz="1800" dirty="0">
                <a:solidFill>
                  <a:schemeClr val="bg2"/>
                </a:solidFill>
                <a:latin typeface="Franklin Gothic Book" panose="020B0503020102020204" pitchFamily="34" charset="0"/>
              </a:rPr>
              <a:t>: highest GDP/capita – among the happiest countries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Burundi: lowest GDP/capita – among the least happy countries </a:t>
            </a: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
        <p:nvSpPr>
          <p:cNvPr id="5" name="TextBox 4">
            <a:extLst>
              <a:ext uri="{FF2B5EF4-FFF2-40B4-BE49-F238E27FC236}">
                <a16:creationId xmlns:a16="http://schemas.microsoft.com/office/drawing/2014/main" id="{F8CAC094-2247-66E2-BB40-A157D18D863E}"/>
              </a:ext>
            </a:extLst>
          </p:cNvPr>
          <p:cNvSpPr txBox="1"/>
          <p:nvPr/>
        </p:nvSpPr>
        <p:spPr>
          <a:xfrm>
            <a:off x="2658268" y="3756222"/>
            <a:ext cx="4616604" cy="307777"/>
          </a:xfrm>
          <a:prstGeom prst="rect">
            <a:avLst/>
          </a:prstGeom>
          <a:noFill/>
        </p:spPr>
        <p:txBody>
          <a:bodyPr wrap="square">
            <a:spAutoFit/>
          </a:bodyPr>
          <a:lstStyle/>
          <a:p>
            <a:pPr>
              <a:spcAft>
                <a:spcPts val="1600"/>
              </a:spcAft>
              <a:buClr>
                <a:schemeClr val="dk1"/>
              </a:buClr>
            </a:pPr>
            <a:r>
              <a:rPr lang="en-US" sz="1400" b="1" dirty="0">
                <a:solidFill>
                  <a:srgbClr val="74570E"/>
                </a:solidFill>
              </a:rPr>
              <a:t>r = 0.837530</a:t>
            </a:r>
            <a:r>
              <a:rPr lang="en-US" sz="1400" dirty="0">
                <a:solidFill>
                  <a:schemeClr val="dk1"/>
                </a:solidFill>
              </a:rPr>
              <a:t>.</a:t>
            </a:r>
          </a:p>
        </p:txBody>
      </p:sp>
    </p:spTree>
    <p:extLst>
      <p:ext uri="{BB962C8B-B14F-4D97-AF65-F5344CB8AC3E}">
        <p14:creationId xmlns:p14="http://schemas.microsoft.com/office/powerpoint/2010/main" val="16818944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6">
            <a:extLst>
              <a:ext uri="{FF2B5EF4-FFF2-40B4-BE49-F238E27FC236}">
                <a16:creationId xmlns:a16="http://schemas.microsoft.com/office/drawing/2014/main" id="{A77105ED-9917-4749-BC3D-C1C205DE6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40" y="785812"/>
            <a:ext cx="4625855" cy="3833581"/>
          </a:xfrm>
          <a:prstGeom prst="rect">
            <a:avLst/>
          </a:prstGeom>
        </p:spPr>
      </p:pic>
      <p:sp>
        <p:nvSpPr>
          <p:cNvPr id="2" name="Google Shape;551;p31">
            <a:extLst>
              <a:ext uri="{FF2B5EF4-FFF2-40B4-BE49-F238E27FC236}">
                <a16:creationId xmlns:a16="http://schemas.microsoft.com/office/drawing/2014/main" id="{72F78F9D-A74C-08CC-91C1-3309A54A0919}"/>
              </a:ext>
            </a:extLst>
          </p:cNvPr>
          <p:cNvSpPr txBox="1">
            <a:spLocks/>
          </p:cNvSpPr>
          <p:nvPr/>
        </p:nvSpPr>
        <p:spPr>
          <a:xfrm>
            <a:off x="5404632" y="1878311"/>
            <a:ext cx="3500254"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The value of r indicates </a:t>
            </a:r>
            <a:r>
              <a:rPr lang="en-US" sz="1800" b="1" dirty="0">
                <a:solidFill>
                  <a:schemeClr val="accent5"/>
                </a:solidFill>
                <a:latin typeface="Franklin Gothic Book" panose="020B0503020102020204" pitchFamily="34" charset="0"/>
              </a:rPr>
              <a:t>a very strong positive correlation </a:t>
            </a:r>
            <a:r>
              <a:rPr lang="en-US" sz="1800" dirty="0">
                <a:solidFill>
                  <a:schemeClr val="bg2"/>
                </a:solidFill>
                <a:latin typeface="Franklin Gothic Book" panose="020B0503020102020204" pitchFamily="34" charset="0"/>
              </a:rPr>
              <a:t>between health and happiness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Singapore: longest healthy life expectancy – NOT among the happiest country</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Chad: shortest healthy life expectancy – among the least happiest country. </a:t>
            </a: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
        <p:nvSpPr>
          <p:cNvPr id="3" name="Google Shape;778;p43">
            <a:extLst>
              <a:ext uri="{FF2B5EF4-FFF2-40B4-BE49-F238E27FC236}">
                <a16:creationId xmlns:a16="http://schemas.microsoft.com/office/drawing/2014/main" id="{4F2F53AD-AB65-3BD8-233B-9D8855EB89B9}"/>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accent5"/>
                </a:solidFill>
                <a:latin typeface="Yu Gothic UI Semibold" panose="020B0700000000000000" pitchFamily="34" charset="-128"/>
                <a:ea typeface="Yu Gothic UI Semibold" panose="020B0700000000000000" pitchFamily="34" charset="-128"/>
              </a:rPr>
              <a:t>Happiness Vs Healthy Life Expectancy</a:t>
            </a:r>
          </a:p>
        </p:txBody>
      </p:sp>
      <p:sp>
        <p:nvSpPr>
          <p:cNvPr id="4" name="TextBox 3">
            <a:extLst>
              <a:ext uri="{FF2B5EF4-FFF2-40B4-BE49-F238E27FC236}">
                <a16:creationId xmlns:a16="http://schemas.microsoft.com/office/drawing/2014/main" id="{6C34D085-3BE3-F1B2-C6C9-6BD727BABE00}"/>
              </a:ext>
            </a:extLst>
          </p:cNvPr>
          <p:cNvSpPr txBox="1"/>
          <p:nvPr/>
        </p:nvSpPr>
        <p:spPr>
          <a:xfrm>
            <a:off x="2658268" y="3756222"/>
            <a:ext cx="4616604" cy="307777"/>
          </a:xfrm>
          <a:prstGeom prst="rect">
            <a:avLst/>
          </a:prstGeom>
          <a:noFill/>
        </p:spPr>
        <p:txBody>
          <a:bodyPr wrap="square">
            <a:spAutoFit/>
          </a:bodyPr>
          <a:lstStyle/>
          <a:p>
            <a:pPr>
              <a:spcAft>
                <a:spcPts val="1600"/>
              </a:spcAft>
              <a:buClr>
                <a:schemeClr val="dk1"/>
              </a:buClr>
            </a:pPr>
            <a:r>
              <a:rPr lang="en-US" sz="1400" b="1" dirty="0">
                <a:solidFill>
                  <a:srgbClr val="74570E"/>
                </a:solidFill>
              </a:rPr>
              <a:t>r = 0.811665</a:t>
            </a:r>
            <a:r>
              <a:rPr lang="en-US" sz="1400" dirty="0">
                <a:solidFill>
                  <a:schemeClr val="dk1"/>
                </a:solidFill>
              </a:rPr>
              <a:t>.</a:t>
            </a:r>
          </a:p>
        </p:txBody>
      </p:sp>
    </p:spTree>
    <p:extLst>
      <p:ext uri="{BB962C8B-B14F-4D97-AF65-F5344CB8AC3E}">
        <p14:creationId xmlns:p14="http://schemas.microsoft.com/office/powerpoint/2010/main" val="20427114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7">
            <a:extLst>
              <a:ext uri="{FF2B5EF4-FFF2-40B4-BE49-F238E27FC236}">
                <a16:creationId xmlns:a16="http://schemas.microsoft.com/office/drawing/2014/main" id="{0F9A738F-9183-4631-B454-9A21BE690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01" y="785812"/>
            <a:ext cx="4310063" cy="3571875"/>
          </a:xfrm>
          <a:prstGeom prst="rect">
            <a:avLst/>
          </a:prstGeom>
        </p:spPr>
      </p:pic>
      <p:sp>
        <p:nvSpPr>
          <p:cNvPr id="2" name="Google Shape;778;p43">
            <a:extLst>
              <a:ext uri="{FF2B5EF4-FFF2-40B4-BE49-F238E27FC236}">
                <a16:creationId xmlns:a16="http://schemas.microsoft.com/office/drawing/2014/main" id="{0C096AEC-3248-5352-3E67-173D1A24FC98}"/>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accent1">
                    <a:lumMod val="60000"/>
                    <a:lumOff val="40000"/>
                  </a:schemeClr>
                </a:solidFill>
                <a:latin typeface="Yu Gothic UI Semibold" panose="020B0700000000000000" pitchFamily="34" charset="-128"/>
                <a:ea typeface="Yu Gothic UI Semibold" panose="020B0700000000000000" pitchFamily="34" charset="-128"/>
              </a:rPr>
              <a:t>Happiness Vs Social Support</a:t>
            </a:r>
          </a:p>
        </p:txBody>
      </p:sp>
      <p:sp>
        <p:nvSpPr>
          <p:cNvPr id="3" name="Google Shape;551;p31">
            <a:extLst>
              <a:ext uri="{FF2B5EF4-FFF2-40B4-BE49-F238E27FC236}">
                <a16:creationId xmlns:a16="http://schemas.microsoft.com/office/drawing/2014/main" id="{4CECC4FF-84F6-22FF-D7D9-C9C9EF5C0074}"/>
              </a:ext>
            </a:extLst>
          </p:cNvPr>
          <p:cNvSpPr txBox="1">
            <a:spLocks/>
          </p:cNvSpPr>
          <p:nvPr/>
        </p:nvSpPr>
        <p:spPr>
          <a:xfrm>
            <a:off x="5396165" y="1592888"/>
            <a:ext cx="3500254"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The value of r indicates </a:t>
            </a:r>
            <a:r>
              <a:rPr lang="en-US" sz="1800" b="1" dirty="0">
                <a:solidFill>
                  <a:schemeClr val="accent1">
                    <a:lumMod val="60000"/>
                    <a:lumOff val="40000"/>
                  </a:schemeClr>
                </a:solidFill>
                <a:latin typeface="Franklin Gothic Book" panose="020B0503020102020204" pitchFamily="34" charset="0"/>
              </a:rPr>
              <a:t>a strong positive correlation</a:t>
            </a:r>
            <a:r>
              <a:rPr lang="en-US" sz="1800" dirty="0">
                <a:solidFill>
                  <a:schemeClr val="bg2"/>
                </a:solidFill>
                <a:latin typeface="Franklin Gothic Book" panose="020B0503020102020204" pitchFamily="34" charset="0"/>
              </a:rPr>
              <a:t> between social unity and happiness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New Zealand: largest social support – among the happiest countries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Benin: least amount of social support – among the least happy countries.</a:t>
            </a: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70193B2B-8B4F-5C08-9114-4DC38F210C96}"/>
              </a:ext>
            </a:extLst>
          </p:cNvPr>
          <p:cNvSpPr txBox="1"/>
          <p:nvPr/>
        </p:nvSpPr>
        <p:spPr>
          <a:xfrm>
            <a:off x="2607733" y="3688489"/>
            <a:ext cx="4616604" cy="728405"/>
          </a:xfrm>
          <a:prstGeom prst="rect">
            <a:avLst/>
          </a:prstGeom>
          <a:noFill/>
        </p:spPr>
        <p:txBody>
          <a:bodyPr wrap="square">
            <a:spAutoFit/>
          </a:bodyPr>
          <a:lstStyle/>
          <a:p>
            <a:pPr>
              <a:spcAft>
                <a:spcPts val="1600"/>
              </a:spcAft>
              <a:buClr>
                <a:schemeClr val="dk1"/>
              </a:buClr>
            </a:pPr>
            <a:r>
              <a:rPr lang="en-US" b="1" dirty="0">
                <a:solidFill>
                  <a:srgbClr val="6E3614"/>
                </a:solidFill>
              </a:rPr>
              <a:t>r = 0.794730</a:t>
            </a:r>
          </a:p>
          <a:p>
            <a:pPr>
              <a:spcAft>
                <a:spcPts val="1600"/>
              </a:spcAft>
              <a:buClr>
                <a:schemeClr val="dk1"/>
              </a:buClr>
            </a:pPr>
            <a:r>
              <a:rPr lang="en-US" sz="1400" dirty="0">
                <a:solidFill>
                  <a:schemeClr val="dk1"/>
                </a:solidFill>
              </a:rPr>
              <a:t>.</a:t>
            </a:r>
          </a:p>
        </p:txBody>
      </p:sp>
    </p:spTree>
    <p:extLst>
      <p:ext uri="{BB962C8B-B14F-4D97-AF65-F5344CB8AC3E}">
        <p14:creationId xmlns:p14="http://schemas.microsoft.com/office/powerpoint/2010/main" val="2828911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9">
            <a:extLst>
              <a:ext uri="{FF2B5EF4-FFF2-40B4-BE49-F238E27FC236}">
                <a16:creationId xmlns:a16="http://schemas.microsoft.com/office/drawing/2014/main" id="{6E3E5B43-E3A7-4F97-A7E1-F870892A8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89" y="716121"/>
            <a:ext cx="4478251" cy="3711257"/>
          </a:xfrm>
          <a:prstGeom prst="rect">
            <a:avLst/>
          </a:prstGeom>
        </p:spPr>
      </p:pic>
      <p:sp>
        <p:nvSpPr>
          <p:cNvPr id="2" name="Google Shape;778;p43">
            <a:extLst>
              <a:ext uri="{FF2B5EF4-FFF2-40B4-BE49-F238E27FC236}">
                <a16:creationId xmlns:a16="http://schemas.microsoft.com/office/drawing/2014/main" id="{561A3F32-6FB1-6110-3814-6839DAEBFD2E}"/>
              </a:ext>
            </a:extLst>
          </p:cNvPr>
          <p:cNvSpPr txBox="1">
            <a:spLocks/>
          </p:cNvSpPr>
          <p:nvPr/>
        </p:nvSpPr>
        <p:spPr>
          <a:xfrm>
            <a:off x="241443" y="134212"/>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accent6"/>
                </a:solidFill>
                <a:latin typeface="Yu Gothic UI Semibold" panose="020B0700000000000000" pitchFamily="34" charset="-128"/>
                <a:ea typeface="Yu Gothic UI Semibold" panose="020B0700000000000000" pitchFamily="34" charset="-128"/>
              </a:rPr>
              <a:t>Happiness Vs Freedom to Make Life Choices</a:t>
            </a:r>
          </a:p>
        </p:txBody>
      </p:sp>
      <p:sp>
        <p:nvSpPr>
          <p:cNvPr id="3" name="Google Shape;551;p31">
            <a:extLst>
              <a:ext uri="{FF2B5EF4-FFF2-40B4-BE49-F238E27FC236}">
                <a16:creationId xmlns:a16="http://schemas.microsoft.com/office/drawing/2014/main" id="{E8C1A7ED-3046-2C9F-E57E-CA7469478377}"/>
              </a:ext>
            </a:extLst>
          </p:cNvPr>
          <p:cNvSpPr txBox="1">
            <a:spLocks/>
          </p:cNvSpPr>
          <p:nvPr/>
        </p:nvSpPr>
        <p:spPr>
          <a:xfrm>
            <a:off x="5418089" y="1787087"/>
            <a:ext cx="3500254"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The value of r indicates </a:t>
            </a:r>
            <a:r>
              <a:rPr lang="en-US" sz="1800" b="1" dirty="0">
                <a:solidFill>
                  <a:schemeClr val="accent6"/>
                </a:solidFill>
                <a:latin typeface="Franklin Gothic Book" panose="020B0503020102020204" pitchFamily="34" charset="0"/>
              </a:rPr>
              <a:t>a moderate positive relationship </a:t>
            </a:r>
            <a:r>
              <a:rPr lang="en-US" sz="1800" dirty="0">
                <a:solidFill>
                  <a:schemeClr val="bg2"/>
                </a:solidFill>
                <a:latin typeface="Franklin Gothic Book" panose="020B0503020102020204" pitchFamily="34" charset="0"/>
              </a:rPr>
              <a:t>between diversity and happiness.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Uzbekistan: highest personal freedom – NOT among the happiest countries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Afghanistan: lowest personal freedom -  among the least happiest countries</a:t>
            </a: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7066BBF5-D6B8-55F6-72CA-44FDFB9FDE2D}"/>
              </a:ext>
            </a:extLst>
          </p:cNvPr>
          <p:cNvSpPr txBox="1"/>
          <p:nvPr/>
        </p:nvSpPr>
        <p:spPr>
          <a:xfrm>
            <a:off x="3785439" y="3611487"/>
            <a:ext cx="4616604" cy="728405"/>
          </a:xfrm>
          <a:prstGeom prst="rect">
            <a:avLst/>
          </a:prstGeom>
          <a:noFill/>
        </p:spPr>
        <p:txBody>
          <a:bodyPr wrap="square">
            <a:spAutoFit/>
          </a:bodyPr>
          <a:lstStyle/>
          <a:p>
            <a:pPr>
              <a:spcAft>
                <a:spcPts val="1600"/>
              </a:spcAft>
              <a:buClr>
                <a:schemeClr val="dk1"/>
              </a:buClr>
            </a:pPr>
            <a:r>
              <a:rPr lang="en-US" b="1" dirty="0">
                <a:solidFill>
                  <a:srgbClr val="6E3614"/>
                </a:solidFill>
              </a:rPr>
              <a:t>r = 0.552754</a:t>
            </a:r>
          </a:p>
          <a:p>
            <a:pPr>
              <a:spcAft>
                <a:spcPts val="1600"/>
              </a:spcAft>
              <a:buClr>
                <a:schemeClr val="dk1"/>
              </a:buClr>
            </a:pPr>
            <a:r>
              <a:rPr lang="en-US" sz="1400" dirty="0">
                <a:solidFill>
                  <a:schemeClr val="dk1"/>
                </a:solidFill>
              </a:rPr>
              <a:t>.</a:t>
            </a:r>
          </a:p>
        </p:txBody>
      </p:sp>
    </p:spTree>
    <p:extLst>
      <p:ext uri="{BB962C8B-B14F-4D97-AF65-F5344CB8AC3E}">
        <p14:creationId xmlns:p14="http://schemas.microsoft.com/office/powerpoint/2010/main" val="14274541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heet 8">
            <a:extLst>
              <a:ext uri="{FF2B5EF4-FFF2-40B4-BE49-F238E27FC236}">
                <a16:creationId xmlns:a16="http://schemas.microsoft.com/office/drawing/2014/main" id="{4FAFC729-55CF-44BD-B101-979C898BE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8" y="989013"/>
            <a:ext cx="4310063" cy="3571875"/>
          </a:xfrm>
          <a:prstGeom prst="rect">
            <a:avLst/>
          </a:prstGeom>
        </p:spPr>
      </p:pic>
      <p:sp>
        <p:nvSpPr>
          <p:cNvPr id="2" name="Google Shape;778;p43">
            <a:extLst>
              <a:ext uri="{FF2B5EF4-FFF2-40B4-BE49-F238E27FC236}">
                <a16:creationId xmlns:a16="http://schemas.microsoft.com/office/drawing/2014/main" id="{592C28D9-F2ED-388C-8F68-621313DAEFD8}"/>
              </a:ext>
            </a:extLst>
          </p:cNvPr>
          <p:cNvSpPr txBox="1">
            <a:spLocks/>
          </p:cNvSpPr>
          <p:nvPr/>
        </p:nvSpPr>
        <p:spPr>
          <a:xfrm>
            <a:off x="491700" y="88697"/>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accent2">
                    <a:lumMod val="75000"/>
                  </a:schemeClr>
                </a:solidFill>
                <a:latin typeface="Yu Gothic UI Semibold" panose="020B0700000000000000" pitchFamily="34" charset="-128"/>
                <a:ea typeface="Yu Gothic UI Semibold" panose="020B0700000000000000" pitchFamily="34" charset="-128"/>
              </a:rPr>
              <a:t>Happiness Vs </a:t>
            </a:r>
            <a:r>
              <a:rPr lang="en-US" sz="2800" dirty="0" err="1">
                <a:solidFill>
                  <a:schemeClr val="accent2">
                    <a:lumMod val="75000"/>
                  </a:schemeClr>
                </a:solidFill>
                <a:latin typeface="Yu Gothic UI Semibold" panose="020B0700000000000000" pitchFamily="34" charset="-128"/>
                <a:ea typeface="Yu Gothic UI Semibold" panose="020B0700000000000000" pitchFamily="34" charset="-128"/>
              </a:rPr>
              <a:t>Goverment</a:t>
            </a:r>
            <a:r>
              <a:rPr lang="en-US" sz="2800" dirty="0">
                <a:solidFill>
                  <a:schemeClr val="accent2">
                    <a:lumMod val="75000"/>
                  </a:schemeClr>
                </a:solidFill>
                <a:latin typeface="Yu Gothic UI Semibold" panose="020B0700000000000000" pitchFamily="34" charset="-128"/>
                <a:ea typeface="Yu Gothic UI Semibold" panose="020B0700000000000000" pitchFamily="34" charset="-128"/>
              </a:rPr>
              <a:t> Corruption</a:t>
            </a:r>
          </a:p>
        </p:txBody>
      </p:sp>
      <p:sp>
        <p:nvSpPr>
          <p:cNvPr id="3" name="Google Shape;551;p31">
            <a:extLst>
              <a:ext uri="{FF2B5EF4-FFF2-40B4-BE49-F238E27FC236}">
                <a16:creationId xmlns:a16="http://schemas.microsoft.com/office/drawing/2014/main" id="{D5EA84AD-F15D-537F-E86D-061B901C7996}"/>
              </a:ext>
            </a:extLst>
          </p:cNvPr>
          <p:cNvSpPr txBox="1">
            <a:spLocks/>
          </p:cNvSpPr>
          <p:nvPr/>
        </p:nvSpPr>
        <p:spPr>
          <a:xfrm>
            <a:off x="5293562" y="1727100"/>
            <a:ext cx="3500254"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The value of r indicates </a:t>
            </a:r>
            <a:r>
              <a:rPr lang="en-US" sz="1800" b="1" dirty="0">
                <a:solidFill>
                  <a:srgbClr val="FFC000"/>
                </a:solidFill>
                <a:latin typeface="Franklin Gothic Book" panose="020B0503020102020204" pitchFamily="34" charset="0"/>
              </a:rPr>
              <a:t>a moderate negative relationship</a:t>
            </a:r>
            <a:r>
              <a:rPr lang="en-US" sz="1800" b="1" dirty="0">
                <a:solidFill>
                  <a:schemeClr val="bg2"/>
                </a:solidFill>
                <a:latin typeface="Franklin Gothic Book" panose="020B0503020102020204" pitchFamily="34" charset="0"/>
              </a:rPr>
              <a:t> </a:t>
            </a:r>
            <a:r>
              <a:rPr lang="en-US" sz="1800" dirty="0">
                <a:solidFill>
                  <a:schemeClr val="bg2"/>
                </a:solidFill>
                <a:latin typeface="Franklin Gothic Book" panose="020B0503020102020204" pitchFamily="34" charset="0"/>
              </a:rPr>
              <a:t>between perception of corruption and happiness.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Singapore: lowest perception of corruption – NOT among the happiest countries</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Romania: highest perception of corruption – HIGH average happiness score</a:t>
            </a:r>
          </a:p>
          <a:p>
            <a:pPr marL="285750" indent="-285750">
              <a:spcAft>
                <a:spcPts val="1600"/>
              </a:spcAft>
              <a:buClr>
                <a:schemeClr val="dk1"/>
              </a:buClr>
              <a:buFont typeface="Arial" panose="020B0604020202020204" pitchFamily="34" charset="0"/>
              <a:buChar char="•"/>
            </a:pPr>
            <a:endParaRPr lang="en-US" sz="1800" dirty="0">
              <a:solidFill>
                <a:schemeClr val="bg2"/>
              </a:solidFill>
              <a:latin typeface="Franklin Gothic Book" panose="020B0503020102020204" pitchFamily="34" charset="0"/>
            </a:endParaRP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1B74DA91-7C78-15C6-C097-F1F88C420A84}"/>
              </a:ext>
            </a:extLst>
          </p:cNvPr>
          <p:cNvSpPr txBox="1"/>
          <p:nvPr/>
        </p:nvSpPr>
        <p:spPr>
          <a:xfrm>
            <a:off x="3850439" y="3986371"/>
            <a:ext cx="4616604" cy="1149033"/>
          </a:xfrm>
          <a:prstGeom prst="rect">
            <a:avLst/>
          </a:prstGeom>
          <a:noFill/>
        </p:spPr>
        <p:txBody>
          <a:bodyPr wrap="square">
            <a:spAutoFit/>
          </a:bodyPr>
          <a:lstStyle/>
          <a:p>
            <a:pPr>
              <a:spcAft>
                <a:spcPts val="1600"/>
              </a:spcAft>
              <a:buClr>
                <a:schemeClr val="dk1"/>
              </a:buClr>
            </a:pPr>
            <a:r>
              <a:rPr lang="en-US" b="1" dirty="0">
                <a:solidFill>
                  <a:srgbClr val="6E3614"/>
                </a:solidFill>
              </a:rPr>
              <a:t>r = - 0.452935</a:t>
            </a:r>
          </a:p>
          <a:p>
            <a:pPr>
              <a:spcAft>
                <a:spcPts val="1600"/>
              </a:spcAft>
              <a:buClr>
                <a:schemeClr val="dk1"/>
              </a:buClr>
            </a:pPr>
            <a:endParaRPr lang="en-US" b="1" dirty="0">
              <a:solidFill>
                <a:srgbClr val="6E3614"/>
              </a:solidFill>
            </a:endParaRPr>
          </a:p>
          <a:p>
            <a:pPr>
              <a:spcAft>
                <a:spcPts val="1600"/>
              </a:spcAft>
              <a:buClr>
                <a:schemeClr val="dk1"/>
              </a:buClr>
            </a:pPr>
            <a:r>
              <a:rPr lang="en-US" sz="1400" dirty="0">
                <a:solidFill>
                  <a:schemeClr val="dk1"/>
                </a:solidFill>
              </a:rPr>
              <a:t>.</a:t>
            </a:r>
          </a:p>
        </p:txBody>
      </p:sp>
    </p:spTree>
    <p:extLst>
      <p:ext uri="{BB962C8B-B14F-4D97-AF65-F5344CB8AC3E}">
        <p14:creationId xmlns:p14="http://schemas.microsoft.com/office/powerpoint/2010/main" val="24905736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heet 10">
            <a:extLst>
              <a:ext uri="{FF2B5EF4-FFF2-40B4-BE49-F238E27FC236}">
                <a16:creationId xmlns:a16="http://schemas.microsoft.com/office/drawing/2014/main" id="{59910462-82D6-4CDD-B2DE-A2CDD6649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17" y="767556"/>
            <a:ext cx="4954588" cy="3608388"/>
          </a:xfrm>
          <a:prstGeom prst="rect">
            <a:avLst/>
          </a:prstGeom>
        </p:spPr>
      </p:pic>
      <p:sp>
        <p:nvSpPr>
          <p:cNvPr id="2" name="Google Shape;778;p43">
            <a:extLst>
              <a:ext uri="{FF2B5EF4-FFF2-40B4-BE49-F238E27FC236}">
                <a16:creationId xmlns:a16="http://schemas.microsoft.com/office/drawing/2014/main" id="{1238CEE1-ED71-EE1D-D698-57AD6E14E03C}"/>
              </a:ext>
            </a:extLst>
          </p:cNvPr>
          <p:cNvSpPr txBox="1">
            <a:spLocks/>
          </p:cNvSpPr>
          <p:nvPr/>
        </p:nvSpPr>
        <p:spPr>
          <a:xfrm>
            <a:off x="410777" y="96626"/>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r>
              <a:rPr lang="en-US" sz="2800" dirty="0">
                <a:solidFill>
                  <a:schemeClr val="tx2">
                    <a:lumMod val="50000"/>
                  </a:schemeClr>
                </a:solidFill>
                <a:latin typeface="Yu Gothic UI Semibold" panose="020B0700000000000000" pitchFamily="34" charset="-128"/>
                <a:ea typeface="Yu Gothic UI Semibold" panose="020B0700000000000000" pitchFamily="34" charset="-128"/>
              </a:rPr>
              <a:t>Economy Vs Health </a:t>
            </a:r>
          </a:p>
        </p:txBody>
      </p:sp>
      <p:sp>
        <p:nvSpPr>
          <p:cNvPr id="4" name="Google Shape;551;p31">
            <a:extLst>
              <a:ext uri="{FF2B5EF4-FFF2-40B4-BE49-F238E27FC236}">
                <a16:creationId xmlns:a16="http://schemas.microsoft.com/office/drawing/2014/main" id="{FEB159EF-0132-9AC5-2DBC-BDF8619F64E8}"/>
              </a:ext>
            </a:extLst>
          </p:cNvPr>
          <p:cNvSpPr txBox="1">
            <a:spLocks/>
          </p:cNvSpPr>
          <p:nvPr/>
        </p:nvSpPr>
        <p:spPr>
          <a:xfrm>
            <a:off x="5464705" y="863550"/>
            <a:ext cx="3500254"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rgbClr val="000000"/>
              </a:buClr>
              <a:buSzPts val="2800"/>
              <a:buFont typeface="Source Sans Pro"/>
              <a:buNone/>
              <a:defRPr sz="2800" b="0" i="0" u="none" strike="noStrike" cap="none">
                <a:solidFill>
                  <a:srgbClr val="000000"/>
                </a:solidFill>
                <a:highlight>
                  <a:srgbClr val="FFFFFF"/>
                </a:highlight>
                <a:latin typeface="Source Sans Pro"/>
                <a:ea typeface="Source Sans Pro"/>
                <a:cs typeface="Source Sans Pro"/>
                <a:sym typeface="Source Sans Pro"/>
              </a:defRPr>
            </a:lvl9pPr>
          </a:lstStyle>
          <a:p>
            <a:pPr marL="0" indent="0">
              <a:spcAft>
                <a:spcPts val="1600"/>
              </a:spcAft>
              <a:buClr>
                <a:schemeClr val="dk1"/>
              </a:buClr>
            </a:pPr>
            <a:r>
              <a:rPr lang="en-US" sz="1800" b="1" dirty="0">
                <a:solidFill>
                  <a:schemeClr val="bg2"/>
                </a:solidFill>
                <a:latin typeface="Franklin Gothic Book" panose="020B0503020102020204" pitchFamily="34" charset="0"/>
              </a:rPr>
              <a:t>Key Takeaways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Strong positive relationship between </a:t>
            </a:r>
            <a:r>
              <a:rPr lang="en-US" sz="1800" b="1" dirty="0">
                <a:solidFill>
                  <a:schemeClr val="accent3"/>
                </a:solidFill>
                <a:latin typeface="Franklin Gothic Book" panose="020B0503020102020204" pitchFamily="34" charset="0"/>
              </a:rPr>
              <a:t>Economy </a:t>
            </a:r>
            <a:r>
              <a:rPr lang="en-US" sz="1800" dirty="0">
                <a:solidFill>
                  <a:schemeClr val="bg2"/>
                </a:solidFill>
                <a:latin typeface="Franklin Gothic Book" panose="020B0503020102020204" pitchFamily="34" charset="0"/>
              </a:rPr>
              <a:t>and </a:t>
            </a:r>
            <a:r>
              <a:rPr lang="en-US" sz="1800" b="1" dirty="0">
                <a:solidFill>
                  <a:schemeClr val="accent5"/>
                </a:solidFill>
                <a:latin typeface="Franklin Gothic Book" panose="020B0503020102020204" pitchFamily="34" charset="0"/>
              </a:rPr>
              <a:t>Health</a:t>
            </a:r>
            <a:r>
              <a:rPr lang="en-US" sz="1800" dirty="0">
                <a:solidFill>
                  <a:schemeClr val="bg2"/>
                </a:solidFill>
                <a:latin typeface="Franklin Gothic Book" panose="020B0503020102020204" pitchFamily="34" charset="0"/>
              </a:rPr>
              <a:t>. </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Wealthy countries tend to be the healthiest</a:t>
            </a:r>
          </a:p>
          <a:p>
            <a:pPr marL="285750" indent="-285750">
              <a:spcAft>
                <a:spcPts val="1600"/>
              </a:spcAft>
              <a:buClr>
                <a:schemeClr val="dk1"/>
              </a:buClr>
              <a:buFont typeface="Arial" panose="020B0604020202020204" pitchFamily="34" charset="0"/>
              <a:buChar char="•"/>
            </a:pPr>
            <a:r>
              <a:rPr lang="en-US" sz="1800" dirty="0">
                <a:solidFill>
                  <a:schemeClr val="bg2"/>
                </a:solidFill>
                <a:latin typeface="Franklin Gothic Book" panose="020B0503020102020204" pitchFamily="34" charset="0"/>
              </a:rPr>
              <a:t>Countries in </a:t>
            </a:r>
            <a:r>
              <a:rPr lang="en-US" sz="1800" b="1" dirty="0">
                <a:solidFill>
                  <a:srgbClr val="33CCCC"/>
                </a:solidFill>
                <a:latin typeface="Franklin Gothic Book" panose="020B0503020102020204" pitchFamily="34" charset="0"/>
              </a:rPr>
              <a:t>Western Europe </a:t>
            </a:r>
            <a:r>
              <a:rPr lang="en-US" sz="1800" dirty="0">
                <a:solidFill>
                  <a:schemeClr val="bg2"/>
                </a:solidFill>
                <a:latin typeface="Franklin Gothic Book" panose="020B0503020102020204" pitchFamily="34" charset="0"/>
              </a:rPr>
              <a:t>tend to be both the wealthiest and healthiest. Countries in </a:t>
            </a:r>
            <a:r>
              <a:rPr lang="en-US" sz="1800" b="1" dirty="0">
                <a:solidFill>
                  <a:srgbClr val="74570E"/>
                </a:solidFill>
                <a:latin typeface="Franklin Gothic Book" panose="020B0503020102020204" pitchFamily="34" charset="0"/>
              </a:rPr>
              <a:t>Sub-Saharan Africa </a:t>
            </a:r>
            <a:r>
              <a:rPr lang="en-US" sz="1800" dirty="0">
                <a:solidFill>
                  <a:schemeClr val="bg2"/>
                </a:solidFill>
                <a:latin typeface="Franklin Gothic Book" panose="020B0503020102020204" pitchFamily="34" charset="0"/>
              </a:rPr>
              <a:t>tend to be the least wealthy and healthy. </a:t>
            </a:r>
          </a:p>
          <a:p>
            <a:pPr marL="285750" indent="-285750">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indent="0">
              <a:spcAft>
                <a:spcPts val="1600"/>
              </a:spcAft>
              <a:buClr>
                <a:schemeClr val="dk1"/>
              </a:buClr>
              <a:buFont typeface="Arial"/>
              <a:buNone/>
            </a:pPr>
            <a:endParaRPr lang="en-US" sz="1800" dirty="0">
              <a:solidFill>
                <a:schemeClr val="dk1"/>
              </a:solidFill>
              <a:latin typeface="Franklin Gothic Book" panose="020B0503020102020204" pitchFamily="34" charset="0"/>
            </a:endParaRPr>
          </a:p>
        </p:txBody>
      </p:sp>
    </p:spTree>
    <p:extLst>
      <p:ext uri="{BB962C8B-B14F-4D97-AF65-F5344CB8AC3E}">
        <p14:creationId xmlns:p14="http://schemas.microsoft.com/office/powerpoint/2010/main" val="19282668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0"/>
          <p:cNvSpPr txBox="1">
            <a:spLocks noGrp="1"/>
          </p:cNvSpPr>
          <p:nvPr>
            <p:ph type="title"/>
          </p:nvPr>
        </p:nvSpPr>
        <p:spPr>
          <a:xfrm>
            <a:off x="982833" y="501775"/>
            <a:ext cx="724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Yu Gothic UI Semibold" panose="020B0700000000000000" pitchFamily="34" charset="-128"/>
                <a:ea typeface="Yu Gothic UI Semibold" panose="020B0700000000000000" pitchFamily="34" charset="-128"/>
              </a:rPr>
              <a:t>Table of Contents</a:t>
            </a:r>
            <a:endParaRPr dirty="0">
              <a:latin typeface="Yu Gothic UI Semibold" panose="020B0700000000000000" pitchFamily="34" charset="-128"/>
              <a:ea typeface="Yu Gothic UI Semibold" panose="020B0700000000000000" pitchFamily="34" charset="-128"/>
            </a:endParaRPr>
          </a:p>
        </p:txBody>
      </p:sp>
      <p:grpSp>
        <p:nvGrpSpPr>
          <p:cNvPr id="714" name="Google Shape;714;p40"/>
          <p:cNvGrpSpPr/>
          <p:nvPr/>
        </p:nvGrpSpPr>
        <p:grpSpPr>
          <a:xfrm>
            <a:off x="6316731" y="1306401"/>
            <a:ext cx="2019878" cy="2880099"/>
            <a:chOff x="8303342" y="1846006"/>
            <a:chExt cx="2812026" cy="3165988"/>
          </a:xfrm>
        </p:grpSpPr>
        <p:sp>
          <p:nvSpPr>
            <p:cNvPr id="715" name="Google Shape;715;p40"/>
            <p:cNvSpPr/>
            <p:nvPr/>
          </p:nvSpPr>
          <p:spPr>
            <a:xfrm>
              <a:off x="8303342" y="1846006"/>
              <a:ext cx="2812026" cy="1582994"/>
            </a:xfrm>
            <a:custGeom>
              <a:avLst/>
              <a:gdLst/>
              <a:ahLst/>
              <a:cxnLst/>
              <a:rect l="l" t="t" r="r" b="b"/>
              <a:pathLst>
                <a:path w="2812026" h="1582994" extrusionOk="0">
                  <a:moveTo>
                    <a:pt x="96737" y="0"/>
                  </a:moveTo>
                  <a:lnTo>
                    <a:pt x="2174515" y="0"/>
                  </a:lnTo>
                  <a:cubicBezTo>
                    <a:pt x="2227941" y="0"/>
                    <a:pt x="2271252" y="43311"/>
                    <a:pt x="2271252" y="96737"/>
                  </a:cubicBezTo>
                  <a:lnTo>
                    <a:pt x="2271252" y="1054510"/>
                  </a:lnTo>
                  <a:lnTo>
                    <a:pt x="2812026" y="1582994"/>
                  </a:lnTo>
                  <a:lnTo>
                    <a:pt x="2271252" y="1582994"/>
                  </a:lnTo>
                  <a:lnTo>
                    <a:pt x="0" y="1582994"/>
                  </a:lnTo>
                  <a:lnTo>
                    <a:pt x="0" y="96737"/>
                  </a:lnTo>
                  <a:cubicBezTo>
                    <a:pt x="0" y="43311"/>
                    <a:pt x="43311" y="0"/>
                    <a:pt x="96737"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Yu Gothic UI Semibold" panose="020B0700000000000000" pitchFamily="34" charset="-128"/>
                <a:ea typeface="Yu Gothic UI Semibold" panose="020B0700000000000000" pitchFamily="34" charset="-128"/>
                <a:cs typeface="Calibri"/>
                <a:sym typeface="Calibri"/>
              </a:endParaRPr>
            </a:p>
          </p:txBody>
        </p:sp>
        <p:sp>
          <p:nvSpPr>
            <p:cNvPr id="716" name="Google Shape;716;p40"/>
            <p:cNvSpPr/>
            <p:nvPr/>
          </p:nvSpPr>
          <p:spPr>
            <a:xfrm rot="10800000" flipH="1">
              <a:off x="8303342" y="3429000"/>
              <a:ext cx="2812026" cy="1582994"/>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Yu Gothic UI Semibold" panose="020B0700000000000000" pitchFamily="34" charset="-128"/>
                <a:ea typeface="Yu Gothic UI Semibold" panose="020B0700000000000000" pitchFamily="34" charset="-128"/>
                <a:cs typeface="Calibri"/>
                <a:sym typeface="Calibri"/>
              </a:endParaRPr>
            </a:p>
          </p:txBody>
        </p:sp>
      </p:grpSp>
      <p:sp>
        <p:nvSpPr>
          <p:cNvPr id="717" name="Google Shape;717;p40"/>
          <p:cNvSpPr txBox="1"/>
          <p:nvPr/>
        </p:nvSpPr>
        <p:spPr>
          <a:xfrm>
            <a:off x="6714202" y="1540131"/>
            <a:ext cx="840300" cy="86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Oxygen"/>
                <a:ea typeface="Oxygen"/>
                <a:cs typeface="Oxygen"/>
                <a:sym typeface="Oxygen"/>
              </a:rPr>
              <a:t>04</a:t>
            </a:r>
            <a:endParaRPr sz="3600" b="1" dirty="0">
              <a:solidFill>
                <a:srgbClr val="FFFFFF"/>
              </a:solidFill>
              <a:latin typeface="Oxygen"/>
              <a:ea typeface="Oxygen"/>
              <a:cs typeface="Oxygen"/>
              <a:sym typeface="Oxygen"/>
            </a:endParaRPr>
          </a:p>
        </p:txBody>
      </p:sp>
      <p:sp>
        <p:nvSpPr>
          <p:cNvPr id="718" name="Google Shape;718;p40"/>
          <p:cNvSpPr/>
          <p:nvPr/>
        </p:nvSpPr>
        <p:spPr>
          <a:xfrm rot="10800000" flipH="1">
            <a:off x="6317838" y="2745976"/>
            <a:ext cx="2017629" cy="1440525"/>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19" name="Google Shape;719;p40"/>
          <p:cNvGrpSpPr/>
          <p:nvPr/>
        </p:nvGrpSpPr>
        <p:grpSpPr>
          <a:xfrm>
            <a:off x="4590092" y="1306401"/>
            <a:ext cx="2019878" cy="2880100"/>
            <a:chOff x="5793811" y="1846006"/>
            <a:chExt cx="2812026" cy="3165989"/>
          </a:xfrm>
        </p:grpSpPr>
        <p:sp>
          <p:nvSpPr>
            <p:cNvPr id="720" name="Google Shape;720;p40"/>
            <p:cNvSpPr/>
            <p:nvPr/>
          </p:nvSpPr>
          <p:spPr>
            <a:xfrm>
              <a:off x="5793811" y="1846006"/>
              <a:ext cx="2812026" cy="1582994"/>
            </a:xfrm>
            <a:custGeom>
              <a:avLst/>
              <a:gdLst/>
              <a:ahLst/>
              <a:cxnLst/>
              <a:rect l="l" t="t" r="r" b="b"/>
              <a:pathLst>
                <a:path w="2812026" h="1582994" extrusionOk="0">
                  <a:moveTo>
                    <a:pt x="96737" y="0"/>
                  </a:moveTo>
                  <a:lnTo>
                    <a:pt x="2174515" y="0"/>
                  </a:lnTo>
                  <a:cubicBezTo>
                    <a:pt x="2227941" y="0"/>
                    <a:pt x="2271252" y="43311"/>
                    <a:pt x="2271252" y="96737"/>
                  </a:cubicBezTo>
                  <a:lnTo>
                    <a:pt x="2271252" y="1054510"/>
                  </a:lnTo>
                  <a:lnTo>
                    <a:pt x="2812026" y="1582994"/>
                  </a:lnTo>
                  <a:lnTo>
                    <a:pt x="2271252" y="1582994"/>
                  </a:lnTo>
                  <a:lnTo>
                    <a:pt x="0" y="1582994"/>
                  </a:lnTo>
                  <a:lnTo>
                    <a:pt x="0" y="96737"/>
                  </a:lnTo>
                  <a:cubicBezTo>
                    <a:pt x="0" y="43311"/>
                    <a:pt x="43311" y="0"/>
                    <a:pt x="9673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1" name="Google Shape;721;p40"/>
            <p:cNvSpPr/>
            <p:nvPr/>
          </p:nvSpPr>
          <p:spPr>
            <a:xfrm rot="10800000" flipH="1">
              <a:off x="5793811" y="3429001"/>
              <a:ext cx="2812026" cy="1582994"/>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22" name="Google Shape;722;p40"/>
          <p:cNvSpPr txBox="1"/>
          <p:nvPr/>
        </p:nvSpPr>
        <p:spPr>
          <a:xfrm>
            <a:off x="4993808" y="1526200"/>
            <a:ext cx="870300" cy="86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Yu Gothic UI Semibold" panose="020B0700000000000000" pitchFamily="34" charset="-128"/>
                <a:ea typeface="Yu Gothic UI Semibold" panose="020B0700000000000000" pitchFamily="34" charset="-128"/>
                <a:cs typeface="Oxygen"/>
                <a:sym typeface="Oxygen"/>
              </a:rPr>
              <a:t>03</a:t>
            </a:r>
            <a:endParaRPr sz="3600" b="1" dirty="0">
              <a:solidFill>
                <a:srgbClr val="FFFFFF"/>
              </a:solidFill>
              <a:latin typeface="Yu Gothic UI Semibold" panose="020B0700000000000000" pitchFamily="34" charset="-128"/>
              <a:ea typeface="Yu Gothic UI Semibold" panose="020B0700000000000000" pitchFamily="34" charset="-128"/>
              <a:cs typeface="Oxygen"/>
              <a:sym typeface="Oxygen"/>
            </a:endParaRPr>
          </a:p>
        </p:txBody>
      </p:sp>
      <p:sp>
        <p:nvSpPr>
          <p:cNvPr id="723" name="Google Shape;723;p40"/>
          <p:cNvSpPr/>
          <p:nvPr/>
        </p:nvSpPr>
        <p:spPr>
          <a:xfrm rot="10800000" flipH="1">
            <a:off x="4591213" y="2745976"/>
            <a:ext cx="2017629" cy="1440525"/>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grpSp>
        <p:nvGrpSpPr>
          <p:cNvPr id="724" name="Google Shape;724;p40"/>
          <p:cNvGrpSpPr/>
          <p:nvPr/>
        </p:nvGrpSpPr>
        <p:grpSpPr>
          <a:xfrm>
            <a:off x="2863452" y="1306401"/>
            <a:ext cx="2019878" cy="2880100"/>
            <a:chOff x="3283974" y="1846006"/>
            <a:chExt cx="2812026" cy="3165989"/>
          </a:xfrm>
        </p:grpSpPr>
        <p:sp>
          <p:nvSpPr>
            <p:cNvPr id="725" name="Google Shape;725;p40"/>
            <p:cNvSpPr/>
            <p:nvPr/>
          </p:nvSpPr>
          <p:spPr>
            <a:xfrm>
              <a:off x="3283974" y="1846006"/>
              <a:ext cx="2812026" cy="1582994"/>
            </a:xfrm>
            <a:custGeom>
              <a:avLst/>
              <a:gdLst/>
              <a:ahLst/>
              <a:cxnLst/>
              <a:rect l="l" t="t" r="r" b="b"/>
              <a:pathLst>
                <a:path w="2812026" h="1582994" extrusionOk="0">
                  <a:moveTo>
                    <a:pt x="96737" y="0"/>
                  </a:moveTo>
                  <a:lnTo>
                    <a:pt x="2174515" y="0"/>
                  </a:lnTo>
                  <a:cubicBezTo>
                    <a:pt x="2227941" y="0"/>
                    <a:pt x="2271252" y="43311"/>
                    <a:pt x="2271252" y="96737"/>
                  </a:cubicBezTo>
                  <a:lnTo>
                    <a:pt x="2271252" y="1054510"/>
                  </a:lnTo>
                  <a:lnTo>
                    <a:pt x="2812026" y="1582994"/>
                  </a:lnTo>
                  <a:lnTo>
                    <a:pt x="2271252" y="1582994"/>
                  </a:lnTo>
                  <a:lnTo>
                    <a:pt x="0" y="1582994"/>
                  </a:lnTo>
                  <a:lnTo>
                    <a:pt x="0" y="96737"/>
                  </a:lnTo>
                  <a:cubicBezTo>
                    <a:pt x="0" y="43311"/>
                    <a:pt x="43311" y="0"/>
                    <a:pt x="9673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6" name="Google Shape;726;p40"/>
            <p:cNvSpPr/>
            <p:nvPr/>
          </p:nvSpPr>
          <p:spPr>
            <a:xfrm rot="10800000" flipH="1">
              <a:off x="3283974" y="3429001"/>
              <a:ext cx="2812026" cy="1582994"/>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27" name="Google Shape;727;p40"/>
          <p:cNvSpPr txBox="1"/>
          <p:nvPr/>
        </p:nvSpPr>
        <p:spPr>
          <a:xfrm>
            <a:off x="3266349" y="1535042"/>
            <a:ext cx="840300" cy="86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a:solidFill>
                  <a:srgbClr val="FFFFFF"/>
                </a:solidFill>
                <a:latin typeface="Yu Gothic UI Semibold" panose="020B0700000000000000" pitchFamily="34" charset="-128"/>
                <a:ea typeface="Yu Gothic UI Semibold" panose="020B0700000000000000" pitchFamily="34" charset="-128"/>
                <a:cs typeface="Oxygen"/>
                <a:sym typeface="Oxygen"/>
              </a:rPr>
              <a:t>02</a:t>
            </a:r>
            <a:endParaRPr sz="3600" b="1">
              <a:solidFill>
                <a:srgbClr val="FFFFFF"/>
              </a:solidFill>
              <a:latin typeface="Yu Gothic UI Semibold" panose="020B0700000000000000" pitchFamily="34" charset="-128"/>
              <a:ea typeface="Yu Gothic UI Semibold" panose="020B0700000000000000" pitchFamily="34" charset="-128"/>
              <a:cs typeface="Oxygen"/>
              <a:sym typeface="Oxygen"/>
            </a:endParaRPr>
          </a:p>
        </p:txBody>
      </p:sp>
      <p:sp>
        <p:nvSpPr>
          <p:cNvPr id="728" name="Google Shape;728;p40"/>
          <p:cNvSpPr/>
          <p:nvPr/>
        </p:nvSpPr>
        <p:spPr>
          <a:xfrm rot="10800000" flipH="1">
            <a:off x="2864563" y="2745976"/>
            <a:ext cx="2017629" cy="1440525"/>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29" name="Google Shape;729;p40"/>
          <p:cNvGrpSpPr/>
          <p:nvPr/>
        </p:nvGrpSpPr>
        <p:grpSpPr>
          <a:xfrm>
            <a:off x="1136813" y="1306401"/>
            <a:ext cx="2019878" cy="2880099"/>
            <a:chOff x="774443" y="1846006"/>
            <a:chExt cx="2812026" cy="3165988"/>
          </a:xfrm>
        </p:grpSpPr>
        <p:sp>
          <p:nvSpPr>
            <p:cNvPr id="730" name="Google Shape;730;p40"/>
            <p:cNvSpPr/>
            <p:nvPr/>
          </p:nvSpPr>
          <p:spPr>
            <a:xfrm>
              <a:off x="774443" y="1846006"/>
              <a:ext cx="2812026" cy="1582995"/>
            </a:xfrm>
            <a:custGeom>
              <a:avLst/>
              <a:gdLst/>
              <a:ahLst/>
              <a:cxnLst/>
              <a:rect l="l" t="t" r="r" b="b"/>
              <a:pathLst>
                <a:path w="2812026" h="1582994" extrusionOk="0">
                  <a:moveTo>
                    <a:pt x="96737" y="0"/>
                  </a:moveTo>
                  <a:lnTo>
                    <a:pt x="2174515" y="0"/>
                  </a:lnTo>
                  <a:cubicBezTo>
                    <a:pt x="2227941" y="0"/>
                    <a:pt x="2271252" y="43311"/>
                    <a:pt x="2271252" y="96737"/>
                  </a:cubicBezTo>
                  <a:lnTo>
                    <a:pt x="2271252" y="1054510"/>
                  </a:lnTo>
                  <a:lnTo>
                    <a:pt x="2812026" y="1582994"/>
                  </a:lnTo>
                  <a:lnTo>
                    <a:pt x="2271252" y="1582994"/>
                  </a:lnTo>
                  <a:lnTo>
                    <a:pt x="0" y="1582994"/>
                  </a:lnTo>
                  <a:lnTo>
                    <a:pt x="0" y="96737"/>
                  </a:lnTo>
                  <a:cubicBezTo>
                    <a:pt x="0" y="43311"/>
                    <a:pt x="43311" y="0"/>
                    <a:pt x="9673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1" name="Google Shape;731;p40"/>
            <p:cNvSpPr/>
            <p:nvPr/>
          </p:nvSpPr>
          <p:spPr>
            <a:xfrm rot="10800000" flipH="1">
              <a:off x="774443" y="3429000"/>
              <a:ext cx="2812026" cy="1582994"/>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32" name="Google Shape;732;p40"/>
          <p:cNvSpPr txBox="1"/>
          <p:nvPr/>
        </p:nvSpPr>
        <p:spPr>
          <a:xfrm>
            <a:off x="1545955" y="1521112"/>
            <a:ext cx="759300" cy="86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b="1" dirty="0">
                <a:solidFill>
                  <a:srgbClr val="FFFFFF"/>
                </a:solidFill>
                <a:latin typeface="Oxygen"/>
                <a:ea typeface="Oxygen"/>
                <a:cs typeface="Oxygen"/>
                <a:sym typeface="Oxygen"/>
              </a:rPr>
              <a:t>01</a:t>
            </a:r>
            <a:endParaRPr sz="3600" b="1" dirty="0">
              <a:solidFill>
                <a:srgbClr val="FFFFFF"/>
              </a:solidFill>
              <a:latin typeface="Oxygen"/>
              <a:ea typeface="Oxygen"/>
              <a:cs typeface="Oxygen"/>
              <a:sym typeface="Oxygen"/>
            </a:endParaRPr>
          </a:p>
        </p:txBody>
      </p:sp>
      <p:sp>
        <p:nvSpPr>
          <p:cNvPr id="733" name="Google Shape;733;p40"/>
          <p:cNvSpPr/>
          <p:nvPr/>
        </p:nvSpPr>
        <p:spPr>
          <a:xfrm rot="10800000" flipH="1">
            <a:off x="1137938" y="2745976"/>
            <a:ext cx="2017629" cy="1440525"/>
          </a:xfrm>
          <a:custGeom>
            <a:avLst/>
            <a:gdLst/>
            <a:ahLst/>
            <a:cxnLst/>
            <a:rect l="l" t="t" r="r" b="b"/>
            <a:pathLst>
              <a:path w="2812026" h="1582994" extrusionOk="0">
                <a:moveTo>
                  <a:pt x="0" y="1582994"/>
                </a:moveTo>
                <a:lnTo>
                  <a:pt x="2271252" y="1582994"/>
                </a:lnTo>
                <a:lnTo>
                  <a:pt x="2812026" y="1582994"/>
                </a:lnTo>
                <a:lnTo>
                  <a:pt x="2271252" y="1054510"/>
                </a:lnTo>
                <a:lnTo>
                  <a:pt x="2271252" y="96737"/>
                </a:lnTo>
                <a:cubicBezTo>
                  <a:pt x="2271252" y="43311"/>
                  <a:pt x="2227941" y="0"/>
                  <a:pt x="2174515" y="0"/>
                </a:cubicBezTo>
                <a:lnTo>
                  <a:pt x="96737" y="0"/>
                </a:lnTo>
                <a:cubicBezTo>
                  <a:pt x="43311" y="0"/>
                  <a:pt x="0" y="43311"/>
                  <a:pt x="0" y="96737"/>
                </a:cubicBez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4" name="Google Shape;734;p40"/>
          <p:cNvSpPr txBox="1"/>
          <p:nvPr/>
        </p:nvSpPr>
        <p:spPr>
          <a:xfrm>
            <a:off x="1171495" y="2847640"/>
            <a:ext cx="1543027" cy="137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b="1" dirty="0">
                <a:solidFill>
                  <a:schemeClr val="tx2">
                    <a:lumMod val="50000"/>
                  </a:schemeClr>
                </a:solidFill>
                <a:latin typeface="Franklin Gothic Book" panose="020B0503020102020204" pitchFamily="34" charset="0"/>
                <a:ea typeface="Source Sans Pro"/>
                <a:cs typeface="Source Sans Pro"/>
                <a:sym typeface="Source Sans Pro"/>
              </a:rPr>
              <a:t>Objective</a:t>
            </a:r>
          </a:p>
          <a:p>
            <a:pPr marL="171450" marR="0" lvl="0" indent="-171450" algn="l" rtl="0">
              <a:lnSpc>
                <a:spcPct val="100000"/>
              </a:lnSpc>
              <a:spcBef>
                <a:spcPts val="0"/>
              </a:spcBef>
              <a:spcAft>
                <a:spcPts val="0"/>
              </a:spcAft>
              <a:buFont typeface="Arial" panose="020B0604020202020204" pitchFamily="34" charset="0"/>
              <a:buChar char="•"/>
            </a:pPr>
            <a:r>
              <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rPr>
              <a:t>The purpose of this data analytics project </a:t>
            </a:r>
          </a:p>
        </p:txBody>
      </p:sp>
      <p:sp>
        <p:nvSpPr>
          <p:cNvPr id="735" name="Google Shape;735;p40"/>
          <p:cNvSpPr txBox="1"/>
          <p:nvPr/>
        </p:nvSpPr>
        <p:spPr>
          <a:xfrm>
            <a:off x="2905547" y="2841678"/>
            <a:ext cx="1709691" cy="13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b="1" dirty="0">
                <a:solidFill>
                  <a:schemeClr val="bg2"/>
                </a:solidFill>
                <a:latin typeface="Franklin Gothic Book" panose="020B0503020102020204" pitchFamily="34" charset="0"/>
                <a:ea typeface="Source Sans Pro"/>
                <a:cs typeface="Source Sans Pro"/>
                <a:sym typeface="Source Sans Pro"/>
              </a:rPr>
              <a:t>Data Collection and Analysis </a:t>
            </a:r>
          </a:p>
          <a:p>
            <a:pPr marL="171450" lvl="0" indent="-171450" algn="l" rtl="0">
              <a:spcBef>
                <a:spcPts val="0"/>
              </a:spcBef>
              <a:spcAft>
                <a:spcPts val="0"/>
              </a:spcAft>
              <a:buClr>
                <a:schemeClr val="dk1"/>
              </a:buClr>
              <a:buSzPts val="1100"/>
              <a:buFont typeface="Arial" panose="020B0604020202020204" pitchFamily="34" charset="0"/>
              <a:buChar char="•"/>
            </a:pPr>
            <a:r>
              <a:rPr lang="en-US" sz="1300" dirty="0">
                <a:solidFill>
                  <a:schemeClr val="bg2"/>
                </a:solidFill>
                <a:latin typeface="Franklin Gothic Book" panose="020B0503020102020204" pitchFamily="34" charset="0"/>
                <a:ea typeface="Source Sans Pro"/>
                <a:cs typeface="Source Sans Pro"/>
                <a:sym typeface="Source Sans Pro"/>
              </a:rPr>
              <a:t>Data source</a:t>
            </a:r>
          </a:p>
          <a:p>
            <a:pPr marL="171450" lvl="0" indent="-171450" algn="l" rtl="0">
              <a:spcBef>
                <a:spcPts val="0"/>
              </a:spcBef>
              <a:spcAft>
                <a:spcPts val="0"/>
              </a:spcAft>
              <a:buClr>
                <a:schemeClr val="dk1"/>
              </a:buClr>
              <a:buSzPts val="1100"/>
              <a:buFont typeface="Arial" panose="020B0604020202020204" pitchFamily="34" charset="0"/>
              <a:buChar char="•"/>
            </a:pPr>
            <a:r>
              <a:rPr lang="en-US" sz="1300" dirty="0">
                <a:solidFill>
                  <a:schemeClr val="bg2"/>
                </a:solidFill>
                <a:latin typeface="Franklin Gothic Book" panose="020B0503020102020204" pitchFamily="34" charset="0"/>
                <a:ea typeface="Source Sans Pro"/>
                <a:cs typeface="Source Sans Pro"/>
                <a:sym typeface="Source Sans Pro"/>
              </a:rPr>
              <a:t>Analysis process</a:t>
            </a:r>
            <a:endPar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endParaRP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solidFill>
                <a:schemeClr val="tx1">
                  <a:lumMod val="65000"/>
                  <a:lumOff val="35000"/>
                </a:schemeClr>
              </a:solidFill>
              <a:latin typeface="Source Sans Pro"/>
              <a:ea typeface="Source Sans Pro"/>
              <a:cs typeface="Source Sans Pro"/>
              <a:sym typeface="Source Sans Pro"/>
            </a:endParaRPr>
          </a:p>
          <a:p>
            <a:pPr marL="171450" lvl="0" indent="-171450" algn="l" rtl="0">
              <a:spcBef>
                <a:spcPts val="0"/>
              </a:spcBef>
              <a:spcAft>
                <a:spcPts val="0"/>
              </a:spcAft>
              <a:buClr>
                <a:schemeClr val="dk1"/>
              </a:buClr>
              <a:buSzPts val="1100"/>
              <a:buFont typeface="Arial" panose="020B0604020202020204" pitchFamily="34" charset="0"/>
              <a:buChar char="•"/>
            </a:pPr>
            <a:endParaRPr lang="en-US" sz="1200" dirty="0">
              <a:solidFill>
                <a:srgbClr val="FFFFFF"/>
              </a:solidFill>
              <a:latin typeface="Source Sans Pro"/>
              <a:ea typeface="Source Sans Pro"/>
              <a:cs typeface="Source Sans Pro"/>
              <a:sym typeface="Source Sans Pro"/>
            </a:endParaRPr>
          </a:p>
          <a:p>
            <a:pPr marL="171450" lvl="0" indent="-171450" algn="l" rtl="0">
              <a:spcBef>
                <a:spcPts val="0"/>
              </a:spcBef>
              <a:spcAft>
                <a:spcPts val="0"/>
              </a:spcAft>
              <a:buClr>
                <a:schemeClr val="dk1"/>
              </a:buClr>
              <a:buSzPts val="1100"/>
              <a:buFont typeface="Arial" panose="020B0604020202020204" pitchFamily="34" charset="0"/>
              <a:buChar char="•"/>
            </a:pPr>
            <a:endParaRPr sz="1200" dirty="0">
              <a:solidFill>
                <a:srgbClr val="FFFFFF"/>
              </a:solidFill>
              <a:latin typeface="Source Sans Pro"/>
              <a:ea typeface="Source Sans Pro"/>
              <a:cs typeface="Source Sans Pro"/>
              <a:sym typeface="Source Sans Pro"/>
            </a:endParaRPr>
          </a:p>
        </p:txBody>
      </p:sp>
      <p:sp>
        <p:nvSpPr>
          <p:cNvPr id="737" name="Google Shape;737;p40"/>
          <p:cNvSpPr txBox="1"/>
          <p:nvPr/>
        </p:nvSpPr>
        <p:spPr>
          <a:xfrm>
            <a:off x="6337852" y="2876656"/>
            <a:ext cx="1593000" cy="14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b="1" dirty="0">
                <a:solidFill>
                  <a:schemeClr val="tx2">
                    <a:lumMod val="50000"/>
                  </a:schemeClr>
                </a:solidFill>
                <a:latin typeface="Franklin Gothic Book" panose="020B0503020102020204" pitchFamily="34" charset="0"/>
                <a:ea typeface="Source Sans Pro"/>
                <a:cs typeface="Source Sans Pro"/>
                <a:sym typeface="Source Sans Pro"/>
              </a:rPr>
              <a:t>Conclusion and Recommendation</a:t>
            </a:r>
          </a:p>
          <a:p>
            <a:pPr marL="171450" lvl="0" indent="-171450" algn="l" rtl="0">
              <a:spcBef>
                <a:spcPts val="0"/>
              </a:spcBef>
              <a:spcAft>
                <a:spcPts val="0"/>
              </a:spcAft>
              <a:buFont typeface="Arial" panose="020B0604020202020204" pitchFamily="34" charset="0"/>
              <a:buChar char="•"/>
            </a:pPr>
            <a:r>
              <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rPr>
              <a:t>Overall data story</a:t>
            </a:r>
          </a:p>
          <a:p>
            <a:pPr marL="171450" lvl="0" indent="-171450" algn="l" rtl="0">
              <a:spcBef>
                <a:spcPts val="0"/>
              </a:spcBef>
              <a:spcAft>
                <a:spcPts val="0"/>
              </a:spcAft>
              <a:buFont typeface="Arial" panose="020B0604020202020204" pitchFamily="34" charset="0"/>
              <a:buChar char="•"/>
            </a:pPr>
            <a:r>
              <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rPr>
              <a:t>Further recommendation</a:t>
            </a:r>
          </a:p>
          <a:p>
            <a:pPr marL="171450" lvl="0" indent="-171450" algn="l" rtl="0">
              <a:spcBef>
                <a:spcPts val="0"/>
              </a:spcBef>
              <a:spcAft>
                <a:spcPts val="0"/>
              </a:spcAft>
              <a:buFont typeface="Arial" panose="020B0604020202020204" pitchFamily="34" charset="0"/>
              <a:buChar char="•"/>
            </a:pPr>
            <a:endParaRPr sz="1200" dirty="0">
              <a:solidFill>
                <a:srgbClr val="FFFFFF"/>
              </a:solidFill>
              <a:latin typeface="Source Sans Pro"/>
              <a:ea typeface="Source Sans Pro"/>
              <a:cs typeface="Source Sans Pro"/>
              <a:sym typeface="Source Sans Pro"/>
            </a:endParaRPr>
          </a:p>
        </p:txBody>
      </p:sp>
      <p:sp>
        <p:nvSpPr>
          <p:cNvPr id="3" name="Google Shape;735;p40">
            <a:extLst>
              <a:ext uri="{FF2B5EF4-FFF2-40B4-BE49-F238E27FC236}">
                <a16:creationId xmlns:a16="http://schemas.microsoft.com/office/drawing/2014/main" id="{D517A2BB-52D3-9446-EC04-2BD7E025B64F}"/>
              </a:ext>
            </a:extLst>
          </p:cNvPr>
          <p:cNvSpPr txBox="1"/>
          <p:nvPr/>
        </p:nvSpPr>
        <p:spPr>
          <a:xfrm>
            <a:off x="4689008" y="2879778"/>
            <a:ext cx="1479900" cy="13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b="1" dirty="0">
                <a:solidFill>
                  <a:schemeClr val="tx2">
                    <a:lumMod val="50000"/>
                  </a:schemeClr>
                </a:solidFill>
                <a:latin typeface="Franklin Gothic Book" panose="020B0503020102020204" pitchFamily="34" charset="0"/>
                <a:ea typeface="Source Sans Pro"/>
                <a:cs typeface="Source Sans Pro"/>
                <a:sym typeface="Source Sans Pro"/>
              </a:rPr>
              <a:t>Data Presentation</a:t>
            </a:r>
          </a:p>
          <a:p>
            <a:pPr marL="171450" lvl="0" indent="-171450" algn="l" rtl="0">
              <a:spcBef>
                <a:spcPts val="0"/>
              </a:spcBef>
              <a:spcAft>
                <a:spcPts val="0"/>
              </a:spcAft>
              <a:buClr>
                <a:schemeClr val="dk1"/>
              </a:buClr>
              <a:buSzPts val="1100"/>
              <a:buFont typeface="Arial" panose="020B0604020202020204" pitchFamily="34" charset="0"/>
              <a:buChar char="•"/>
            </a:pPr>
            <a:r>
              <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rPr>
              <a:t>Visuals </a:t>
            </a:r>
          </a:p>
          <a:p>
            <a:pPr marL="171450" lvl="0" indent="-171450" algn="l" rtl="0">
              <a:spcBef>
                <a:spcPts val="0"/>
              </a:spcBef>
              <a:spcAft>
                <a:spcPts val="0"/>
              </a:spcAft>
              <a:buClr>
                <a:schemeClr val="dk1"/>
              </a:buClr>
              <a:buSzPts val="1100"/>
              <a:buFont typeface="Arial" panose="020B0604020202020204" pitchFamily="34" charset="0"/>
              <a:buChar char="•"/>
            </a:pPr>
            <a:r>
              <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rPr>
              <a:t>Key takeaways during analysis</a:t>
            </a:r>
          </a:p>
          <a:p>
            <a:pPr marL="171450" lvl="0" indent="-171450" algn="l" rtl="0">
              <a:spcBef>
                <a:spcPts val="0"/>
              </a:spcBef>
              <a:spcAft>
                <a:spcPts val="0"/>
              </a:spcAft>
              <a:buClr>
                <a:schemeClr val="dk1"/>
              </a:buClr>
              <a:buSzPts val="1100"/>
              <a:buFont typeface="Arial" panose="020B0604020202020204" pitchFamily="34" charset="0"/>
              <a:buChar char="•"/>
            </a:pPr>
            <a:endParaRPr lang="en-US" sz="1300" dirty="0">
              <a:solidFill>
                <a:schemeClr val="tx1">
                  <a:lumMod val="65000"/>
                  <a:lumOff val="35000"/>
                </a:schemeClr>
              </a:solidFill>
              <a:latin typeface="Franklin Gothic Book" panose="020B0503020102020204" pitchFamily="34" charset="0"/>
              <a:ea typeface="Source Sans Pro"/>
              <a:cs typeface="Source Sans Pro"/>
              <a:sym typeface="Source Sans Pro"/>
            </a:endParaRPr>
          </a:p>
          <a:p>
            <a:pPr marL="171450" lvl="0" indent="-171450" algn="l" rtl="0">
              <a:spcBef>
                <a:spcPts val="0"/>
              </a:spcBef>
              <a:spcAft>
                <a:spcPts val="0"/>
              </a:spcAft>
              <a:buClr>
                <a:schemeClr val="dk1"/>
              </a:buClr>
              <a:buSzPts val="1100"/>
              <a:buFont typeface="Arial" panose="020B0604020202020204" pitchFamily="34" charset="0"/>
              <a:buChar char="•"/>
            </a:pPr>
            <a:endParaRPr sz="1200"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180085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34"/>
                                        </p:tgtEl>
                                        <p:attrNameLst>
                                          <p:attrName>style.visibility</p:attrName>
                                        </p:attrNameLst>
                                      </p:cBhvr>
                                      <p:to>
                                        <p:strVal val="visible"/>
                                      </p:to>
                                    </p:set>
                                    <p:animEffect transition="in" filter="randombar(horizontal)">
                                      <p:cBhvr>
                                        <p:cTn id="7" dur="500"/>
                                        <p:tgtEl>
                                          <p:spTgt spid="7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35"/>
                                        </p:tgtEl>
                                        <p:attrNameLst>
                                          <p:attrName>style.visibility</p:attrName>
                                        </p:attrNameLst>
                                      </p:cBhvr>
                                      <p:to>
                                        <p:strVal val="visible"/>
                                      </p:to>
                                    </p:set>
                                    <p:animEffect transition="in" filter="randombar(horizontal)">
                                      <p:cBhvr>
                                        <p:cTn id="12" dur="500"/>
                                        <p:tgtEl>
                                          <p:spTgt spid="7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37"/>
                                        </p:tgtEl>
                                        <p:attrNameLst>
                                          <p:attrName>style.visibility</p:attrName>
                                        </p:attrNameLst>
                                      </p:cBhvr>
                                      <p:to>
                                        <p:strVal val="visible"/>
                                      </p:to>
                                    </p:set>
                                    <p:animEffect transition="in" filter="randombar(horizontal)">
                                      <p:cBhvr>
                                        <p:cTn id="22" dur="500"/>
                                        <p:tgtEl>
                                          <p:spTgt spid="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 grpId="0"/>
      <p:bldP spid="735" grpId="0"/>
      <p:bldP spid="737"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1"/>
        <p:cNvGrpSpPr/>
        <p:nvPr/>
      </p:nvGrpSpPr>
      <p:grpSpPr>
        <a:xfrm>
          <a:off x="0" y="0"/>
          <a:ext cx="0" cy="0"/>
          <a:chOff x="0" y="0"/>
          <a:chExt cx="0" cy="0"/>
        </a:xfrm>
      </p:grpSpPr>
      <p:sp>
        <p:nvSpPr>
          <p:cNvPr id="572" name="Google Shape;572;p34"/>
          <p:cNvSpPr txBox="1">
            <a:spLocks noGrp="1"/>
          </p:cNvSpPr>
          <p:nvPr>
            <p:ph type="title"/>
          </p:nvPr>
        </p:nvSpPr>
        <p:spPr>
          <a:xfrm>
            <a:off x="244276" y="273938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highlight>
                  <a:srgbClr val="FFFFFF"/>
                </a:highlight>
                <a:latin typeface="Yu Gothic UI Semibold" panose="020B0700000000000000" pitchFamily="34" charset="-128"/>
                <a:ea typeface="Yu Gothic UI Semibold" panose="020B0700000000000000" pitchFamily="34" charset="-128"/>
              </a:rPr>
              <a:t>Conclusion and </a:t>
            </a:r>
            <a:br>
              <a:rPr lang="en-US" sz="4000" dirty="0">
                <a:highlight>
                  <a:srgbClr val="FFFFFF"/>
                </a:highlight>
                <a:latin typeface="Yu Gothic UI Semibold" panose="020B0700000000000000" pitchFamily="34" charset="-128"/>
                <a:ea typeface="Yu Gothic UI Semibold" panose="020B0700000000000000" pitchFamily="34" charset="-128"/>
              </a:rPr>
            </a:br>
            <a:r>
              <a:rPr lang="en-US" sz="4000" dirty="0">
                <a:highlight>
                  <a:srgbClr val="FFFFFF"/>
                </a:highlight>
                <a:latin typeface="Yu Gothic UI Semibold" panose="020B0700000000000000" pitchFamily="34" charset="-128"/>
                <a:ea typeface="Yu Gothic UI Semibold" panose="020B0700000000000000" pitchFamily="34" charset="-128"/>
              </a:rPr>
              <a:t>Recommendation</a:t>
            </a:r>
            <a:br>
              <a:rPr lang="en-US" sz="4000" dirty="0">
                <a:highlight>
                  <a:srgbClr val="FFFFFF"/>
                </a:highlight>
                <a:latin typeface="Yu Gothic UI Semibold" panose="020B0700000000000000" pitchFamily="34" charset="-128"/>
                <a:ea typeface="Yu Gothic UI Semibold" panose="020B0700000000000000" pitchFamily="34" charset="-128"/>
              </a:rPr>
            </a:br>
            <a:br>
              <a:rPr lang="en-US" dirty="0">
                <a:highlight>
                  <a:srgbClr val="FFFFFF"/>
                </a:highlight>
                <a:latin typeface="Yu Gothic UI Semibold" panose="020B0700000000000000" pitchFamily="34" charset="-128"/>
                <a:ea typeface="Yu Gothic UI Semibold" panose="020B0700000000000000" pitchFamily="34" charset="-128"/>
              </a:rPr>
            </a:br>
            <a:endParaRPr dirty="0">
              <a:highlight>
                <a:srgbClr val="FFFFFF"/>
              </a:highlight>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9620344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1"/>
          <p:cNvSpPr txBox="1">
            <a:spLocks noGrp="1"/>
          </p:cNvSpPr>
          <p:nvPr>
            <p:ph type="title"/>
          </p:nvPr>
        </p:nvSpPr>
        <p:spPr>
          <a:xfrm>
            <a:off x="99463" y="547309"/>
            <a:ext cx="822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	</a:t>
            </a:r>
            <a:br>
              <a:rPr lang="en-US" sz="2800" dirty="0"/>
            </a:br>
            <a:endParaRPr sz="2800" dirty="0"/>
          </a:p>
        </p:txBody>
      </p:sp>
      <p:sp>
        <p:nvSpPr>
          <p:cNvPr id="743" name="Google Shape;743;p41"/>
          <p:cNvSpPr txBox="1"/>
          <p:nvPr/>
        </p:nvSpPr>
        <p:spPr>
          <a:xfrm>
            <a:off x="1724385" y="2104600"/>
            <a:ext cx="1787965" cy="9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Franklin Gothic Book" panose="020B0503020102020204" pitchFamily="34" charset="0"/>
                <a:ea typeface="Source Sans Pro"/>
                <a:cs typeface="Source Sans Pro"/>
                <a:sym typeface="Source Sans Pro"/>
              </a:rPr>
              <a:t>Similarity in demographics and </a:t>
            </a:r>
          </a:p>
          <a:p>
            <a:pPr marL="0" lvl="0" indent="0" algn="ctr" rtl="0">
              <a:spcBef>
                <a:spcPts val="0"/>
              </a:spcBef>
              <a:spcAft>
                <a:spcPts val="0"/>
              </a:spcAft>
              <a:buNone/>
            </a:pPr>
            <a:r>
              <a:rPr lang="en-US" sz="1200" dirty="0">
                <a:latin typeface="Franklin Gothic Book" panose="020B0503020102020204" pitchFamily="34" charset="0"/>
                <a:ea typeface="Source Sans Pro"/>
                <a:cs typeface="Source Sans Pro"/>
                <a:sym typeface="Source Sans Pro"/>
              </a:rPr>
              <a:t>years of observation</a:t>
            </a:r>
            <a:endParaRPr sz="1200" dirty="0">
              <a:latin typeface="Franklin Gothic Book" panose="020B0503020102020204" pitchFamily="34" charset="0"/>
              <a:ea typeface="Source Sans Pro"/>
              <a:cs typeface="Source Sans Pro"/>
              <a:sym typeface="Source Sans Pro"/>
            </a:endParaRPr>
          </a:p>
        </p:txBody>
      </p:sp>
      <p:sp>
        <p:nvSpPr>
          <p:cNvPr id="744" name="Google Shape;744;p41"/>
          <p:cNvSpPr txBox="1"/>
          <p:nvPr/>
        </p:nvSpPr>
        <p:spPr>
          <a:xfrm>
            <a:off x="3827438" y="2074150"/>
            <a:ext cx="1964202" cy="1731100"/>
          </a:xfrm>
          <a:prstGeom prst="rect">
            <a:avLst/>
          </a:prstGeom>
          <a:noFill/>
          <a:ln>
            <a:noFill/>
          </a:ln>
        </p:spPr>
        <p:txBody>
          <a:bodyPr spcFirstLastPara="1" wrap="square" lIns="91425" tIns="91425" rIns="91425" bIns="91425" anchor="ctr" anchorCtr="0">
            <a:noAutofit/>
          </a:bodyPr>
          <a:lstStyle/>
          <a:p>
            <a:pPr lvl="0" algn="ctr" rtl="0">
              <a:spcBef>
                <a:spcPts val="0"/>
              </a:spcBef>
              <a:spcAft>
                <a:spcPts val="0"/>
              </a:spcAft>
            </a:pPr>
            <a:r>
              <a:rPr lang="en-US" sz="1200" dirty="0">
                <a:latin typeface="Franklin Gothic Book" panose="020B0503020102020204" pitchFamily="34" charset="0"/>
                <a:ea typeface="Source Sans Pro"/>
                <a:cs typeface="Source Sans Pro"/>
                <a:sym typeface="Source Sans Pro"/>
              </a:rPr>
              <a:t>In order of strength,  aspects of demographic with positive association to happiness are economic welfare, physical health, social unity,  diversity, and trust in government.</a:t>
            </a:r>
          </a:p>
        </p:txBody>
      </p:sp>
      <p:sp>
        <p:nvSpPr>
          <p:cNvPr id="745" name="Google Shape;745;p41"/>
          <p:cNvSpPr txBox="1"/>
          <p:nvPr/>
        </p:nvSpPr>
        <p:spPr>
          <a:xfrm>
            <a:off x="6126175" y="2361000"/>
            <a:ext cx="1682400" cy="11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dirty="0">
                <a:latin typeface="Franklin Gothic Book" panose="020B0503020102020204" pitchFamily="34" charset="0"/>
                <a:ea typeface="Source Sans Pro"/>
                <a:cs typeface="Source Sans Pro"/>
                <a:sym typeface="Source Sans Pro"/>
              </a:rPr>
              <a:t>Wealth, Health, and Happiness are all strongly and positively correlated with each other</a:t>
            </a:r>
          </a:p>
        </p:txBody>
      </p:sp>
      <p:sp>
        <p:nvSpPr>
          <p:cNvPr id="746" name="Google Shape;746;p41"/>
          <p:cNvSpPr txBox="1"/>
          <p:nvPr/>
        </p:nvSpPr>
        <p:spPr>
          <a:xfrm>
            <a:off x="1752575" y="1725225"/>
            <a:ext cx="168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xygen"/>
              <a:ea typeface="Oxygen"/>
              <a:cs typeface="Oxygen"/>
              <a:sym typeface="Oxygen"/>
            </a:endParaRPr>
          </a:p>
        </p:txBody>
      </p:sp>
      <p:sp>
        <p:nvSpPr>
          <p:cNvPr id="747" name="Google Shape;747;p41"/>
          <p:cNvSpPr txBox="1"/>
          <p:nvPr/>
        </p:nvSpPr>
        <p:spPr>
          <a:xfrm>
            <a:off x="3683989" y="1410622"/>
            <a:ext cx="2251100" cy="9937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tx1"/>
                </a:solidFill>
                <a:latin typeface="Franklin Gothic Book" panose="020B0503020102020204" pitchFamily="34" charset="0"/>
                <a:ea typeface="Oxygen"/>
                <a:cs typeface="Oxygen"/>
                <a:sym typeface="Oxygen"/>
              </a:rPr>
              <a:t>Different demographic = Different Correlation to Happiness Level. </a:t>
            </a:r>
          </a:p>
        </p:txBody>
      </p:sp>
      <p:sp>
        <p:nvSpPr>
          <p:cNvPr id="748" name="Google Shape;748;p41"/>
          <p:cNvSpPr txBox="1"/>
          <p:nvPr/>
        </p:nvSpPr>
        <p:spPr>
          <a:xfrm>
            <a:off x="5985500" y="1699901"/>
            <a:ext cx="1989126"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dirty="0">
                <a:solidFill>
                  <a:schemeClr val="tx1"/>
                </a:solidFill>
                <a:latin typeface="Franklin Gothic Book" panose="020B0503020102020204" pitchFamily="34" charset="0"/>
                <a:ea typeface="Oxygen"/>
                <a:cs typeface="Oxygen"/>
                <a:sym typeface="Oxygen"/>
              </a:rPr>
              <a:t>Each demographic is  interdependent with</a:t>
            </a:r>
          </a:p>
          <a:p>
            <a:pPr marL="0" lvl="0" indent="0" algn="ctr" rtl="0">
              <a:spcBef>
                <a:spcPts val="0"/>
              </a:spcBef>
              <a:spcAft>
                <a:spcPts val="0"/>
              </a:spcAft>
              <a:buNone/>
            </a:pPr>
            <a:r>
              <a:rPr lang="en-US" sz="1300" b="1" dirty="0">
                <a:solidFill>
                  <a:schemeClr val="tx1"/>
                </a:solidFill>
                <a:latin typeface="Franklin Gothic Book" panose="020B0503020102020204" pitchFamily="34" charset="0"/>
                <a:ea typeface="Oxygen"/>
                <a:cs typeface="Oxygen"/>
                <a:sym typeface="Oxygen"/>
              </a:rPr>
              <a:t> each other</a:t>
            </a:r>
            <a:endParaRPr sz="1300" b="1" dirty="0">
              <a:solidFill>
                <a:schemeClr val="tx1"/>
              </a:solidFill>
              <a:latin typeface="Franklin Gothic Book" panose="020B0503020102020204" pitchFamily="34" charset="0"/>
              <a:ea typeface="Oxygen"/>
              <a:cs typeface="Oxygen"/>
              <a:sym typeface="Oxygen"/>
            </a:endParaRPr>
          </a:p>
        </p:txBody>
      </p:sp>
      <p:sp>
        <p:nvSpPr>
          <p:cNvPr id="751" name="Google Shape;751;p41"/>
          <p:cNvSpPr txBox="1"/>
          <p:nvPr/>
        </p:nvSpPr>
        <p:spPr>
          <a:xfrm>
            <a:off x="6374663" y="3700475"/>
            <a:ext cx="121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FFFF"/>
                </a:solidFill>
                <a:latin typeface="Oxygen"/>
                <a:ea typeface="Oxygen"/>
                <a:cs typeface="Oxygen"/>
                <a:sym typeface="Oxygen"/>
              </a:rPr>
              <a:t> </a:t>
            </a:r>
            <a:endParaRPr b="1" dirty="0">
              <a:solidFill>
                <a:srgbClr val="FFFFFF"/>
              </a:solidFill>
              <a:latin typeface="Oxygen"/>
              <a:ea typeface="Oxygen"/>
              <a:cs typeface="Oxygen"/>
              <a:sym typeface="Oxygen"/>
            </a:endParaRPr>
          </a:p>
        </p:txBody>
      </p:sp>
      <p:sp>
        <p:nvSpPr>
          <p:cNvPr id="2" name="Google Shape;778;p43">
            <a:extLst>
              <a:ext uri="{FF2B5EF4-FFF2-40B4-BE49-F238E27FC236}">
                <a16:creationId xmlns:a16="http://schemas.microsoft.com/office/drawing/2014/main" id="{5AD3AA51-F2D2-98DC-B26A-873FA4E88E1F}"/>
              </a:ext>
            </a:extLst>
          </p:cNvPr>
          <p:cNvSpPr txBox="1">
            <a:spLocks/>
          </p:cNvSpPr>
          <p:nvPr/>
        </p:nvSpPr>
        <p:spPr>
          <a:xfrm>
            <a:off x="491700" y="552405"/>
            <a:ext cx="8160600" cy="65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1pPr>
            <a:lvl2pPr marR="0" lvl="1"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2pPr>
            <a:lvl3pPr marR="0" lvl="2"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3pPr>
            <a:lvl4pPr marR="0" lvl="3"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4pPr>
            <a:lvl5pPr marR="0" lvl="4"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5pPr>
            <a:lvl6pPr marR="0" lvl="5"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6pPr>
            <a:lvl7pPr marR="0" lvl="6"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7pPr>
            <a:lvl8pPr marR="0" lvl="7"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8pPr>
            <a:lvl9pPr marR="0" lvl="8" algn="l" rtl="0">
              <a:lnSpc>
                <a:spcPct val="100000"/>
              </a:lnSpc>
              <a:spcBef>
                <a:spcPts val="0"/>
              </a:spcBef>
              <a:spcAft>
                <a:spcPts val="0"/>
              </a:spcAft>
              <a:buClr>
                <a:schemeClr val="dk1"/>
              </a:buClr>
              <a:buSzPts val="5200"/>
              <a:buFont typeface="Oxygen"/>
              <a:buNone/>
              <a:defRPr sz="5200" b="1" i="0" u="none" strike="noStrike" cap="none">
                <a:solidFill>
                  <a:schemeClr val="dk1"/>
                </a:solidFill>
                <a:highlight>
                  <a:srgbClr val="FFFFFF"/>
                </a:highlight>
                <a:latin typeface="Oxygen"/>
                <a:ea typeface="Oxygen"/>
                <a:cs typeface="Oxygen"/>
                <a:sym typeface="Oxygen"/>
              </a:defRPr>
            </a:lvl9pPr>
          </a:lstStyle>
          <a:p>
            <a:pPr algn="ctr"/>
            <a:r>
              <a:rPr lang="en-US" sz="2800" dirty="0">
                <a:solidFill>
                  <a:schemeClr val="tx1"/>
                </a:solidFill>
                <a:latin typeface="Yu Gothic UI Semibold" panose="020B0700000000000000" pitchFamily="34" charset="-128"/>
                <a:ea typeface="Yu Gothic UI Semibold" panose="020B0700000000000000" pitchFamily="34" charset="-128"/>
              </a:rPr>
              <a:t>Conclusions</a:t>
            </a:r>
          </a:p>
        </p:txBody>
      </p:sp>
      <p:sp>
        <p:nvSpPr>
          <p:cNvPr id="3" name="Google Shape;743;p41">
            <a:extLst>
              <a:ext uri="{FF2B5EF4-FFF2-40B4-BE49-F238E27FC236}">
                <a16:creationId xmlns:a16="http://schemas.microsoft.com/office/drawing/2014/main" id="{4BE8CBCD-FA81-E5F2-0A6B-F4B812BD7BF7}"/>
              </a:ext>
            </a:extLst>
          </p:cNvPr>
          <p:cNvSpPr txBox="1"/>
          <p:nvPr/>
        </p:nvSpPr>
        <p:spPr>
          <a:xfrm>
            <a:off x="1797803" y="2902216"/>
            <a:ext cx="1682400" cy="9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Franklin Gothic Book" panose="020B0503020102020204" pitchFamily="34" charset="0"/>
                <a:ea typeface="Source Sans Pro"/>
                <a:cs typeface="Source Sans Pro"/>
                <a:sym typeface="Source Sans Pro"/>
              </a:rPr>
              <a:t>Similarity in happiness scores across nations</a:t>
            </a:r>
            <a:endParaRPr sz="1200" dirty="0">
              <a:latin typeface="Franklin Gothic Book" panose="020B0503020102020204" pitchFamily="34" charset="0"/>
              <a:ea typeface="Source Sans Pro"/>
              <a:cs typeface="Source Sans Pro"/>
              <a:sym typeface="Source Sans Pro"/>
            </a:endParaRPr>
          </a:p>
        </p:txBody>
      </p:sp>
      <p:sp>
        <p:nvSpPr>
          <p:cNvPr id="4" name="Google Shape;743;p41">
            <a:extLst>
              <a:ext uri="{FF2B5EF4-FFF2-40B4-BE49-F238E27FC236}">
                <a16:creationId xmlns:a16="http://schemas.microsoft.com/office/drawing/2014/main" id="{855FF24E-1595-8DFE-0922-DC7BCA08210A}"/>
              </a:ext>
            </a:extLst>
          </p:cNvPr>
          <p:cNvSpPr txBox="1"/>
          <p:nvPr/>
        </p:nvSpPr>
        <p:spPr>
          <a:xfrm>
            <a:off x="1829950" y="1435101"/>
            <a:ext cx="1682400" cy="9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Franklin Gothic Book" panose="020B0503020102020204" pitchFamily="34" charset="0"/>
                <a:ea typeface="Source Sans Pro"/>
                <a:cs typeface="Source Sans Pro"/>
                <a:sym typeface="Source Sans Pro"/>
              </a:rPr>
              <a:t>Pattern across Region and Time</a:t>
            </a:r>
            <a:endParaRPr dirty="0">
              <a:solidFill>
                <a:schemeClr val="tx1"/>
              </a:solidFill>
              <a:latin typeface="Franklin Gothic Book" panose="020B0503020102020204" pitchFamily="34" charset="0"/>
              <a:ea typeface="Source Sans Pro"/>
              <a:cs typeface="Source Sans Pro"/>
              <a:sym typeface="Source Sans Pro"/>
            </a:endParaRPr>
          </a:p>
        </p:txBody>
      </p:sp>
      <p:cxnSp>
        <p:nvCxnSpPr>
          <p:cNvPr id="11" name="Straight Arrow Connector 10">
            <a:extLst>
              <a:ext uri="{FF2B5EF4-FFF2-40B4-BE49-F238E27FC236}">
                <a16:creationId xmlns:a16="http://schemas.microsoft.com/office/drawing/2014/main" id="{BD6659CC-71FF-328D-856B-BBFCB6B12C11}"/>
              </a:ext>
            </a:extLst>
          </p:cNvPr>
          <p:cNvCxnSpPr>
            <a:stCxn id="3" idx="0"/>
          </p:cNvCxnSpPr>
          <p:nvPr/>
        </p:nvCxnSpPr>
        <p:spPr>
          <a:xfrm>
            <a:off x="2639003" y="2902216"/>
            <a:ext cx="0" cy="24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43"/>
                                        </p:tgtEl>
                                        <p:attrNameLst>
                                          <p:attrName>style.visibility</p:attrName>
                                        </p:attrNameLst>
                                      </p:cBhvr>
                                      <p:to>
                                        <p:strVal val="visible"/>
                                      </p:to>
                                    </p:set>
                                    <p:animEffect transition="in" filter="barn(inVertical)">
                                      <p:cBhvr>
                                        <p:cTn id="12" dur="500"/>
                                        <p:tgtEl>
                                          <p:spTgt spid="7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47"/>
                                        </p:tgtEl>
                                        <p:attrNameLst>
                                          <p:attrName>style.visibility</p:attrName>
                                        </p:attrNameLst>
                                      </p:cBhvr>
                                      <p:to>
                                        <p:strVal val="visible"/>
                                      </p:to>
                                    </p:set>
                                    <p:animEffect transition="in" filter="barn(inVertical)">
                                      <p:cBhvr>
                                        <p:cTn id="22" dur="500"/>
                                        <p:tgtEl>
                                          <p:spTgt spid="74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44"/>
                                        </p:tgtEl>
                                        <p:attrNameLst>
                                          <p:attrName>style.visibility</p:attrName>
                                        </p:attrNameLst>
                                      </p:cBhvr>
                                      <p:to>
                                        <p:strVal val="visible"/>
                                      </p:to>
                                    </p:set>
                                    <p:animEffect transition="in" filter="barn(inVertical)">
                                      <p:cBhvr>
                                        <p:cTn id="27" dur="500"/>
                                        <p:tgtEl>
                                          <p:spTgt spid="74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48"/>
                                        </p:tgtEl>
                                        <p:attrNameLst>
                                          <p:attrName>style.visibility</p:attrName>
                                        </p:attrNameLst>
                                      </p:cBhvr>
                                      <p:to>
                                        <p:strVal val="visible"/>
                                      </p:to>
                                    </p:set>
                                    <p:animEffect transition="in" filter="barn(inVertical)">
                                      <p:cBhvr>
                                        <p:cTn id="32" dur="500"/>
                                        <p:tgtEl>
                                          <p:spTgt spid="74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45"/>
                                        </p:tgtEl>
                                        <p:attrNameLst>
                                          <p:attrName>style.visibility</p:attrName>
                                        </p:attrNameLst>
                                      </p:cBhvr>
                                      <p:to>
                                        <p:strVal val="visible"/>
                                      </p:to>
                                    </p:set>
                                    <p:animEffect transition="in" filter="barn(inVertical)">
                                      <p:cBhvr>
                                        <p:cTn id="37" dur="500"/>
                                        <p:tgtEl>
                                          <p:spTgt spid="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 grpId="0"/>
      <p:bldP spid="744" grpId="0"/>
      <p:bldP spid="745" grpId="0"/>
      <p:bldP spid="747" grpId="0"/>
      <p:bldP spid="748"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3"/>
          <p:cNvSpPr txBox="1">
            <a:spLocks noGrp="1"/>
          </p:cNvSpPr>
          <p:nvPr>
            <p:ph type="title"/>
          </p:nvPr>
        </p:nvSpPr>
        <p:spPr>
          <a:xfrm>
            <a:off x="780125" y="-1"/>
            <a:ext cx="4038000" cy="14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3600" dirty="0">
                <a:latin typeface="Yu Gothic UI Semibold" panose="020B0700000000000000" pitchFamily="34" charset="-128"/>
                <a:ea typeface="Yu Gothic UI Semibold" panose="020B0700000000000000" pitchFamily="34" charset="-128"/>
              </a:rPr>
              <a:t>Recommendation</a:t>
            </a:r>
            <a:endParaRPr sz="3600" dirty="0">
              <a:latin typeface="Yu Gothic UI Semibold" panose="020B0700000000000000" pitchFamily="34" charset="-128"/>
              <a:ea typeface="Yu Gothic UI Semibold" panose="020B0700000000000000" pitchFamily="34" charset="-128"/>
            </a:endParaRPr>
          </a:p>
        </p:txBody>
      </p:sp>
      <p:sp>
        <p:nvSpPr>
          <p:cNvPr id="566" name="Google Shape;566;p33"/>
          <p:cNvSpPr txBox="1">
            <a:spLocks noGrp="1"/>
          </p:cNvSpPr>
          <p:nvPr>
            <p:ph type="subTitle" idx="1"/>
          </p:nvPr>
        </p:nvSpPr>
        <p:spPr>
          <a:xfrm>
            <a:off x="379013" y="1572987"/>
            <a:ext cx="5062087" cy="1997525"/>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Arial" panose="020B0604020202020204" pitchFamily="34" charset="0"/>
              <a:buChar char="•"/>
            </a:pPr>
            <a:r>
              <a:rPr lang="en-US" dirty="0">
                <a:latin typeface="Franklin Gothic Book" panose="020B0503020102020204" pitchFamily="34" charset="0"/>
              </a:rPr>
              <a:t>Causation between happiness and aspects of demographics, or between individual aspects of demographics</a:t>
            </a:r>
          </a:p>
          <a:p>
            <a:pPr marL="342900" lvl="0" algn="l" rtl="0">
              <a:spcBef>
                <a:spcPts val="0"/>
              </a:spcBef>
              <a:spcAft>
                <a:spcPts val="0"/>
              </a:spcAft>
              <a:buFont typeface="Arial" panose="020B0604020202020204" pitchFamily="34" charset="0"/>
              <a:buChar char="•"/>
            </a:pPr>
            <a:endParaRPr lang="en-US" dirty="0"/>
          </a:p>
          <a:p>
            <a:pPr marL="342900" lvl="0" algn="l" rtl="0">
              <a:spcBef>
                <a:spcPts val="0"/>
              </a:spcBef>
              <a:spcAft>
                <a:spcPts val="0"/>
              </a:spcAft>
              <a:buFont typeface="Arial" panose="020B0604020202020204" pitchFamily="34" charset="0"/>
              <a:buChar char="•"/>
            </a:pPr>
            <a:r>
              <a:rPr lang="en-US" dirty="0">
                <a:latin typeface="Franklin Gothic Book" panose="020B0503020102020204" pitchFamily="34" charset="0"/>
              </a:rPr>
              <a:t>Other areas of demographics that may be indicators of happiness</a:t>
            </a:r>
          </a:p>
          <a:p>
            <a:pPr marL="342900" lvl="0" algn="l" rtl="0">
              <a:spcBef>
                <a:spcPts val="0"/>
              </a:spcBef>
              <a:spcAft>
                <a:spcPts val="0"/>
              </a:spcAft>
              <a:buFont typeface="Arial" panose="020B0604020202020204" pitchFamily="34" charset="0"/>
              <a:buChar char="•"/>
            </a:pPr>
            <a:endParaRPr lang="en-US" dirty="0"/>
          </a:p>
          <a:p>
            <a:pPr marL="342900" lvl="0" algn="l" rtl="0">
              <a:spcBef>
                <a:spcPts val="0"/>
              </a:spcBef>
              <a:spcAft>
                <a:spcPts val="0"/>
              </a:spcAft>
              <a:buFont typeface="Arial" panose="020B0604020202020204" pitchFamily="34" charset="0"/>
              <a:buChar char="•"/>
            </a:pPr>
            <a:r>
              <a:rPr lang="en-US" dirty="0">
                <a:latin typeface="Franklin Gothic Book" panose="020B0503020102020204" pitchFamily="34" charset="0"/>
              </a:rPr>
              <a:t>Longer included time period in the study</a:t>
            </a:r>
          </a:p>
        </p:txBody>
      </p:sp>
      <p:pic>
        <p:nvPicPr>
          <p:cNvPr id="567" name="Google Shape;567;p33"/>
          <p:cNvPicPr preferRelativeResize="0"/>
          <p:nvPr/>
        </p:nvPicPr>
        <p:blipFill>
          <a:blip r:embed="rId3">
            <a:alphaModFix/>
          </a:blip>
          <a:stretch>
            <a:fillRect/>
          </a:stretch>
        </p:blipFill>
        <p:spPr>
          <a:xfrm>
            <a:off x="5613400" y="0"/>
            <a:ext cx="3136304" cy="514350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animEffect transition="in" filter="barn(inVertical)">
                                      <p:cBhvr>
                                        <p:cTn id="7" dur="500"/>
                                        <p:tgtEl>
                                          <p:spTgt spid="5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66">
                                            <p:txEl>
                                              <p:pRg st="2" end="2"/>
                                            </p:txEl>
                                          </p:spTgt>
                                        </p:tgtEl>
                                        <p:attrNameLst>
                                          <p:attrName>style.visibility</p:attrName>
                                        </p:attrNameLst>
                                      </p:cBhvr>
                                      <p:to>
                                        <p:strVal val="visible"/>
                                      </p:to>
                                    </p:set>
                                    <p:animEffect transition="in" filter="barn(inVertical)">
                                      <p:cBhvr>
                                        <p:cTn id="12" dur="500"/>
                                        <p:tgtEl>
                                          <p:spTgt spid="5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66">
                                            <p:txEl>
                                              <p:pRg st="4" end="4"/>
                                            </p:txEl>
                                          </p:spTgt>
                                        </p:tgtEl>
                                        <p:attrNameLst>
                                          <p:attrName>style.visibility</p:attrName>
                                        </p:attrNameLst>
                                      </p:cBhvr>
                                      <p:to>
                                        <p:strVal val="visible"/>
                                      </p:to>
                                    </p:set>
                                    <p:animEffect transition="in" filter="barn(inVertical)">
                                      <p:cBhvr>
                                        <p:cTn id="17" dur="500"/>
                                        <p:tgtEl>
                                          <p:spTgt spid="5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50"/>
          <p:cNvSpPr txBox="1">
            <a:spLocks noGrp="1"/>
          </p:cNvSpPr>
          <p:nvPr>
            <p:ph type="title"/>
          </p:nvPr>
        </p:nvSpPr>
        <p:spPr>
          <a:xfrm>
            <a:off x="251700" y="628425"/>
            <a:ext cx="8520600" cy="24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Yu Gothic UI Semibold" panose="020B0700000000000000" pitchFamily="34" charset="-128"/>
                <a:ea typeface="Yu Gothic UI Semibold" panose="020B0700000000000000" pitchFamily="34" charset="-128"/>
              </a:rPr>
              <a:t>Thank you!</a:t>
            </a:r>
            <a:endParaRPr dirty="0">
              <a:latin typeface="Yu Gothic UI Semibold" panose="020B0700000000000000" pitchFamily="34" charset="-128"/>
              <a:ea typeface="Yu Gothic UI Semibold" panose="020B0700000000000000" pitchFamily="34" charset="-128"/>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0"/>
          <p:cNvSpPr txBox="1">
            <a:spLocks noGrp="1"/>
          </p:cNvSpPr>
          <p:nvPr>
            <p:ph type="title"/>
          </p:nvPr>
        </p:nvSpPr>
        <p:spPr>
          <a:xfrm>
            <a:off x="251700" y="79785"/>
            <a:ext cx="8520600" cy="24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latin typeface="Yu Gothic UI Semibold" panose="020B0700000000000000" pitchFamily="34" charset="-128"/>
                <a:ea typeface="Yu Gothic UI Semibold" panose="020B0700000000000000" pitchFamily="34" charset="-128"/>
              </a:rPr>
              <a:t>Objective</a:t>
            </a:r>
            <a:endParaRPr sz="6000" dirty="0">
              <a:latin typeface="Yu Gothic UI Semibold" panose="020B0700000000000000" pitchFamily="34" charset="-128"/>
              <a:ea typeface="Yu Gothic UI Semibold" panose="020B0700000000000000" pitchFamily="34" charset="-128"/>
            </a:endParaRPr>
          </a:p>
        </p:txBody>
      </p:sp>
      <p:sp>
        <p:nvSpPr>
          <p:cNvPr id="545" name="Google Shape;545;p30"/>
          <p:cNvSpPr txBox="1">
            <a:spLocks noGrp="1"/>
          </p:cNvSpPr>
          <p:nvPr>
            <p:ph type="body" idx="1"/>
          </p:nvPr>
        </p:nvSpPr>
        <p:spPr>
          <a:xfrm>
            <a:off x="1425982" y="1982805"/>
            <a:ext cx="6303104" cy="2532747"/>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1600"/>
              </a:spcAft>
              <a:buFont typeface="Arial" panose="020B0604020202020204" pitchFamily="34" charset="0"/>
              <a:buChar char="•"/>
            </a:pPr>
            <a:r>
              <a:rPr lang="en-GB" dirty="0">
                <a:latin typeface="Franklin Gothic Book" panose="020B0503020102020204" pitchFamily="34" charset="0"/>
              </a:rPr>
              <a:t>Identify if there are </a:t>
            </a:r>
            <a:r>
              <a:rPr lang="en-GB" dirty="0">
                <a:solidFill>
                  <a:schemeClr val="bg1"/>
                </a:solidFill>
                <a:highlight>
                  <a:srgbClr val="808080"/>
                </a:highlight>
                <a:latin typeface="Franklin Gothic Book" panose="020B0503020102020204" pitchFamily="34" charset="0"/>
              </a:rPr>
              <a:t>components of </a:t>
            </a:r>
            <a:r>
              <a:rPr lang="en-GB" dirty="0" err="1">
                <a:solidFill>
                  <a:schemeClr val="bg1"/>
                </a:solidFill>
                <a:highlight>
                  <a:srgbClr val="808080"/>
                </a:highlight>
                <a:latin typeface="Franklin Gothic Book" panose="020B0503020102020204" pitchFamily="34" charset="0"/>
              </a:rPr>
              <a:t>demographics</a:t>
            </a:r>
            <a:r>
              <a:rPr lang="en-GB" dirty="0" err="1">
                <a:latin typeface="Franklin Gothic Book" panose="020B0503020102020204" pitchFamily="34" charset="0"/>
              </a:rPr>
              <a:t>that</a:t>
            </a:r>
            <a:r>
              <a:rPr lang="en-GB" dirty="0">
                <a:latin typeface="Franklin Gothic Book" panose="020B0503020102020204" pitchFamily="34" charset="0"/>
              </a:rPr>
              <a:t> contribute to a country’s happier life.   </a:t>
            </a:r>
          </a:p>
          <a:p>
            <a:pPr marL="285750" lvl="0" indent="-285750" algn="ctr" rtl="0">
              <a:spcBef>
                <a:spcPts val="0"/>
              </a:spcBef>
              <a:spcAft>
                <a:spcPts val="1600"/>
              </a:spcAft>
              <a:buFont typeface="Arial" panose="020B0604020202020204" pitchFamily="34" charset="0"/>
              <a:buChar char="•"/>
            </a:pPr>
            <a:r>
              <a:rPr lang="en-GB" dirty="0">
                <a:latin typeface="Franklin Gothic Book" panose="020B0503020102020204" pitchFamily="34" charset="0"/>
              </a:rPr>
              <a:t>Statistically quantify the relationship between happiness of a country to significant aspects of demographics</a:t>
            </a:r>
          </a:p>
          <a:p>
            <a:pPr marL="0" lvl="0" indent="0" algn="ctr" rtl="0">
              <a:spcBef>
                <a:spcPts val="0"/>
              </a:spcBef>
              <a:spcAft>
                <a:spcPts val="1600"/>
              </a:spcAft>
              <a:buNone/>
            </a:pPr>
            <a:endParaRPr dirty="0">
              <a:solidFill>
                <a:schemeClr val="bg1"/>
              </a:solidFill>
              <a:highlight>
                <a:srgbClr val="808080"/>
              </a:highlight>
              <a:latin typeface="Franklin Gothic Book" panose="020B05030201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randombar(horizontal)">
                                      <p:cBhvr>
                                        <p:cTn id="7" dur="5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45">
                                            <p:txEl>
                                              <p:pRg st="1" end="1"/>
                                            </p:txEl>
                                          </p:spTgt>
                                        </p:tgtEl>
                                        <p:attrNameLst>
                                          <p:attrName>style.visibility</p:attrName>
                                        </p:attrNameLst>
                                      </p:cBhvr>
                                      <p:to>
                                        <p:strVal val="visible"/>
                                      </p:to>
                                    </p:set>
                                    <p:animEffect transition="in" filter="randombar(horizontal)">
                                      <p:cBhvr>
                                        <p:cTn id="12" dur="500"/>
                                        <p:tgtEl>
                                          <p:spTgt spid="5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1"/>
        <p:cNvGrpSpPr/>
        <p:nvPr/>
      </p:nvGrpSpPr>
      <p:grpSpPr>
        <a:xfrm>
          <a:off x="0" y="0"/>
          <a:ext cx="0" cy="0"/>
          <a:chOff x="0" y="0"/>
          <a:chExt cx="0" cy="0"/>
        </a:xfrm>
      </p:grpSpPr>
      <p:sp>
        <p:nvSpPr>
          <p:cNvPr id="572" name="Google Shape;572;p34"/>
          <p:cNvSpPr txBox="1">
            <a:spLocks noGrp="1"/>
          </p:cNvSpPr>
          <p:nvPr>
            <p:ph type="title"/>
          </p:nvPr>
        </p:nvSpPr>
        <p:spPr>
          <a:xfrm>
            <a:off x="244276" y="273938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highlight>
                  <a:srgbClr val="FFFFFF"/>
                </a:highlight>
                <a:latin typeface="Yu Gothic UI Semibold" panose="020B0700000000000000" pitchFamily="34" charset="-128"/>
                <a:ea typeface="Yu Gothic UI Semibold" panose="020B0700000000000000" pitchFamily="34" charset="-128"/>
              </a:rPr>
              <a:t>Data Collection</a:t>
            </a:r>
            <a:br>
              <a:rPr lang="en-US" sz="4000" dirty="0">
                <a:highlight>
                  <a:srgbClr val="FFFFFF"/>
                </a:highlight>
                <a:latin typeface="Yu Gothic UI Semibold" panose="020B0700000000000000" pitchFamily="34" charset="-128"/>
                <a:ea typeface="Yu Gothic UI Semibold" panose="020B0700000000000000" pitchFamily="34" charset="-128"/>
              </a:rPr>
            </a:br>
            <a:br>
              <a:rPr lang="en-US" sz="4000" dirty="0">
                <a:highlight>
                  <a:srgbClr val="FFFFFF"/>
                </a:highlight>
                <a:latin typeface="Yu Gothic UI Semibold" panose="020B0700000000000000" pitchFamily="34" charset="-128"/>
                <a:ea typeface="Yu Gothic UI Semibold" panose="020B0700000000000000" pitchFamily="34" charset="-128"/>
              </a:rPr>
            </a:br>
            <a:r>
              <a:rPr lang="en-US" sz="4000" dirty="0">
                <a:highlight>
                  <a:srgbClr val="FFFFFF"/>
                </a:highlight>
                <a:latin typeface="Yu Gothic UI Semibold" panose="020B0700000000000000" pitchFamily="34" charset="-128"/>
                <a:ea typeface="Yu Gothic UI Semibold" panose="020B0700000000000000" pitchFamily="34" charset="-128"/>
              </a:rPr>
              <a:t> Data Analysis</a:t>
            </a:r>
            <a:br>
              <a:rPr lang="en-US" sz="4000" dirty="0">
                <a:highlight>
                  <a:srgbClr val="FFFFFF"/>
                </a:highlight>
                <a:latin typeface="Yu Gothic UI Semibold" panose="020B0700000000000000" pitchFamily="34" charset="-128"/>
                <a:ea typeface="Yu Gothic UI Semibold" panose="020B0700000000000000" pitchFamily="34" charset="-128"/>
              </a:rPr>
            </a:br>
            <a:br>
              <a:rPr lang="en-US" sz="4000" dirty="0">
                <a:highlight>
                  <a:srgbClr val="FFFFFF"/>
                </a:highlight>
                <a:latin typeface="Yu Gothic UI Semibold" panose="020B0700000000000000" pitchFamily="34" charset="-128"/>
                <a:ea typeface="Yu Gothic UI Semibold" panose="020B0700000000000000" pitchFamily="34" charset="-128"/>
              </a:rPr>
            </a:br>
            <a:br>
              <a:rPr lang="en-US" dirty="0">
                <a:highlight>
                  <a:srgbClr val="FFFFFF"/>
                </a:highlight>
                <a:latin typeface="Yu Gothic UI Semibold" panose="020B0700000000000000" pitchFamily="34" charset="-128"/>
                <a:ea typeface="Yu Gothic UI Semibold" panose="020B0700000000000000" pitchFamily="34" charset="-128"/>
              </a:rPr>
            </a:br>
            <a:r>
              <a:rPr lang="en-US" dirty="0">
                <a:highlight>
                  <a:srgbClr val="FFFFFF"/>
                </a:highlight>
                <a:latin typeface="Yu Gothic UI Semibold" panose="020B0700000000000000" pitchFamily="34" charset="-128"/>
                <a:ea typeface="Yu Gothic UI Semibold" panose="020B0700000000000000" pitchFamily="34" charset="-128"/>
              </a:rPr>
              <a:t>y</a:t>
            </a:r>
            <a:endParaRPr dirty="0">
              <a:highlight>
                <a:srgbClr val="FFFFFF"/>
              </a:highlight>
              <a:latin typeface="Yu Gothic UI Semibold" panose="020B0700000000000000" pitchFamily="34" charset="-128"/>
              <a:ea typeface="Yu Gothic UI Semibold" panose="020B0700000000000000" pitchFamily="34" charset="-128"/>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a:spLocks noGrp="1"/>
          </p:cNvSpPr>
          <p:nvPr>
            <p:ph type="title"/>
          </p:nvPr>
        </p:nvSpPr>
        <p:spPr>
          <a:xfrm>
            <a:off x="3475200" y="225745"/>
            <a:ext cx="5357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Yu Gothic UI Semibold" panose="020B0700000000000000" pitchFamily="34" charset="-128"/>
                <a:ea typeface="Yu Gothic UI Semibold" panose="020B0700000000000000" pitchFamily="34" charset="-128"/>
              </a:rPr>
              <a:t>Data Collection</a:t>
            </a:r>
            <a:endParaRPr dirty="0">
              <a:latin typeface="Yu Gothic UI Semibold" panose="020B0700000000000000" pitchFamily="34" charset="-128"/>
              <a:ea typeface="Yu Gothic UI Semibold" panose="020B0700000000000000" pitchFamily="34" charset="-128"/>
            </a:endParaRPr>
          </a:p>
        </p:txBody>
      </p:sp>
      <p:sp>
        <p:nvSpPr>
          <p:cNvPr id="539" name="Google Shape;539;p29"/>
          <p:cNvSpPr txBox="1">
            <a:spLocks noGrp="1"/>
          </p:cNvSpPr>
          <p:nvPr>
            <p:ph type="body" idx="1"/>
          </p:nvPr>
        </p:nvSpPr>
        <p:spPr>
          <a:xfrm>
            <a:off x="3475200" y="899192"/>
            <a:ext cx="5357100" cy="1504098"/>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dirty="0"/>
              <a:t>Source : World Happiness Report,  Kaggle </a:t>
            </a:r>
          </a:p>
          <a:p>
            <a:pPr marL="0" lvl="0" indent="0" algn="l" rtl="0">
              <a:lnSpc>
                <a:spcPct val="90000"/>
              </a:lnSpc>
              <a:spcBef>
                <a:spcPts val="0"/>
              </a:spcBef>
              <a:spcAft>
                <a:spcPts val="0"/>
              </a:spcAft>
              <a:buNone/>
            </a:pPr>
            <a:r>
              <a:rPr lang="en-US" dirty="0">
                <a:hlinkClick r:id="rId3"/>
              </a:rPr>
              <a:t>https://www.kaggle.com/datasets/simonaasm/world-happiness-index-by-reports-2013-2023</a:t>
            </a:r>
            <a:endParaRPr lang="en-US" dirty="0"/>
          </a:p>
          <a:p>
            <a:pPr marL="0" lvl="0" indent="0" algn="l" rtl="0">
              <a:lnSpc>
                <a:spcPct val="90000"/>
              </a:lnSpc>
              <a:spcBef>
                <a:spcPts val="0"/>
              </a:spcBef>
              <a:spcAft>
                <a:spcPts val="0"/>
              </a:spcAft>
              <a:buNone/>
            </a:pPr>
            <a:endParaRPr lang="en-US" dirty="0"/>
          </a:p>
          <a:p>
            <a:pPr marL="0" lvl="0" indent="0" algn="l" rtl="0">
              <a:lnSpc>
                <a:spcPct val="90000"/>
              </a:lnSpc>
              <a:spcBef>
                <a:spcPts val="0"/>
              </a:spcBef>
              <a:spcAft>
                <a:spcPts val="0"/>
              </a:spcAft>
              <a:buNone/>
            </a:pPr>
            <a:endParaRPr dirty="0"/>
          </a:p>
        </p:txBody>
      </p:sp>
      <p:sp>
        <p:nvSpPr>
          <p:cNvPr id="2" name="Google Shape;551;p31">
            <a:extLst>
              <a:ext uri="{FF2B5EF4-FFF2-40B4-BE49-F238E27FC236}">
                <a16:creationId xmlns:a16="http://schemas.microsoft.com/office/drawing/2014/main" id="{3B849AE8-5A07-50E5-C3D8-19CB54A9E524}"/>
              </a:ext>
            </a:extLst>
          </p:cNvPr>
          <p:cNvSpPr txBox="1">
            <a:spLocks/>
          </p:cNvSpPr>
          <p:nvPr/>
        </p:nvSpPr>
        <p:spPr>
          <a:xfrm>
            <a:off x="3475200" y="1416535"/>
            <a:ext cx="5553776" cy="37269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Source Sans Pro"/>
              <a:buChar char="●"/>
              <a:defRPr sz="1800" b="0" i="0" u="none" strike="noStrike" cap="none">
                <a:solidFill>
                  <a:srgbClr val="000000"/>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9pPr>
          </a:lstStyle>
          <a:p>
            <a:pPr marL="0" indent="0">
              <a:spcAft>
                <a:spcPts val="1600"/>
              </a:spcAft>
              <a:buClr>
                <a:schemeClr val="dk1"/>
              </a:buClr>
              <a:buNone/>
            </a:pPr>
            <a:endParaRPr lang="en-US" dirty="0">
              <a:solidFill>
                <a:schemeClr val="tx1"/>
              </a:solidFill>
              <a:latin typeface="Franklin Gothic Book" panose="020B0503020102020204" pitchFamily="34" charset="0"/>
            </a:endParaRPr>
          </a:p>
          <a:p>
            <a:pPr marL="0" indent="0">
              <a:spcAft>
                <a:spcPts val="1600"/>
              </a:spcAft>
              <a:buClr>
                <a:schemeClr val="dk1"/>
              </a:buClr>
              <a:buNone/>
            </a:pPr>
            <a:r>
              <a:rPr lang="en-US" dirty="0">
                <a:solidFill>
                  <a:schemeClr val="tx1"/>
                </a:solidFill>
                <a:latin typeface="Franklin Gothic Book" panose="020B0503020102020204" pitchFamily="34" charset="0"/>
              </a:rPr>
              <a:t>This dataset is chosen because it is a pre-merged and pre-cleaned dataset that consists of 10 years of data  gathered from the annually-released </a:t>
            </a:r>
            <a:r>
              <a:rPr lang="en-US" dirty="0">
                <a:solidFill>
                  <a:schemeClr val="bg1"/>
                </a:solidFill>
                <a:highlight>
                  <a:srgbClr val="808080"/>
                </a:highlight>
                <a:latin typeface="Franklin Gothic Book" panose="020B0503020102020204" pitchFamily="34" charset="0"/>
              </a:rPr>
              <a:t>World Happiness Report.</a:t>
            </a:r>
          </a:p>
          <a:p>
            <a:pPr marL="0" indent="0">
              <a:spcAft>
                <a:spcPts val="1600"/>
              </a:spcAft>
              <a:buClr>
                <a:schemeClr val="dk1"/>
              </a:buClr>
              <a:buNone/>
            </a:pPr>
            <a:r>
              <a:rPr lang="en-US" dirty="0">
                <a:solidFill>
                  <a:schemeClr val="tx1"/>
                </a:solidFill>
                <a:latin typeface="Franklin Gothic Book" panose="020B0503020102020204" pitchFamily="34" charset="0"/>
              </a:rPr>
              <a:t>While data from 2013 to 2023 are compiled in the dataset, data from year </a:t>
            </a:r>
            <a:r>
              <a:rPr lang="en-US" dirty="0">
                <a:solidFill>
                  <a:schemeClr val="bg1"/>
                </a:solidFill>
                <a:highlight>
                  <a:srgbClr val="808080"/>
                </a:highlight>
                <a:latin typeface="Franklin Gothic Book" panose="020B0503020102020204" pitchFamily="34" charset="0"/>
              </a:rPr>
              <a:t>2015 to 2020</a:t>
            </a:r>
            <a:r>
              <a:rPr lang="en-US" dirty="0">
                <a:solidFill>
                  <a:schemeClr val="tx1"/>
                </a:solidFill>
                <a:highlight>
                  <a:srgbClr val="808080"/>
                </a:highlight>
                <a:latin typeface="Franklin Gothic Book" panose="020B0503020102020204" pitchFamily="34" charset="0"/>
              </a:rPr>
              <a:t> </a:t>
            </a:r>
            <a:r>
              <a:rPr lang="en-US" dirty="0">
                <a:solidFill>
                  <a:schemeClr val="tx1"/>
                </a:solidFill>
                <a:latin typeface="Franklin Gothic Book" panose="020B0503020102020204" pitchFamily="34" charset="0"/>
              </a:rPr>
              <a:t>are chosen for this project.</a:t>
            </a:r>
            <a:endParaRPr lang="en-US" dirty="0">
              <a:solidFill>
                <a:schemeClr val="tx1"/>
              </a:solidFill>
              <a:highlight>
                <a:srgbClr val="C0C0C0"/>
              </a:highlight>
              <a:latin typeface="Franklin Gothic Book" panose="020B0503020102020204" pitchFamily="34" charset="0"/>
            </a:endParaRPr>
          </a:p>
          <a:p>
            <a:pPr marL="0" indent="0">
              <a:spcAft>
                <a:spcPts val="1600"/>
              </a:spcAft>
              <a:buClr>
                <a:schemeClr val="dk1"/>
              </a:buClr>
              <a:buNone/>
            </a:pPr>
            <a:r>
              <a:rPr lang="en-US" dirty="0">
                <a:solidFill>
                  <a:schemeClr val="tx1"/>
                </a:solidFill>
                <a:highlight>
                  <a:srgbClr val="C0C0C0"/>
                </a:highlight>
                <a:latin typeface="Franklin Gothic Book" panose="020B0503020102020204" pitchFamily="34" charset="0"/>
              </a:rPr>
              <a:t>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a:spLocks noGrp="1"/>
          </p:cNvSpPr>
          <p:nvPr>
            <p:ph type="title"/>
          </p:nvPr>
        </p:nvSpPr>
        <p:spPr>
          <a:xfrm>
            <a:off x="3475200" y="200344"/>
            <a:ext cx="5357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Collection</a:t>
            </a:r>
            <a:endParaRPr dirty="0"/>
          </a:p>
        </p:txBody>
      </p:sp>
      <p:sp>
        <p:nvSpPr>
          <p:cNvPr id="2" name="Google Shape;551;p31">
            <a:extLst>
              <a:ext uri="{FF2B5EF4-FFF2-40B4-BE49-F238E27FC236}">
                <a16:creationId xmlns:a16="http://schemas.microsoft.com/office/drawing/2014/main" id="{3B849AE8-5A07-50E5-C3D8-19CB54A9E524}"/>
              </a:ext>
            </a:extLst>
          </p:cNvPr>
          <p:cNvSpPr txBox="1">
            <a:spLocks/>
          </p:cNvSpPr>
          <p:nvPr/>
        </p:nvSpPr>
        <p:spPr>
          <a:xfrm>
            <a:off x="3278524" y="1569113"/>
            <a:ext cx="5553776" cy="37269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Source Sans Pro"/>
              <a:buChar char="●"/>
              <a:defRPr sz="1800" b="0" i="0" u="none" strike="noStrike" cap="none">
                <a:solidFill>
                  <a:srgbClr val="000000"/>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rgbClr val="000000"/>
              </a:buClr>
              <a:buSzPts val="1400"/>
              <a:buFont typeface="Source Sans Pro"/>
              <a:buChar char="■"/>
              <a:defRPr sz="1400" b="0" i="0" u="none" strike="noStrike" cap="none">
                <a:solidFill>
                  <a:srgbClr val="000000"/>
                </a:solidFill>
                <a:latin typeface="Source Sans Pro"/>
                <a:ea typeface="Source Sans Pro"/>
                <a:cs typeface="Source Sans Pro"/>
                <a:sym typeface="Source Sans Pro"/>
              </a:defRPr>
            </a:lvl9pPr>
          </a:lstStyle>
          <a:p>
            <a:pPr marL="285750" indent="-285750">
              <a:spcAft>
                <a:spcPts val="1600"/>
              </a:spcAft>
              <a:buClr>
                <a:schemeClr val="dk1"/>
              </a:buClr>
              <a:buFont typeface="Arial" panose="020B0604020202020204" pitchFamily="34" charset="0"/>
              <a:buChar char="•"/>
            </a:pPr>
            <a:r>
              <a:rPr lang="en-US" dirty="0">
                <a:solidFill>
                  <a:schemeClr val="tx1"/>
                </a:solidFill>
              </a:rPr>
              <a:t>Published by the United </a:t>
            </a:r>
            <a:r>
              <a:rPr lang="en-ID" b="0" i="0" dirty="0">
                <a:solidFill>
                  <a:srgbClr val="3C4043"/>
                </a:solidFill>
                <a:effectLst/>
                <a:highlight>
                  <a:srgbClr val="FFFFFF"/>
                </a:highlight>
                <a:latin typeface="Inter"/>
              </a:rPr>
              <a:t>Nations Sustainable Development Solutions Network starting from 2012</a:t>
            </a:r>
          </a:p>
          <a:p>
            <a:pPr marL="285750" indent="-285750">
              <a:spcAft>
                <a:spcPts val="1600"/>
              </a:spcAft>
              <a:buClr>
                <a:schemeClr val="dk1"/>
              </a:buClr>
              <a:buFont typeface="Arial" panose="020B0604020202020204" pitchFamily="34" charset="0"/>
              <a:buChar char="•"/>
            </a:pPr>
            <a:r>
              <a:rPr lang="en-ID" dirty="0">
                <a:solidFill>
                  <a:srgbClr val="3C4043"/>
                </a:solidFill>
                <a:highlight>
                  <a:srgbClr val="FFFFFF"/>
                </a:highlight>
                <a:latin typeface="Inter"/>
              </a:rPr>
              <a:t>Participated by +- 155 countries</a:t>
            </a:r>
          </a:p>
          <a:p>
            <a:pPr marL="285750" indent="-285750">
              <a:spcAft>
                <a:spcPts val="1600"/>
              </a:spcAft>
              <a:buClr>
                <a:schemeClr val="dk1"/>
              </a:buClr>
              <a:buFont typeface="Arial" panose="020B0604020202020204" pitchFamily="34" charset="0"/>
              <a:buChar char="•"/>
            </a:pPr>
            <a:r>
              <a:rPr lang="en-ID" dirty="0">
                <a:solidFill>
                  <a:srgbClr val="3C4043"/>
                </a:solidFill>
                <a:highlight>
                  <a:srgbClr val="FFFFFF"/>
                </a:highlight>
                <a:latin typeface="Inter"/>
              </a:rPr>
              <a:t>Used survey methodology to collect answers of real-life questions asked to respondents</a:t>
            </a:r>
          </a:p>
          <a:p>
            <a:pPr marL="285750" indent="-285750">
              <a:spcAft>
                <a:spcPts val="1600"/>
              </a:spcAft>
              <a:buClr>
                <a:schemeClr val="dk1"/>
              </a:buClr>
              <a:buFont typeface="Arial" panose="020B0604020202020204" pitchFamily="34" charset="0"/>
              <a:buChar char="•"/>
            </a:pPr>
            <a:endParaRPr lang="en-US" dirty="0">
              <a:solidFill>
                <a:schemeClr val="tx1"/>
              </a:solidFill>
              <a:highlight>
                <a:srgbClr val="C0C0C0"/>
              </a:highlight>
            </a:endParaRPr>
          </a:p>
        </p:txBody>
      </p:sp>
      <p:sp>
        <p:nvSpPr>
          <p:cNvPr id="4" name="Text Placeholder 3">
            <a:extLst>
              <a:ext uri="{FF2B5EF4-FFF2-40B4-BE49-F238E27FC236}">
                <a16:creationId xmlns:a16="http://schemas.microsoft.com/office/drawing/2014/main" id="{5E6A1B3D-F705-8F98-4715-7B548A411F35}"/>
              </a:ext>
            </a:extLst>
          </p:cNvPr>
          <p:cNvSpPr>
            <a:spLocks noGrp="1"/>
          </p:cNvSpPr>
          <p:nvPr>
            <p:ph type="body" idx="1"/>
          </p:nvPr>
        </p:nvSpPr>
        <p:spPr>
          <a:xfrm>
            <a:off x="3475200" y="863550"/>
            <a:ext cx="5357100" cy="3416400"/>
          </a:xfrm>
        </p:spPr>
        <p:txBody>
          <a:bodyPr/>
          <a:lstStyle/>
          <a:p>
            <a:pPr marL="114300" indent="0">
              <a:buNone/>
            </a:pPr>
            <a:r>
              <a:rPr lang="en-US" dirty="0">
                <a:solidFill>
                  <a:schemeClr val="bg1"/>
                </a:solidFill>
                <a:highlight>
                  <a:srgbClr val="808080"/>
                </a:highlight>
              </a:rPr>
              <a:t>World Happiness Report </a:t>
            </a:r>
            <a:r>
              <a:rPr lang="en-US" dirty="0"/>
              <a:t>is an annual report on the state and ranking of national happiness correlated to various qualities of life.</a:t>
            </a:r>
          </a:p>
        </p:txBody>
      </p:sp>
      <p:pic>
        <p:nvPicPr>
          <p:cNvPr id="1026" name="Picture 2" descr="Logo of the World Happiness Report, presented alongside partner logos of Gallup, the Wellbeing Research Centre, and the UN Sustainable Development Solutions Network.">
            <a:extLst>
              <a:ext uri="{FF2B5EF4-FFF2-40B4-BE49-F238E27FC236}">
                <a16:creationId xmlns:a16="http://schemas.microsoft.com/office/drawing/2014/main" id="{51DB8127-809A-4643-1FD6-45A405F15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97" y="1840046"/>
            <a:ext cx="2364523" cy="2364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720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1"/>
          <p:cNvSpPr txBox="1">
            <a:spLocks noGrp="1"/>
          </p:cNvSpPr>
          <p:nvPr>
            <p:ph type="title"/>
          </p:nvPr>
        </p:nvSpPr>
        <p:spPr>
          <a:xfrm>
            <a:off x="670025" y="445025"/>
            <a:ext cx="816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Yu Gothic UI Semibold" panose="020B0700000000000000" pitchFamily="34" charset="-128"/>
                <a:ea typeface="Yu Gothic UI Semibold" panose="020B0700000000000000" pitchFamily="34" charset="-128"/>
              </a:rPr>
              <a:t>Data Analysis</a:t>
            </a:r>
            <a:br>
              <a:rPr lang="en-US" dirty="0"/>
            </a:br>
            <a:endParaRPr dirty="0"/>
          </a:p>
        </p:txBody>
      </p:sp>
      <p:sp>
        <p:nvSpPr>
          <p:cNvPr id="551" name="Google Shape;551;p31"/>
          <p:cNvSpPr txBox="1">
            <a:spLocks noGrp="1"/>
          </p:cNvSpPr>
          <p:nvPr>
            <p:ph type="body" idx="1"/>
          </p:nvPr>
        </p:nvSpPr>
        <p:spPr>
          <a:xfrm>
            <a:off x="431997" y="975640"/>
            <a:ext cx="4880752" cy="3416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285750" lvl="0" indent="-285750" algn="l" rtl="0">
              <a:spcBef>
                <a:spcPts val="0"/>
              </a:spcBef>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285750" lvl="0" indent="-285750" algn="l" rtl="0">
              <a:spcBef>
                <a:spcPts val="0"/>
              </a:spcBef>
              <a:spcAft>
                <a:spcPts val="1600"/>
              </a:spcAft>
              <a:buClr>
                <a:schemeClr val="dk1"/>
              </a:buClr>
              <a:buFont typeface="Arial" panose="020B0604020202020204" pitchFamily="34" charset="0"/>
              <a:buChar char="•"/>
            </a:pPr>
            <a:r>
              <a:rPr lang="en-US" sz="1800" dirty="0">
                <a:solidFill>
                  <a:schemeClr val="dk1"/>
                </a:solidFill>
                <a:latin typeface="Franklin Gothic Book" panose="020B0503020102020204" pitchFamily="34" charset="0"/>
              </a:rPr>
              <a:t>Performed on </a:t>
            </a:r>
            <a:r>
              <a:rPr lang="en-US" sz="1800" dirty="0" err="1">
                <a:solidFill>
                  <a:schemeClr val="dk1"/>
                </a:solidFill>
                <a:latin typeface="Franklin Gothic Book" panose="020B0503020102020204" pitchFamily="34" charset="0"/>
              </a:rPr>
              <a:t>Tableu</a:t>
            </a:r>
            <a:r>
              <a:rPr lang="en-US" sz="1800" dirty="0">
                <a:solidFill>
                  <a:schemeClr val="dk1"/>
                </a:solidFill>
                <a:latin typeface="Franklin Gothic Book" panose="020B0503020102020204" pitchFamily="34" charset="0"/>
              </a:rPr>
              <a:t> Public</a:t>
            </a:r>
          </a:p>
          <a:p>
            <a:pPr marL="285750" lvl="0" indent="-285750" algn="l" rtl="0">
              <a:spcBef>
                <a:spcPts val="0"/>
              </a:spcBef>
              <a:spcAft>
                <a:spcPts val="1600"/>
              </a:spcAft>
              <a:buClr>
                <a:schemeClr val="dk1"/>
              </a:buClr>
              <a:buFont typeface="Arial" panose="020B0604020202020204" pitchFamily="34" charset="0"/>
              <a:buChar char="•"/>
            </a:pPr>
            <a:r>
              <a:rPr lang="en-US" sz="1800" dirty="0">
                <a:solidFill>
                  <a:schemeClr val="dk1"/>
                </a:solidFill>
                <a:latin typeface="Franklin Gothic Book" panose="020B0503020102020204" pitchFamily="34" charset="0"/>
              </a:rPr>
              <a:t>The dataset includes 3 files joined together. </a:t>
            </a:r>
          </a:p>
          <a:p>
            <a:pPr marL="285750" lvl="0" indent="-285750" algn="l" rtl="0">
              <a:spcBef>
                <a:spcPts val="0"/>
              </a:spcBef>
              <a:spcAft>
                <a:spcPts val="1600"/>
              </a:spcAft>
              <a:buClr>
                <a:schemeClr val="dk1"/>
              </a:buClr>
              <a:buFont typeface="Arial" panose="020B0604020202020204" pitchFamily="34" charset="0"/>
              <a:buChar char="•"/>
            </a:pPr>
            <a:r>
              <a:rPr lang="en-US" sz="1800" dirty="0">
                <a:solidFill>
                  <a:schemeClr val="dk1"/>
                </a:solidFill>
                <a:latin typeface="Franklin Gothic Book" panose="020B0503020102020204" pitchFamily="34" charset="0"/>
              </a:rPr>
              <a:t>Dimensions: Country Name and Region</a:t>
            </a:r>
          </a:p>
          <a:p>
            <a:pPr marL="285750" lvl="0" indent="-285750" algn="l" rtl="0">
              <a:spcBef>
                <a:spcPts val="0"/>
              </a:spcBef>
              <a:spcAft>
                <a:spcPts val="1600"/>
              </a:spcAft>
              <a:buClr>
                <a:schemeClr val="dk1"/>
              </a:buClr>
              <a:buFont typeface="Arial" panose="020B0604020202020204" pitchFamily="34" charset="0"/>
              <a:buChar char="•"/>
            </a:pPr>
            <a:r>
              <a:rPr lang="en-US" sz="1800" dirty="0">
                <a:solidFill>
                  <a:schemeClr val="dk1"/>
                </a:solidFill>
                <a:latin typeface="Franklin Gothic Book" panose="020B0503020102020204" pitchFamily="34" charset="0"/>
              </a:rPr>
              <a:t>Measures:  </a:t>
            </a:r>
            <a:r>
              <a:rPr lang="en-US" sz="1800" b="1" dirty="0">
                <a:solidFill>
                  <a:schemeClr val="accent1">
                    <a:lumMod val="75000"/>
                  </a:schemeClr>
                </a:solidFill>
                <a:latin typeface="Franklin Gothic Book" panose="020B0503020102020204" pitchFamily="34" charset="0"/>
              </a:rPr>
              <a:t>Happiness Score</a:t>
            </a:r>
            <a:r>
              <a:rPr lang="en-US" sz="1800" b="1" dirty="0">
                <a:solidFill>
                  <a:schemeClr val="dk1"/>
                </a:solidFill>
                <a:latin typeface="Franklin Gothic Book" panose="020B0503020102020204" pitchFamily="34" charset="0"/>
              </a:rPr>
              <a:t>, </a:t>
            </a:r>
            <a:r>
              <a:rPr lang="en-US" sz="1800" b="1" dirty="0">
                <a:solidFill>
                  <a:schemeClr val="accent1">
                    <a:lumMod val="75000"/>
                  </a:schemeClr>
                </a:solidFill>
                <a:latin typeface="Franklin Gothic Book" panose="020B0503020102020204" pitchFamily="34" charset="0"/>
              </a:rPr>
              <a:t>Happiness Ranking</a:t>
            </a:r>
            <a:r>
              <a:rPr lang="en-US" sz="1800" b="1" dirty="0">
                <a:solidFill>
                  <a:schemeClr val="dk1"/>
                </a:solidFill>
                <a:latin typeface="Franklin Gothic Book" panose="020B0503020102020204" pitchFamily="34" charset="0"/>
              </a:rPr>
              <a:t>, </a:t>
            </a:r>
            <a:r>
              <a:rPr lang="en-US" sz="1800" b="1" dirty="0">
                <a:solidFill>
                  <a:srgbClr val="008080"/>
                </a:solidFill>
                <a:latin typeface="Franklin Gothic Book" panose="020B0503020102020204" pitchFamily="34" charset="0"/>
              </a:rPr>
              <a:t>GDP per Capita</a:t>
            </a:r>
            <a:r>
              <a:rPr lang="en-US" sz="1800" b="1" dirty="0">
                <a:solidFill>
                  <a:schemeClr val="dk1"/>
                </a:solidFill>
                <a:latin typeface="Franklin Gothic Book" panose="020B0503020102020204" pitchFamily="34" charset="0"/>
              </a:rPr>
              <a:t>, </a:t>
            </a:r>
            <a:r>
              <a:rPr lang="en-US" sz="1800" b="1" dirty="0">
                <a:solidFill>
                  <a:schemeClr val="accent5">
                    <a:lumMod val="75000"/>
                  </a:schemeClr>
                </a:solidFill>
                <a:latin typeface="Franklin Gothic Book" panose="020B0503020102020204" pitchFamily="34" charset="0"/>
              </a:rPr>
              <a:t>Healthy Life Expectancy</a:t>
            </a:r>
            <a:r>
              <a:rPr lang="en-US" sz="1800" b="1" dirty="0">
                <a:solidFill>
                  <a:schemeClr val="dk1"/>
                </a:solidFill>
                <a:latin typeface="Franklin Gothic Book" panose="020B0503020102020204" pitchFamily="34" charset="0"/>
              </a:rPr>
              <a:t>,  </a:t>
            </a:r>
            <a:r>
              <a:rPr lang="en-US" sz="1800" b="1" dirty="0">
                <a:solidFill>
                  <a:schemeClr val="accent1">
                    <a:lumMod val="60000"/>
                    <a:lumOff val="40000"/>
                  </a:schemeClr>
                </a:solidFill>
                <a:latin typeface="Franklin Gothic Book" panose="020B0503020102020204" pitchFamily="34" charset="0"/>
              </a:rPr>
              <a:t>Social Support,</a:t>
            </a:r>
            <a:r>
              <a:rPr lang="en-US" sz="1800" b="1" dirty="0">
                <a:solidFill>
                  <a:schemeClr val="dk1"/>
                </a:solidFill>
                <a:latin typeface="Franklin Gothic Book" panose="020B0503020102020204" pitchFamily="34" charset="0"/>
              </a:rPr>
              <a:t> </a:t>
            </a:r>
            <a:r>
              <a:rPr lang="en-US" sz="1800" b="1" dirty="0">
                <a:solidFill>
                  <a:schemeClr val="accent6"/>
                </a:solidFill>
                <a:latin typeface="Franklin Gothic Book" panose="020B0503020102020204" pitchFamily="34" charset="0"/>
              </a:rPr>
              <a:t>Personal Freedom</a:t>
            </a:r>
            <a:r>
              <a:rPr lang="en-US" sz="1800" b="1" dirty="0">
                <a:solidFill>
                  <a:schemeClr val="dk1"/>
                </a:solidFill>
                <a:latin typeface="Franklin Gothic Book" panose="020B0503020102020204" pitchFamily="34" charset="0"/>
              </a:rPr>
              <a:t>, </a:t>
            </a:r>
            <a:r>
              <a:rPr lang="en-US" sz="1800" dirty="0">
                <a:solidFill>
                  <a:schemeClr val="dk1"/>
                </a:solidFill>
                <a:latin typeface="Franklin Gothic Book" panose="020B0503020102020204" pitchFamily="34" charset="0"/>
              </a:rPr>
              <a:t>and</a:t>
            </a:r>
            <a:r>
              <a:rPr lang="en-US" sz="1800" b="1" dirty="0">
                <a:solidFill>
                  <a:schemeClr val="dk1"/>
                </a:solidFill>
                <a:latin typeface="Franklin Gothic Book" panose="020B0503020102020204" pitchFamily="34" charset="0"/>
              </a:rPr>
              <a:t> </a:t>
            </a:r>
            <a:r>
              <a:rPr lang="en-US" sz="1800" b="1" dirty="0">
                <a:solidFill>
                  <a:srgbClr val="FFC000"/>
                </a:solidFill>
                <a:latin typeface="Franklin Gothic Book" panose="020B0503020102020204" pitchFamily="34" charset="0"/>
              </a:rPr>
              <a:t>Perception of Corruption</a:t>
            </a:r>
            <a:r>
              <a:rPr lang="en-US" sz="1800" b="1" dirty="0">
                <a:solidFill>
                  <a:schemeClr val="dk1"/>
                </a:solidFill>
                <a:latin typeface="Franklin Gothic Book" panose="020B0503020102020204" pitchFamily="34" charset="0"/>
              </a:rPr>
              <a:t>.</a:t>
            </a:r>
          </a:p>
          <a:p>
            <a:pPr marL="285750" lvl="0" indent="-285750" algn="l" rtl="0">
              <a:spcBef>
                <a:spcPts val="0"/>
              </a:spcBef>
              <a:spcAft>
                <a:spcPts val="1600"/>
              </a:spcAft>
              <a:buClr>
                <a:schemeClr val="dk1"/>
              </a:buClr>
              <a:buFont typeface="Arial" panose="020B0604020202020204" pitchFamily="34" charset="0"/>
              <a:buChar char="•"/>
            </a:pPr>
            <a:endParaRPr lang="en-US" sz="1800" dirty="0">
              <a:solidFill>
                <a:schemeClr val="dk1"/>
              </a:solidFill>
              <a:latin typeface="Franklin Gothic Book" panose="020B0503020102020204" pitchFamily="34" charset="0"/>
            </a:endParaRPr>
          </a:p>
          <a:p>
            <a:pPr marL="0" lvl="0" indent="0" algn="l" rtl="0">
              <a:spcBef>
                <a:spcPts val="0"/>
              </a:spcBef>
              <a:spcAft>
                <a:spcPts val="1600"/>
              </a:spcAft>
              <a:buClr>
                <a:schemeClr val="dk1"/>
              </a:buClr>
              <a:buFont typeface="Arial"/>
              <a:buNone/>
            </a:pPr>
            <a:endParaRPr sz="1800" dirty="0">
              <a:solidFill>
                <a:schemeClr val="dk1"/>
              </a:solidFill>
              <a:latin typeface="Franklin Gothic Book" panose="020B0503020102020204" pitchFamily="34" charset="0"/>
            </a:endParaRPr>
          </a:p>
        </p:txBody>
      </p:sp>
      <p:grpSp>
        <p:nvGrpSpPr>
          <p:cNvPr id="4" name="Google Shape;590;p35">
            <a:extLst>
              <a:ext uri="{FF2B5EF4-FFF2-40B4-BE49-F238E27FC236}">
                <a16:creationId xmlns:a16="http://schemas.microsoft.com/office/drawing/2014/main" id="{693F915B-1E83-E43A-1D4F-83C4ED50BA8E}"/>
              </a:ext>
            </a:extLst>
          </p:cNvPr>
          <p:cNvGrpSpPr/>
          <p:nvPr/>
        </p:nvGrpSpPr>
        <p:grpSpPr>
          <a:xfrm>
            <a:off x="5120083" y="555225"/>
            <a:ext cx="3283750" cy="3519186"/>
            <a:chOff x="3491614" y="898589"/>
            <a:chExt cx="5204043" cy="5582464"/>
          </a:xfrm>
        </p:grpSpPr>
        <p:grpSp>
          <p:nvGrpSpPr>
            <p:cNvPr id="5" name="Google Shape;591;p35">
              <a:extLst>
                <a:ext uri="{FF2B5EF4-FFF2-40B4-BE49-F238E27FC236}">
                  <a16:creationId xmlns:a16="http://schemas.microsoft.com/office/drawing/2014/main" id="{FB1FB16A-207A-60ED-938D-C5D2687AEC88}"/>
                </a:ext>
              </a:extLst>
            </p:cNvPr>
            <p:cNvGrpSpPr/>
            <p:nvPr/>
          </p:nvGrpSpPr>
          <p:grpSpPr>
            <a:xfrm>
              <a:off x="3491614" y="898589"/>
              <a:ext cx="5204043" cy="5582464"/>
              <a:chOff x="3314062" y="679670"/>
              <a:chExt cx="5461268" cy="5858395"/>
            </a:xfrm>
          </p:grpSpPr>
          <p:grpSp>
            <p:nvGrpSpPr>
              <p:cNvPr id="28" name="Google Shape;592;p35">
                <a:extLst>
                  <a:ext uri="{FF2B5EF4-FFF2-40B4-BE49-F238E27FC236}">
                    <a16:creationId xmlns:a16="http://schemas.microsoft.com/office/drawing/2014/main" id="{9BE70267-E904-8EE9-DE1C-9AFDCFB91BD9}"/>
                  </a:ext>
                </a:extLst>
              </p:cNvPr>
              <p:cNvGrpSpPr/>
              <p:nvPr/>
            </p:nvGrpSpPr>
            <p:grpSpPr>
              <a:xfrm>
                <a:off x="3314062" y="679670"/>
                <a:ext cx="5461268" cy="5858395"/>
                <a:chOff x="3314062" y="679670"/>
                <a:chExt cx="5461268" cy="5858395"/>
              </a:xfrm>
            </p:grpSpPr>
            <p:sp>
              <p:nvSpPr>
                <p:cNvPr id="35" name="Google Shape;593;p35">
                  <a:extLst>
                    <a:ext uri="{FF2B5EF4-FFF2-40B4-BE49-F238E27FC236}">
                      <a16:creationId xmlns:a16="http://schemas.microsoft.com/office/drawing/2014/main" id="{492C9F5B-BFAB-71AB-3509-A0973C47907B}"/>
                    </a:ext>
                  </a:extLst>
                </p:cNvPr>
                <p:cNvSpPr/>
                <p:nvPr/>
              </p:nvSpPr>
              <p:spPr>
                <a:xfrm rot="13344104">
                  <a:off x="3314062" y="1100560"/>
                  <a:ext cx="5400068" cy="5400067"/>
                </a:xfrm>
                <a:prstGeom prst="blockArc">
                  <a:avLst>
                    <a:gd name="adj1" fmla="val 9779832"/>
                    <a:gd name="adj2" fmla="val 13650452"/>
                    <a:gd name="adj3" fmla="val 22583"/>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594;p35">
                  <a:extLst>
                    <a:ext uri="{FF2B5EF4-FFF2-40B4-BE49-F238E27FC236}">
                      <a16:creationId xmlns:a16="http://schemas.microsoft.com/office/drawing/2014/main" id="{BCB27B77-F645-1CE3-3315-463B1EA2920D}"/>
                    </a:ext>
                  </a:extLst>
                </p:cNvPr>
                <p:cNvSpPr/>
                <p:nvPr/>
              </p:nvSpPr>
              <p:spPr>
                <a:xfrm rot="10037458">
                  <a:off x="3375329" y="1100663"/>
                  <a:ext cx="5400001" cy="5400001"/>
                </a:xfrm>
                <a:prstGeom prst="blockArc">
                  <a:avLst>
                    <a:gd name="adj1" fmla="val 9455939"/>
                    <a:gd name="adj2" fmla="val 13148842"/>
                    <a:gd name="adj3" fmla="val 22611"/>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595;p35">
                  <a:extLst>
                    <a:ext uri="{FF2B5EF4-FFF2-40B4-BE49-F238E27FC236}">
                      <a16:creationId xmlns:a16="http://schemas.microsoft.com/office/drawing/2014/main" id="{A03D1236-5C13-28D3-1A84-1952C2A0BBB3}"/>
                    </a:ext>
                  </a:extLst>
                </p:cNvPr>
                <p:cNvSpPr/>
                <p:nvPr/>
              </p:nvSpPr>
              <p:spPr>
                <a:xfrm rot="6616397">
                  <a:off x="3367366" y="1100582"/>
                  <a:ext cx="5400028" cy="5400028"/>
                </a:xfrm>
                <a:prstGeom prst="blockArc">
                  <a:avLst>
                    <a:gd name="adj1" fmla="val 9497346"/>
                    <a:gd name="adj2" fmla="val 13153998"/>
                    <a:gd name="adj3" fmla="val 2234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596;p35">
                  <a:extLst>
                    <a:ext uri="{FF2B5EF4-FFF2-40B4-BE49-F238E27FC236}">
                      <a16:creationId xmlns:a16="http://schemas.microsoft.com/office/drawing/2014/main" id="{16E537F1-364F-01AA-3B30-7125744A26CB}"/>
                    </a:ext>
                  </a:extLst>
                </p:cNvPr>
                <p:cNvSpPr/>
                <p:nvPr/>
              </p:nvSpPr>
              <p:spPr>
                <a:xfrm rot="18699439" flipH="1">
                  <a:off x="3730642" y="1172585"/>
                  <a:ext cx="2892914" cy="1907084"/>
                </a:xfrm>
                <a:custGeom>
                  <a:avLst/>
                  <a:gdLst/>
                  <a:ahLst/>
                  <a:cxnLst/>
                  <a:rect l="l" t="t" r="r" b="b"/>
                  <a:pathLst>
                    <a:path w="2891496" h="1906149" extrusionOk="0">
                      <a:moveTo>
                        <a:pt x="0" y="682149"/>
                      </a:moveTo>
                      <a:lnTo>
                        <a:pt x="0" y="1906149"/>
                      </a:lnTo>
                      <a:lnTo>
                        <a:pt x="1224000" y="1906149"/>
                      </a:lnTo>
                      <a:lnTo>
                        <a:pt x="1010675" y="1692823"/>
                      </a:lnTo>
                      <a:lnTo>
                        <a:pt x="1072479" y="1628404"/>
                      </a:lnTo>
                      <a:cubicBezTo>
                        <a:pt x="1430791" y="1282490"/>
                        <a:pt x="1937527" y="1140140"/>
                        <a:pt x="2420247" y="1244339"/>
                      </a:cubicBezTo>
                      <a:lnTo>
                        <a:pt x="2458926" y="1255641"/>
                      </a:lnTo>
                      <a:lnTo>
                        <a:pt x="2109298" y="462526"/>
                      </a:lnTo>
                      <a:lnTo>
                        <a:pt x="2891496" y="117711"/>
                      </a:lnTo>
                      <a:lnTo>
                        <a:pt x="2862165" y="107994"/>
                      </a:lnTo>
                      <a:cubicBezTo>
                        <a:pt x="1932800" y="-163271"/>
                        <a:pt x="927816" y="85012"/>
                        <a:pt x="231753" y="756990"/>
                      </a:cubicBezTo>
                      <a:lnTo>
                        <a:pt x="154923" y="83707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85083"/>
                    </a:solidFill>
                    <a:latin typeface="Calibri"/>
                    <a:ea typeface="Calibri"/>
                    <a:cs typeface="Calibri"/>
                    <a:sym typeface="Calibri"/>
                  </a:endParaRPr>
                </a:p>
              </p:txBody>
            </p:sp>
            <p:sp>
              <p:nvSpPr>
                <p:cNvPr id="39" name="Google Shape;597;p35">
                  <a:extLst>
                    <a:ext uri="{FF2B5EF4-FFF2-40B4-BE49-F238E27FC236}">
                      <a16:creationId xmlns:a16="http://schemas.microsoft.com/office/drawing/2014/main" id="{88A8AB66-0E01-18BC-CD39-07025C251970}"/>
                    </a:ext>
                  </a:extLst>
                </p:cNvPr>
                <p:cNvSpPr/>
                <p:nvPr/>
              </p:nvSpPr>
              <p:spPr>
                <a:xfrm>
                  <a:off x="3314099" y="1138066"/>
                  <a:ext cx="5400000" cy="5399999"/>
                </a:xfrm>
                <a:prstGeom prst="blockArc">
                  <a:avLst>
                    <a:gd name="adj1" fmla="val 8786043"/>
                    <a:gd name="adj2" fmla="val 12102207"/>
                    <a:gd name="adj3" fmla="val 2242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598;p35">
                  <a:extLst>
                    <a:ext uri="{FF2B5EF4-FFF2-40B4-BE49-F238E27FC236}">
                      <a16:creationId xmlns:a16="http://schemas.microsoft.com/office/drawing/2014/main" id="{EA968FD3-6C93-2650-85E5-40B53DE80707}"/>
                    </a:ext>
                  </a:extLst>
                </p:cNvPr>
                <p:cNvSpPr/>
                <p:nvPr/>
              </p:nvSpPr>
              <p:spPr>
                <a:xfrm rot="17140852">
                  <a:off x="3354291" y="1100607"/>
                  <a:ext cx="5399976" cy="5399976"/>
                </a:xfrm>
                <a:prstGeom prst="blockArc">
                  <a:avLst>
                    <a:gd name="adj1" fmla="val 9779832"/>
                    <a:gd name="adj2" fmla="val 13315098"/>
                    <a:gd name="adj3" fmla="val 22462"/>
                  </a:avLst>
                </a:pr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 name="Google Shape;599;p35">
                <a:extLst>
                  <a:ext uri="{FF2B5EF4-FFF2-40B4-BE49-F238E27FC236}">
                    <a16:creationId xmlns:a16="http://schemas.microsoft.com/office/drawing/2014/main" id="{0DC31F7F-1E51-D0F4-90F2-FF8ACAA26E57}"/>
                  </a:ext>
                </a:extLst>
              </p:cNvPr>
              <p:cNvSpPr/>
              <p:nvPr/>
            </p:nvSpPr>
            <p:spPr>
              <a:xfrm rot="8008754" flipH="1">
                <a:off x="5600136" y="5265431"/>
                <a:ext cx="1225495" cy="1211166"/>
              </a:xfrm>
              <a:custGeom>
                <a:avLst/>
                <a:gdLst/>
                <a:ahLst/>
                <a:cxnLst/>
                <a:rect l="l" t="t" r="r" b="b"/>
                <a:pathLst>
                  <a:path w="1226550" h="1212208" extrusionOk="0">
                    <a:moveTo>
                      <a:pt x="1226550" y="1212208"/>
                    </a:moveTo>
                    <a:lnTo>
                      <a:pt x="2550" y="1212208"/>
                    </a:lnTo>
                    <a:cubicBezTo>
                      <a:pt x="2550" y="804208"/>
                      <a:pt x="0" y="0"/>
                      <a:pt x="0" y="0"/>
                    </a:cubicBezTo>
                  </a:path>
                </a:pathLst>
              </a:custGeom>
              <a:solidFill>
                <a:srgbClr val="0070C0"/>
              </a:solid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sp>
            <p:nvSpPr>
              <p:cNvPr id="30" name="Google Shape;600;p35">
                <a:extLst>
                  <a:ext uri="{FF2B5EF4-FFF2-40B4-BE49-F238E27FC236}">
                    <a16:creationId xmlns:a16="http://schemas.microsoft.com/office/drawing/2014/main" id="{78EC60DD-EE4C-800D-2F29-FA8B9E4E34B0}"/>
                  </a:ext>
                </a:extLst>
              </p:cNvPr>
              <p:cNvSpPr/>
              <p:nvPr/>
            </p:nvSpPr>
            <p:spPr>
              <a:xfrm rot="-10107923" flipH="1">
                <a:off x="3819200" y="4471174"/>
                <a:ext cx="1226795" cy="1212450"/>
              </a:xfrm>
              <a:custGeom>
                <a:avLst/>
                <a:gdLst/>
                <a:ahLst/>
                <a:cxnLst/>
                <a:rect l="l" t="t" r="r" b="b"/>
                <a:pathLst>
                  <a:path w="1226550" h="1212208" extrusionOk="0">
                    <a:moveTo>
                      <a:pt x="1226550" y="1212208"/>
                    </a:moveTo>
                    <a:lnTo>
                      <a:pt x="2550" y="1212208"/>
                    </a:lnTo>
                    <a:cubicBezTo>
                      <a:pt x="2550" y="804208"/>
                      <a:pt x="0" y="0"/>
                      <a:pt x="0" y="0"/>
                    </a:cubicBezTo>
                  </a:path>
                </a:pathLst>
              </a:custGeom>
              <a:solidFill>
                <a:schemeClr val="accent1">
                  <a:lumMod val="60000"/>
                  <a:lumOff val="40000"/>
                </a:schemeClr>
              </a:solid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sp>
            <p:nvSpPr>
              <p:cNvPr id="31" name="Google Shape;601;p35">
                <a:extLst>
                  <a:ext uri="{FF2B5EF4-FFF2-40B4-BE49-F238E27FC236}">
                    <a16:creationId xmlns:a16="http://schemas.microsoft.com/office/drawing/2014/main" id="{001B9227-1850-79E4-A4D4-A68F3250E5D4}"/>
                  </a:ext>
                </a:extLst>
              </p:cNvPr>
              <p:cNvSpPr/>
              <p:nvPr/>
            </p:nvSpPr>
            <p:spPr>
              <a:xfrm rot="-6897902" flipH="1">
                <a:off x="3451246" y="2481587"/>
                <a:ext cx="1227814" cy="1213457"/>
              </a:xfrm>
              <a:custGeom>
                <a:avLst/>
                <a:gdLst/>
                <a:ahLst/>
                <a:cxnLst/>
                <a:rect l="l" t="t" r="r" b="b"/>
                <a:pathLst>
                  <a:path w="1226550" h="1212208" extrusionOk="0">
                    <a:moveTo>
                      <a:pt x="1226550" y="1212208"/>
                    </a:moveTo>
                    <a:lnTo>
                      <a:pt x="2550" y="1212208"/>
                    </a:lnTo>
                    <a:cubicBezTo>
                      <a:pt x="2550" y="804208"/>
                      <a:pt x="0" y="0"/>
                      <a:pt x="0" y="0"/>
                    </a:cubicBezTo>
                  </a:path>
                </a:pathLst>
              </a:custGeom>
              <a:solidFill>
                <a:schemeClr val="accent6"/>
              </a:solid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sp>
            <p:nvSpPr>
              <p:cNvPr id="32" name="Google Shape;602;p35">
                <a:extLst>
                  <a:ext uri="{FF2B5EF4-FFF2-40B4-BE49-F238E27FC236}">
                    <a16:creationId xmlns:a16="http://schemas.microsoft.com/office/drawing/2014/main" id="{85EFF15B-B919-A446-D9C9-B8624518C65A}"/>
                  </a:ext>
                </a:extLst>
              </p:cNvPr>
              <p:cNvSpPr/>
              <p:nvPr/>
            </p:nvSpPr>
            <p:spPr>
              <a:xfrm rot="-2955531" flipH="1">
                <a:off x="5400958" y="1122289"/>
                <a:ext cx="1226282" cy="1211943"/>
              </a:xfrm>
              <a:custGeom>
                <a:avLst/>
                <a:gdLst/>
                <a:ahLst/>
                <a:cxnLst/>
                <a:rect l="l" t="t" r="r" b="b"/>
                <a:pathLst>
                  <a:path w="1226550" h="1212208" extrusionOk="0">
                    <a:moveTo>
                      <a:pt x="1226550" y="1212208"/>
                    </a:moveTo>
                    <a:lnTo>
                      <a:pt x="2550" y="1212208"/>
                    </a:lnTo>
                    <a:cubicBezTo>
                      <a:pt x="2550" y="804208"/>
                      <a:pt x="0" y="0"/>
                      <a:pt x="0" y="0"/>
                    </a:cubicBezTo>
                  </a:path>
                </a:pathLst>
              </a:custGeom>
              <a:no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sp>
            <p:nvSpPr>
              <p:cNvPr id="33" name="Google Shape;603;p35">
                <a:extLst>
                  <a:ext uri="{FF2B5EF4-FFF2-40B4-BE49-F238E27FC236}">
                    <a16:creationId xmlns:a16="http://schemas.microsoft.com/office/drawing/2014/main" id="{2DF1686C-ABA5-0B6E-B626-8F62D771F760}"/>
                  </a:ext>
                </a:extLst>
              </p:cNvPr>
              <p:cNvSpPr/>
              <p:nvPr/>
            </p:nvSpPr>
            <p:spPr>
              <a:xfrm rot="675222" flipH="1">
                <a:off x="7155648" y="1913463"/>
                <a:ext cx="1225584" cy="1211253"/>
              </a:xfrm>
              <a:custGeom>
                <a:avLst/>
                <a:gdLst/>
                <a:ahLst/>
                <a:cxnLst/>
                <a:rect l="l" t="t" r="r" b="b"/>
                <a:pathLst>
                  <a:path w="1226550" h="1212208" extrusionOk="0">
                    <a:moveTo>
                      <a:pt x="1226550" y="1212208"/>
                    </a:moveTo>
                    <a:lnTo>
                      <a:pt x="2550" y="1212208"/>
                    </a:lnTo>
                    <a:cubicBezTo>
                      <a:pt x="2550" y="804208"/>
                      <a:pt x="0" y="0"/>
                      <a:pt x="0" y="0"/>
                    </a:cubicBezTo>
                  </a:path>
                </a:pathLst>
              </a:custGeom>
              <a:solidFill>
                <a:schemeClr val="accent2"/>
              </a:solid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sp>
            <p:nvSpPr>
              <p:cNvPr id="34" name="Google Shape;604;p35">
                <a:extLst>
                  <a:ext uri="{FF2B5EF4-FFF2-40B4-BE49-F238E27FC236}">
                    <a16:creationId xmlns:a16="http://schemas.microsoft.com/office/drawing/2014/main" id="{E52B5351-15FD-B38D-10E0-C65E7DF7B0D2}"/>
                  </a:ext>
                </a:extLst>
              </p:cNvPr>
              <p:cNvSpPr/>
              <p:nvPr/>
            </p:nvSpPr>
            <p:spPr>
              <a:xfrm rot="4272180" flipH="1">
                <a:off x="7374874" y="3970966"/>
                <a:ext cx="1227629" cy="1213275"/>
              </a:xfrm>
              <a:custGeom>
                <a:avLst/>
                <a:gdLst/>
                <a:ahLst/>
                <a:cxnLst/>
                <a:rect l="l" t="t" r="r" b="b"/>
                <a:pathLst>
                  <a:path w="1226550" h="1212208" extrusionOk="0">
                    <a:moveTo>
                      <a:pt x="1226550" y="1212208"/>
                    </a:moveTo>
                    <a:lnTo>
                      <a:pt x="2550" y="1212208"/>
                    </a:lnTo>
                    <a:cubicBezTo>
                      <a:pt x="2550" y="804208"/>
                      <a:pt x="0" y="0"/>
                      <a:pt x="0" y="0"/>
                    </a:cubicBezTo>
                  </a:path>
                </a:pathLst>
              </a:custGeom>
              <a:solidFill>
                <a:schemeClr val="accent3"/>
              </a:solidFill>
              <a:ln w="57150" cap="rnd"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85083"/>
                  </a:solidFill>
                  <a:latin typeface="Calibri"/>
                  <a:ea typeface="Calibri"/>
                  <a:cs typeface="Calibri"/>
                  <a:sym typeface="Calibri"/>
                </a:endParaRPr>
              </a:p>
            </p:txBody>
          </p:sp>
        </p:grpSp>
        <p:sp>
          <p:nvSpPr>
            <p:cNvPr id="8" name="Google Shape;614;p35">
              <a:extLst>
                <a:ext uri="{FF2B5EF4-FFF2-40B4-BE49-F238E27FC236}">
                  <a16:creationId xmlns:a16="http://schemas.microsoft.com/office/drawing/2014/main" id="{1CC5CE40-3E47-C44C-5761-F510BC04B520}"/>
                </a:ext>
              </a:extLst>
            </p:cNvPr>
            <p:cNvSpPr/>
            <p:nvPr/>
          </p:nvSpPr>
          <p:spPr>
            <a:xfrm>
              <a:off x="6999490" y="2014941"/>
              <a:ext cx="546212" cy="523958"/>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623;p35">
              <a:extLst>
                <a:ext uri="{FF2B5EF4-FFF2-40B4-BE49-F238E27FC236}">
                  <a16:creationId xmlns:a16="http://schemas.microsoft.com/office/drawing/2014/main" id="{00DF3225-7559-265F-5998-4A3FF9435F38}"/>
                </a:ext>
              </a:extLst>
            </p:cNvPr>
            <p:cNvSpPr/>
            <p:nvPr/>
          </p:nvSpPr>
          <p:spPr>
            <a:xfrm>
              <a:off x="4011036" y="3545236"/>
              <a:ext cx="339907" cy="327708"/>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24;p35">
              <a:extLst>
                <a:ext uri="{FF2B5EF4-FFF2-40B4-BE49-F238E27FC236}">
                  <a16:creationId xmlns:a16="http://schemas.microsoft.com/office/drawing/2014/main" id="{3569D300-9F43-41C7-A566-4683DE38CCF6}"/>
                </a:ext>
              </a:extLst>
            </p:cNvPr>
            <p:cNvGrpSpPr/>
            <p:nvPr/>
          </p:nvGrpSpPr>
          <p:grpSpPr>
            <a:xfrm>
              <a:off x="7791175" y="3757879"/>
              <a:ext cx="585544" cy="488448"/>
              <a:chOff x="3549250" y="2952275"/>
              <a:chExt cx="266350" cy="231525"/>
            </a:xfrm>
          </p:grpSpPr>
          <p:sp>
            <p:nvSpPr>
              <p:cNvPr id="12" name="Google Shape;625;p35">
                <a:extLst>
                  <a:ext uri="{FF2B5EF4-FFF2-40B4-BE49-F238E27FC236}">
                    <a16:creationId xmlns:a16="http://schemas.microsoft.com/office/drawing/2014/main" id="{B02D5A04-2AB7-741E-516B-2728DB525D55}"/>
                  </a:ext>
                </a:extLst>
              </p:cNvPr>
              <p:cNvSpPr/>
              <p:nvPr/>
            </p:nvSpPr>
            <p:spPr>
              <a:xfrm>
                <a:off x="3549250" y="3077175"/>
                <a:ext cx="266350" cy="106625"/>
              </a:xfrm>
              <a:custGeom>
                <a:avLst/>
                <a:gdLst/>
                <a:ahLst/>
                <a:cxnLst/>
                <a:rect l="l" t="t" r="r" b="b"/>
                <a:pathLst>
                  <a:path w="10654" h="4265" extrusionOk="0">
                    <a:moveTo>
                      <a:pt x="1" y="0"/>
                    </a:moveTo>
                    <a:lnTo>
                      <a:pt x="1" y="3730"/>
                    </a:lnTo>
                    <a:cubicBezTo>
                      <a:pt x="1" y="4015"/>
                      <a:pt x="251" y="4265"/>
                      <a:pt x="536" y="4265"/>
                    </a:cubicBezTo>
                    <a:lnTo>
                      <a:pt x="10118" y="4265"/>
                    </a:lnTo>
                    <a:cubicBezTo>
                      <a:pt x="10421" y="4265"/>
                      <a:pt x="10653" y="4015"/>
                      <a:pt x="10653" y="3730"/>
                    </a:cubicBezTo>
                    <a:lnTo>
                      <a:pt x="10653" y="0"/>
                    </a:lnTo>
                    <a:lnTo>
                      <a:pt x="6139" y="0"/>
                    </a:lnTo>
                    <a:lnTo>
                      <a:pt x="6139" y="268"/>
                    </a:lnTo>
                    <a:cubicBezTo>
                      <a:pt x="6139" y="571"/>
                      <a:pt x="5889" y="803"/>
                      <a:pt x="5604" y="803"/>
                    </a:cubicBezTo>
                    <a:lnTo>
                      <a:pt x="5068" y="803"/>
                    </a:lnTo>
                    <a:cubicBezTo>
                      <a:pt x="4783" y="803"/>
                      <a:pt x="4533" y="571"/>
                      <a:pt x="4533" y="268"/>
                    </a:cubicBezTo>
                    <a:lnTo>
                      <a:pt x="4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6;p35">
                <a:extLst>
                  <a:ext uri="{FF2B5EF4-FFF2-40B4-BE49-F238E27FC236}">
                    <a16:creationId xmlns:a16="http://schemas.microsoft.com/office/drawing/2014/main" id="{61A98FC1-8376-9F7B-C1A6-DAC38546CE52}"/>
                  </a:ext>
                </a:extLst>
              </p:cNvPr>
              <p:cNvSpPr/>
              <p:nvPr/>
            </p:nvSpPr>
            <p:spPr>
              <a:xfrm>
                <a:off x="3549250" y="2952275"/>
                <a:ext cx="266350" cy="111550"/>
              </a:xfrm>
              <a:custGeom>
                <a:avLst/>
                <a:gdLst/>
                <a:ahLst/>
                <a:cxnLst/>
                <a:rect l="l" t="t" r="r" b="b"/>
                <a:pathLst>
                  <a:path w="10654" h="4462" extrusionOk="0">
                    <a:moveTo>
                      <a:pt x="6531" y="803"/>
                    </a:moveTo>
                    <a:cubicBezTo>
                      <a:pt x="6621" y="803"/>
                      <a:pt x="6656" y="857"/>
                      <a:pt x="6656" y="928"/>
                    </a:cubicBezTo>
                    <a:lnTo>
                      <a:pt x="6656" y="1803"/>
                    </a:lnTo>
                    <a:lnTo>
                      <a:pt x="3998" y="1803"/>
                    </a:lnTo>
                    <a:lnTo>
                      <a:pt x="3998" y="928"/>
                    </a:lnTo>
                    <a:cubicBezTo>
                      <a:pt x="3998" y="857"/>
                      <a:pt x="4051" y="803"/>
                      <a:pt x="4140" y="803"/>
                    </a:cubicBezTo>
                    <a:close/>
                    <a:moveTo>
                      <a:pt x="4140" y="1"/>
                    </a:moveTo>
                    <a:cubicBezTo>
                      <a:pt x="3623" y="1"/>
                      <a:pt x="3195" y="429"/>
                      <a:pt x="3195" y="928"/>
                    </a:cubicBezTo>
                    <a:lnTo>
                      <a:pt x="3195" y="1803"/>
                    </a:lnTo>
                    <a:lnTo>
                      <a:pt x="536" y="1803"/>
                    </a:lnTo>
                    <a:cubicBezTo>
                      <a:pt x="251" y="1803"/>
                      <a:pt x="1" y="2035"/>
                      <a:pt x="1" y="2338"/>
                    </a:cubicBezTo>
                    <a:lnTo>
                      <a:pt x="1" y="4461"/>
                    </a:lnTo>
                    <a:lnTo>
                      <a:pt x="4533" y="4461"/>
                    </a:lnTo>
                    <a:lnTo>
                      <a:pt x="4533" y="4194"/>
                    </a:lnTo>
                    <a:lnTo>
                      <a:pt x="6139" y="4194"/>
                    </a:lnTo>
                    <a:lnTo>
                      <a:pt x="6139" y="4461"/>
                    </a:lnTo>
                    <a:lnTo>
                      <a:pt x="10653" y="4461"/>
                    </a:lnTo>
                    <a:lnTo>
                      <a:pt x="10653" y="2338"/>
                    </a:lnTo>
                    <a:cubicBezTo>
                      <a:pt x="10653" y="2035"/>
                      <a:pt x="10421" y="1803"/>
                      <a:pt x="10118" y="1803"/>
                    </a:cubicBezTo>
                    <a:lnTo>
                      <a:pt x="7459" y="1803"/>
                    </a:lnTo>
                    <a:lnTo>
                      <a:pt x="7459" y="928"/>
                    </a:lnTo>
                    <a:cubicBezTo>
                      <a:pt x="7459" y="429"/>
                      <a:pt x="7049" y="1"/>
                      <a:pt x="6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1142;p51">
            <a:extLst>
              <a:ext uri="{FF2B5EF4-FFF2-40B4-BE49-F238E27FC236}">
                <a16:creationId xmlns:a16="http://schemas.microsoft.com/office/drawing/2014/main" id="{2FCDD744-9B60-9E36-38EA-94A0FE64A68C}"/>
              </a:ext>
            </a:extLst>
          </p:cNvPr>
          <p:cNvSpPr/>
          <p:nvPr/>
        </p:nvSpPr>
        <p:spPr>
          <a:xfrm>
            <a:off x="5418782" y="2186849"/>
            <a:ext cx="302263" cy="345637"/>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F3F3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06;p51">
            <a:extLst>
              <a:ext uri="{FF2B5EF4-FFF2-40B4-BE49-F238E27FC236}">
                <a16:creationId xmlns:a16="http://schemas.microsoft.com/office/drawing/2014/main" id="{2EB2529E-7102-3AAA-4BE5-71EE0095C3B2}"/>
              </a:ext>
            </a:extLst>
          </p:cNvPr>
          <p:cNvSpPr/>
          <p:nvPr/>
        </p:nvSpPr>
        <p:spPr>
          <a:xfrm>
            <a:off x="6962685" y="3448987"/>
            <a:ext cx="294739" cy="278631"/>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F3F3F3"/>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858;p51">
            <a:extLst>
              <a:ext uri="{FF2B5EF4-FFF2-40B4-BE49-F238E27FC236}">
                <a16:creationId xmlns:a16="http://schemas.microsoft.com/office/drawing/2014/main" id="{2E5D7BC3-1594-224A-FC09-8B1D5E50D220}"/>
              </a:ext>
            </a:extLst>
          </p:cNvPr>
          <p:cNvGrpSpPr/>
          <p:nvPr/>
        </p:nvGrpSpPr>
        <p:grpSpPr>
          <a:xfrm>
            <a:off x="5711541" y="3295948"/>
            <a:ext cx="347021" cy="242623"/>
            <a:chOff x="4250025" y="2848800"/>
            <a:chExt cx="266325" cy="186475"/>
          </a:xfrm>
        </p:grpSpPr>
        <p:sp>
          <p:nvSpPr>
            <p:cNvPr id="44" name="Google Shape;859;p51">
              <a:extLst>
                <a:ext uri="{FF2B5EF4-FFF2-40B4-BE49-F238E27FC236}">
                  <a16:creationId xmlns:a16="http://schemas.microsoft.com/office/drawing/2014/main" id="{EB77BA17-BDA9-8D1B-51DA-111F2877F37C}"/>
                </a:ext>
              </a:extLst>
            </p:cNvPr>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F3F3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60;p51">
              <a:extLst>
                <a:ext uri="{FF2B5EF4-FFF2-40B4-BE49-F238E27FC236}">
                  <a16:creationId xmlns:a16="http://schemas.microsoft.com/office/drawing/2014/main" id="{BC155D29-336F-06D5-32DC-9A283022C357}"/>
                </a:ext>
              </a:extLst>
            </p:cNvPr>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F3F3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010;p51">
            <a:extLst>
              <a:ext uri="{FF2B5EF4-FFF2-40B4-BE49-F238E27FC236}">
                <a16:creationId xmlns:a16="http://schemas.microsoft.com/office/drawing/2014/main" id="{F10A9D13-1238-3871-006B-F9957EEC83C3}"/>
              </a:ext>
            </a:extLst>
          </p:cNvPr>
          <p:cNvGrpSpPr/>
          <p:nvPr/>
        </p:nvGrpSpPr>
        <p:grpSpPr>
          <a:xfrm>
            <a:off x="5897808" y="1084792"/>
            <a:ext cx="329008" cy="328528"/>
            <a:chOff x="674800" y="2146225"/>
            <a:chExt cx="252500" cy="252500"/>
          </a:xfrm>
          <a:solidFill>
            <a:schemeClr val="bg1"/>
          </a:solidFill>
        </p:grpSpPr>
        <p:sp>
          <p:nvSpPr>
            <p:cNvPr id="47" name="Google Shape;1011;p51">
              <a:extLst>
                <a:ext uri="{FF2B5EF4-FFF2-40B4-BE49-F238E27FC236}">
                  <a16:creationId xmlns:a16="http://schemas.microsoft.com/office/drawing/2014/main" id="{D1D5B069-9043-8BB5-F011-A2DE6539DD6A}"/>
                </a:ext>
              </a:extLst>
            </p:cNvPr>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12;p51">
              <a:extLst>
                <a:ext uri="{FF2B5EF4-FFF2-40B4-BE49-F238E27FC236}">
                  <a16:creationId xmlns:a16="http://schemas.microsoft.com/office/drawing/2014/main" id="{1502652D-5A62-374B-D590-AC9465990A06}"/>
                </a:ext>
              </a:extLst>
            </p:cNvPr>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3;p51">
              <a:extLst>
                <a:ext uri="{FF2B5EF4-FFF2-40B4-BE49-F238E27FC236}">
                  <a16:creationId xmlns:a16="http://schemas.microsoft.com/office/drawing/2014/main" id="{A07F2ADE-D208-7B9C-CB4E-904A88DABAAE}"/>
                </a:ext>
              </a:extLst>
            </p:cNvPr>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14;p51">
              <a:extLst>
                <a:ext uri="{FF2B5EF4-FFF2-40B4-BE49-F238E27FC236}">
                  <a16:creationId xmlns:a16="http://schemas.microsoft.com/office/drawing/2014/main" id="{22F8BC94-F4D7-4F16-D91B-C2634559694D}"/>
                </a:ext>
              </a:extLst>
            </p:cNvPr>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1">
                                            <p:txEl>
                                              <p:pRg st="4" end="4"/>
                                            </p:txEl>
                                          </p:spTgt>
                                        </p:tgtEl>
                                        <p:attrNameLst>
                                          <p:attrName>style.visibility</p:attrName>
                                        </p:attrNameLst>
                                      </p:cBhvr>
                                      <p:to>
                                        <p:strVal val="visible"/>
                                      </p:to>
                                    </p:set>
                                    <p:animEffect transition="in" filter="fade">
                                      <p:cBhvr>
                                        <p:cTn id="7" dur="1000"/>
                                        <p:tgtEl>
                                          <p:spTgt spid="551">
                                            <p:txEl>
                                              <p:pRg st="4" end="4"/>
                                            </p:txEl>
                                          </p:spTgt>
                                        </p:tgtEl>
                                      </p:cBhvr>
                                    </p:animEffect>
                                    <p:anim calcmode="lin" valueType="num">
                                      <p:cBhvr>
                                        <p:cTn id="8" dur="1000" fill="hold"/>
                                        <p:tgtEl>
                                          <p:spTgt spid="55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5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1">
                                            <p:txEl>
                                              <p:pRg st="5" end="5"/>
                                            </p:txEl>
                                          </p:spTgt>
                                        </p:tgtEl>
                                        <p:attrNameLst>
                                          <p:attrName>style.visibility</p:attrName>
                                        </p:attrNameLst>
                                      </p:cBhvr>
                                      <p:to>
                                        <p:strVal val="visible"/>
                                      </p:to>
                                    </p:set>
                                    <p:animEffect transition="in" filter="fade">
                                      <p:cBhvr>
                                        <p:cTn id="12" dur="1000"/>
                                        <p:tgtEl>
                                          <p:spTgt spid="551">
                                            <p:txEl>
                                              <p:pRg st="5" end="5"/>
                                            </p:txEl>
                                          </p:spTgt>
                                        </p:tgtEl>
                                      </p:cBhvr>
                                    </p:animEffect>
                                    <p:anim calcmode="lin" valueType="num">
                                      <p:cBhvr>
                                        <p:cTn id="13" dur="1000" fill="hold"/>
                                        <p:tgtEl>
                                          <p:spTgt spid="55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1"/>
        <p:cNvGrpSpPr/>
        <p:nvPr/>
      </p:nvGrpSpPr>
      <p:grpSpPr>
        <a:xfrm>
          <a:off x="0" y="0"/>
          <a:ext cx="0" cy="0"/>
          <a:chOff x="0" y="0"/>
          <a:chExt cx="0" cy="0"/>
        </a:xfrm>
      </p:grpSpPr>
      <p:sp>
        <p:nvSpPr>
          <p:cNvPr id="572" name="Google Shape;572;p34"/>
          <p:cNvSpPr txBox="1">
            <a:spLocks noGrp="1"/>
          </p:cNvSpPr>
          <p:nvPr>
            <p:ph type="title"/>
          </p:nvPr>
        </p:nvSpPr>
        <p:spPr>
          <a:xfrm>
            <a:off x="244276" y="273938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highlight>
                  <a:srgbClr val="FFFFFF"/>
                </a:highlight>
                <a:latin typeface="Oxygen" panose="02000503000000000000" pitchFamily="2" charset="0"/>
              </a:rPr>
              <a:t>Data Presentation</a:t>
            </a:r>
            <a:br>
              <a:rPr lang="en-US" sz="4000" dirty="0">
                <a:highlight>
                  <a:srgbClr val="FFFFFF"/>
                </a:highlight>
                <a:latin typeface="Oxygen" panose="02000503000000000000" pitchFamily="2" charset="0"/>
              </a:rPr>
            </a:br>
            <a:br>
              <a:rPr lang="en-US" dirty="0">
                <a:highlight>
                  <a:srgbClr val="FFFFFF"/>
                </a:highlight>
              </a:rPr>
            </a:br>
            <a:endParaRPr dirty="0">
              <a:highlight>
                <a:srgbClr val="FFFFFF"/>
              </a:highlight>
            </a:endParaRPr>
          </a:p>
        </p:txBody>
      </p:sp>
    </p:spTree>
    <p:extLst>
      <p:ext uri="{BB962C8B-B14F-4D97-AF65-F5344CB8AC3E}">
        <p14:creationId xmlns:p14="http://schemas.microsoft.com/office/powerpoint/2010/main" val="23383518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2" name="slide2" descr="Sheet 1">
            <a:extLst>
              <a:ext uri="{FF2B5EF4-FFF2-40B4-BE49-F238E27FC236}">
                <a16:creationId xmlns:a16="http://schemas.microsoft.com/office/drawing/2014/main" id="{0307C0C1-73E1-BA32-8A63-0A7BB5D32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68" y="654936"/>
            <a:ext cx="8260690" cy="3724532"/>
          </a:xfrm>
          <a:prstGeom prst="rect">
            <a:avLst/>
          </a:prstGeom>
        </p:spPr>
      </p:pic>
      <p:sp>
        <p:nvSpPr>
          <p:cNvPr id="655" name="Google Shape;655;p38"/>
          <p:cNvSpPr txBox="1">
            <a:spLocks noGrp="1"/>
          </p:cNvSpPr>
          <p:nvPr>
            <p:ph type="title"/>
          </p:nvPr>
        </p:nvSpPr>
        <p:spPr>
          <a:xfrm>
            <a:off x="446419" y="563534"/>
            <a:ext cx="6820800" cy="58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tx2">
                    <a:lumMod val="50000"/>
                  </a:schemeClr>
                </a:solidFill>
                <a:latin typeface="Yu Gothic UI Semibold" panose="020B0700000000000000" pitchFamily="34" charset="-128"/>
                <a:ea typeface="Yu Gothic UI Semibold" panose="020B0700000000000000" pitchFamily="34" charset="-128"/>
              </a:rPr>
              <a:t>Happiness around the World….</a:t>
            </a:r>
            <a:br>
              <a:rPr lang="en-US" sz="2800" dirty="0">
                <a:solidFill>
                  <a:schemeClr val="accent1">
                    <a:lumMod val="75000"/>
                  </a:schemeClr>
                </a:solidFill>
              </a:rPr>
            </a:br>
            <a:endParaRPr sz="2800" dirty="0">
              <a:solidFill>
                <a:schemeClr val="accent1">
                  <a:lumMod val="75000"/>
                </a:schemeClr>
              </a:solidFill>
            </a:endParaRPr>
          </a:p>
        </p:txBody>
      </p:sp>
      <p:sp>
        <p:nvSpPr>
          <p:cNvPr id="656" name="Google Shape;656;p38"/>
          <p:cNvSpPr/>
          <p:nvPr/>
        </p:nvSpPr>
        <p:spPr>
          <a:xfrm>
            <a:off x="6799462" y="1644957"/>
            <a:ext cx="1947333" cy="9765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dirty="0">
                <a:latin typeface="Franklin Gothic Book" panose="020B0503020102020204" pitchFamily="34" charset="0"/>
                <a:ea typeface="Source Sans Pro"/>
                <a:cs typeface="Source Sans Pro"/>
                <a:sym typeface="Source Sans Pro"/>
              </a:rPr>
              <a:t>No obvious correlation between geographical location and happiness</a:t>
            </a:r>
          </a:p>
          <a:p>
            <a:pPr marL="0" marR="0" lvl="0" indent="0" algn="r" rtl="0">
              <a:spcBef>
                <a:spcPts val="0"/>
              </a:spcBef>
              <a:spcAft>
                <a:spcPts val="0"/>
              </a:spcAft>
              <a:buNone/>
            </a:pPr>
            <a:endParaRPr dirty="0">
              <a:latin typeface="Franklin Gothic Book" panose="020B0503020102020204" pitchFamily="34" charset="0"/>
              <a:ea typeface="Source Sans Pro"/>
              <a:cs typeface="Source Sans Pro"/>
              <a:sym typeface="Source Sans Pro"/>
            </a:endParaRPr>
          </a:p>
        </p:txBody>
      </p:sp>
      <p:sp>
        <p:nvSpPr>
          <p:cNvPr id="658" name="Google Shape;658;p38"/>
          <p:cNvSpPr/>
          <p:nvPr/>
        </p:nvSpPr>
        <p:spPr>
          <a:xfrm>
            <a:off x="6710561" y="2417852"/>
            <a:ext cx="2125134" cy="72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dirty="0">
                <a:latin typeface="Source Sans Pro"/>
                <a:ea typeface="Source Sans Pro"/>
                <a:cs typeface="Source Sans Pro"/>
                <a:sym typeface="Source Sans Pro"/>
              </a:rPr>
              <a:t>Countries in the same region MOSTLY have happiness score within </a:t>
            </a:r>
            <a:r>
              <a:rPr lang="en-US" dirty="0">
                <a:latin typeface="Franklin Gothic Book" panose="020B0503020102020204" pitchFamily="34" charset="0"/>
                <a:ea typeface="Source Sans Pro"/>
                <a:cs typeface="Source Sans Pro"/>
                <a:sym typeface="Source Sans Pro"/>
              </a:rPr>
              <a:t>range</a:t>
            </a:r>
            <a:r>
              <a:rPr lang="en-US" dirty="0">
                <a:latin typeface="Source Sans Pro"/>
                <a:ea typeface="Source Sans Pro"/>
                <a:cs typeface="Source Sans Pro"/>
                <a:sym typeface="Source Sans Pro"/>
              </a:rPr>
              <a:t> of each other</a:t>
            </a:r>
            <a:endParaRPr dirty="0">
              <a:latin typeface="Source Sans Pro"/>
              <a:ea typeface="Source Sans Pro"/>
              <a:cs typeface="Source Sans Pro"/>
              <a:sym typeface="Source Sans Pro"/>
            </a:endParaRPr>
          </a:p>
        </p:txBody>
      </p:sp>
      <p:sp>
        <p:nvSpPr>
          <p:cNvPr id="663" name="Google Shape;663;p38"/>
          <p:cNvSpPr/>
          <p:nvPr/>
        </p:nvSpPr>
        <p:spPr>
          <a:xfrm>
            <a:off x="3360469" y="3289345"/>
            <a:ext cx="190661" cy="294276"/>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848601" y="244272"/>
            <a:ext cx="489521" cy="638523"/>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58;p38">
            <a:extLst>
              <a:ext uri="{FF2B5EF4-FFF2-40B4-BE49-F238E27FC236}">
                <a16:creationId xmlns:a16="http://schemas.microsoft.com/office/drawing/2014/main" id="{9DD57D24-89FA-BB89-3BFE-B37818DB3FA6}"/>
              </a:ext>
            </a:extLst>
          </p:cNvPr>
          <p:cNvSpPr/>
          <p:nvPr/>
        </p:nvSpPr>
        <p:spPr>
          <a:xfrm>
            <a:off x="6710561" y="3469067"/>
            <a:ext cx="2125134" cy="72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dirty="0">
                <a:latin typeface="Franklin Gothic Book" panose="020B0503020102020204" pitchFamily="34" charset="0"/>
                <a:ea typeface="Source Sans Pro"/>
                <a:cs typeface="Source Sans Pro"/>
                <a:sym typeface="Source Sans Pro"/>
              </a:rPr>
              <a:t>… because of similar </a:t>
            </a:r>
            <a:r>
              <a:rPr lang="en-US" dirty="0">
                <a:solidFill>
                  <a:schemeClr val="bg1"/>
                </a:solidFill>
                <a:highlight>
                  <a:srgbClr val="808080"/>
                </a:highlight>
                <a:latin typeface="Franklin Gothic Book" panose="020B0503020102020204" pitchFamily="34" charset="0"/>
                <a:ea typeface="Source Sans Pro"/>
                <a:cs typeface="Source Sans Pro"/>
                <a:sym typeface="Source Sans Pro"/>
              </a:rPr>
              <a:t>Demographics</a:t>
            </a:r>
          </a:p>
          <a:p>
            <a:pPr marL="0" marR="0" lvl="0" indent="0" algn="ctr" rtl="0">
              <a:spcBef>
                <a:spcPts val="0"/>
              </a:spcBef>
              <a:spcAft>
                <a:spcPts val="0"/>
              </a:spcAft>
              <a:buNone/>
            </a:pPr>
            <a:r>
              <a:rPr lang="en-US" dirty="0">
                <a:latin typeface="Franklin Gothic Book" panose="020B0503020102020204" pitchFamily="34" charset="0"/>
                <a:ea typeface="Source Sans Pro"/>
                <a:cs typeface="Source Sans Pro"/>
                <a:sym typeface="Source Sans Pro"/>
              </a:rPr>
              <a:t> </a:t>
            </a:r>
            <a:endParaRPr dirty="0">
              <a:latin typeface="Franklin Gothic Book" panose="020B0503020102020204" pitchFamily="34" charset="0"/>
              <a:ea typeface="Source Sans Pro"/>
              <a:cs typeface="Source Sans Pro"/>
              <a:sym typeface="Source Sans Pro"/>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6"/>
                                        </p:tgtEl>
                                        <p:attrNameLst>
                                          <p:attrName>style.visibility</p:attrName>
                                        </p:attrNameLst>
                                      </p:cBhvr>
                                      <p:to>
                                        <p:strVal val="visible"/>
                                      </p:to>
                                    </p:set>
                                    <p:animEffect transition="in" filter="fade">
                                      <p:cBhvr>
                                        <p:cTn id="7" dur="1000"/>
                                        <p:tgtEl>
                                          <p:spTgt spid="656"/>
                                        </p:tgtEl>
                                      </p:cBhvr>
                                    </p:animEffect>
                                    <p:anim calcmode="lin" valueType="num">
                                      <p:cBhvr>
                                        <p:cTn id="8" dur="1000" fill="hold"/>
                                        <p:tgtEl>
                                          <p:spTgt spid="656"/>
                                        </p:tgtEl>
                                        <p:attrNameLst>
                                          <p:attrName>ppt_x</p:attrName>
                                        </p:attrNameLst>
                                      </p:cBhvr>
                                      <p:tavLst>
                                        <p:tav tm="0">
                                          <p:val>
                                            <p:strVal val="#ppt_x"/>
                                          </p:val>
                                        </p:tav>
                                        <p:tav tm="100000">
                                          <p:val>
                                            <p:strVal val="#ppt_x"/>
                                          </p:val>
                                        </p:tav>
                                      </p:tavLst>
                                    </p:anim>
                                    <p:anim calcmode="lin" valueType="num">
                                      <p:cBhvr>
                                        <p:cTn id="9" dur="1000" fill="hold"/>
                                        <p:tgtEl>
                                          <p:spTgt spid="6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8"/>
                                        </p:tgtEl>
                                        <p:attrNameLst>
                                          <p:attrName>style.visibility</p:attrName>
                                        </p:attrNameLst>
                                      </p:cBhvr>
                                      <p:to>
                                        <p:strVal val="visible"/>
                                      </p:to>
                                    </p:set>
                                    <p:animEffect transition="in" filter="fade">
                                      <p:cBhvr>
                                        <p:cTn id="14" dur="1000"/>
                                        <p:tgtEl>
                                          <p:spTgt spid="658"/>
                                        </p:tgtEl>
                                      </p:cBhvr>
                                    </p:animEffect>
                                    <p:anim calcmode="lin" valueType="num">
                                      <p:cBhvr>
                                        <p:cTn id="15" dur="1000" fill="hold"/>
                                        <p:tgtEl>
                                          <p:spTgt spid="658"/>
                                        </p:tgtEl>
                                        <p:attrNameLst>
                                          <p:attrName>ppt_x</p:attrName>
                                        </p:attrNameLst>
                                      </p:cBhvr>
                                      <p:tavLst>
                                        <p:tav tm="0">
                                          <p:val>
                                            <p:strVal val="#ppt_x"/>
                                          </p:val>
                                        </p:tav>
                                        <p:tav tm="100000">
                                          <p:val>
                                            <p:strVal val="#ppt_x"/>
                                          </p:val>
                                        </p:tav>
                                      </p:tavLst>
                                    </p:anim>
                                    <p:anim calcmode="lin" valueType="num">
                                      <p:cBhvr>
                                        <p:cTn id="16" dur="1000" fill="hold"/>
                                        <p:tgtEl>
                                          <p:spTgt spid="6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p:bldP spid="658" grpId="0"/>
      <p:bldP spid="7" grpId="0"/>
    </p:bldLst>
  </p:timing>
</p:sld>
</file>

<file path=ppt/theme/theme1.xml><?xml version="1.0" encoding="utf-8"?>
<a:theme xmlns:a="http://schemas.openxmlformats.org/drawingml/2006/main" name="0108_Gasper_Template_SlidesMania">
  <a:themeElements>
    <a:clrScheme name="Simple Light">
      <a:dk1>
        <a:srgbClr val="000000"/>
      </a:dk1>
      <a:lt1>
        <a:srgbClr val="FFFFFF"/>
      </a:lt1>
      <a:dk2>
        <a:srgbClr val="595959"/>
      </a:dk2>
      <a:lt2>
        <a:srgbClr val="EEEEEE"/>
      </a:lt2>
      <a:accent1>
        <a:srgbClr val="E25447"/>
      </a:accent1>
      <a:accent2>
        <a:srgbClr val="EFCF7E"/>
      </a:accent2>
      <a:accent3>
        <a:srgbClr val="3FCBB1"/>
      </a:accent3>
      <a:accent4>
        <a:srgbClr val="9ED0E6"/>
      </a:accent4>
      <a:accent5>
        <a:srgbClr val="6885CC"/>
      </a:accent5>
      <a:accent6>
        <a:srgbClr val="8E7CC3"/>
      </a:accent6>
      <a:hlink>
        <a:srgbClr val="FF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4604</Words>
  <Application>Microsoft Office PowerPoint</Application>
  <PresentationFormat>On-screen Show (16:9)</PresentationFormat>
  <Paragraphs>214</Paragraphs>
  <Slides>23</Slides>
  <Notes>23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Lora</vt:lpstr>
      <vt:lpstr>Franklin Gothic Book</vt:lpstr>
      <vt:lpstr>Raleway</vt:lpstr>
      <vt:lpstr>Montserrat</vt:lpstr>
      <vt:lpstr>Oxygen</vt:lpstr>
      <vt:lpstr>Yu Gothic UI Semibold</vt:lpstr>
      <vt:lpstr>Barlow Condensed</vt:lpstr>
      <vt:lpstr>Arial</vt:lpstr>
      <vt:lpstr>Inter</vt:lpstr>
      <vt:lpstr>Wingdings</vt:lpstr>
      <vt:lpstr>Source Sans Pro</vt:lpstr>
      <vt:lpstr>Calibri</vt:lpstr>
      <vt:lpstr>droid sans</vt:lpstr>
      <vt:lpstr>SourceSansPro</vt:lpstr>
      <vt:lpstr>0108_Gasper_Template_SlidesMania</vt:lpstr>
      <vt:lpstr>World Happiness Comparison and Contributing Factors</vt:lpstr>
      <vt:lpstr>Table of Contents</vt:lpstr>
      <vt:lpstr>Objective</vt:lpstr>
      <vt:lpstr>Data Collection   Data Analysis   y</vt:lpstr>
      <vt:lpstr>Data Collection</vt:lpstr>
      <vt:lpstr>Data Collection</vt:lpstr>
      <vt:lpstr>Data Analysis </vt:lpstr>
      <vt:lpstr>Data Presentation  </vt:lpstr>
      <vt:lpstr>Happiness around the World…. </vt:lpstr>
      <vt:lpstr>Happiness Over the Years…</vt:lpstr>
      <vt:lpstr>PowerPoint Presentation</vt:lpstr>
      <vt:lpstr>PowerPoint Presentation</vt:lpstr>
      <vt:lpstr>Demographics  = Happiness Factor ??</vt:lpstr>
      <vt:lpstr>PowerPoint Presentation</vt:lpstr>
      <vt:lpstr>PowerPoint Presentation</vt:lpstr>
      <vt:lpstr>PowerPoint Presentation</vt:lpstr>
      <vt:lpstr>PowerPoint Presentation</vt:lpstr>
      <vt:lpstr>PowerPoint Presentation</vt:lpstr>
      <vt:lpstr>PowerPoint Presentation</vt:lpstr>
      <vt:lpstr>Conclusion and  Recommendation  </vt:lpstr>
      <vt:lpstr>  </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Comparison</dc:title>
  <cp:lastModifiedBy>ACER</cp:lastModifiedBy>
  <cp:revision>25</cp:revision>
  <dcterms:modified xsi:type="dcterms:W3CDTF">2024-05-28T14:09:42Z</dcterms:modified>
</cp:coreProperties>
</file>