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7" r:id="rId6"/>
    <p:sldId id="258" r:id="rId7"/>
    <p:sldId id="259" r:id="rId8"/>
    <p:sldId id="261" r:id="rId9"/>
    <p:sldId id="264" r:id="rId10"/>
    <p:sldId id="262" r:id="rId11"/>
    <p:sldId id="265" r:id="rId12"/>
    <p:sldId id="263" r:id="rId13"/>
    <p:sldId id="267" r:id="rId14"/>
    <p:sldId id="268" r:id="rId15"/>
    <p:sldId id="272" r:id="rId16"/>
    <p:sldId id="266" r:id="rId17"/>
    <p:sldId id="269" r:id="rId18"/>
    <p:sldId id="260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5E53A1-677C-F3A5-422E-7C0BA74B6D5F}" v="807" dt="2022-11-29T02:18:39.423"/>
    <p1510:client id="{5B04F608-D63E-C4C4-AE90-5E88CCD5B408}" v="2" dt="2022-11-29T02:13:12.436"/>
    <p1510:client id="{6AD90569-CC19-E984-C4B3-4B19A46BC7C6}" v="2" dt="2022-11-29T07:46:55.367"/>
    <p1510:client id="{7A95B8E7-14F3-3781-F3DA-9AB92ED8A929}" v="344" dt="2022-11-28T22:51:53.858"/>
    <p1510:client id="{9354E35D-9887-3712-385D-3EDDB0D8DFF1}" v="20" dt="2022-11-26T22:03:01.274"/>
    <p1510:client id="{A7C3EF85-FAAB-C1A1-B1CE-E4B49F31C6E4}" v="9" dt="2022-11-26T21:23:50.290"/>
    <p1510:client id="{D436581D-664C-3375-C701-D4104974F452}" v="35" dt="2022-11-29T17:07:09.193"/>
    <p1510:client id="{DD60C261-436A-3938-2C00-6DF8FF231C96}" v="103" dt="2022-11-28T22:15:33.355"/>
    <p1510:client id="{DE1514F4-23A7-436D-8E7E-E86EAB376975}" v="8" dt="2022-11-26T20:43:43.367"/>
    <p1510:client id="{ED8C24C9-624A-2FFE-E7EB-78F2A4388C34}" v="125" dt="2022-11-28T08:50:19.729"/>
    <p1510:client id="{EF4A698F-3295-21DF-94E4-D8D19D2F6197}" v="538" dt="2022-11-29T03:01:54.820"/>
    <p1510:client id="{F4250317-708C-4684-880B-0AAAED6FEE70}" v="87" dt="2022-11-29T17:10:20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250580-C607-47F0-B795-6E071A25275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EB261DE-2930-4593-9F7C-0904F1091A11}">
      <dgm:prSet/>
      <dgm:spPr/>
      <dgm:t>
        <a:bodyPr/>
        <a:lstStyle/>
        <a:p>
          <a:r>
            <a:rPr lang="en-US"/>
            <a:t>Most popular negative word: pain (1415)</a:t>
          </a:r>
        </a:p>
      </dgm:t>
    </dgm:pt>
    <dgm:pt modelId="{510F0BA4-AB5E-47FD-B711-8D88B5FF0C85}" type="parTrans" cxnId="{0290FE6A-DF33-4863-A9FA-C15FD9742305}">
      <dgm:prSet/>
      <dgm:spPr/>
      <dgm:t>
        <a:bodyPr/>
        <a:lstStyle/>
        <a:p>
          <a:endParaRPr lang="en-US"/>
        </a:p>
      </dgm:t>
    </dgm:pt>
    <dgm:pt modelId="{97713380-BC4A-488A-9568-90CCAFBEF1F4}" type="sibTrans" cxnId="{0290FE6A-DF33-4863-A9FA-C15FD9742305}">
      <dgm:prSet/>
      <dgm:spPr/>
      <dgm:t>
        <a:bodyPr/>
        <a:lstStyle/>
        <a:p>
          <a:endParaRPr lang="en-US"/>
        </a:p>
      </dgm:t>
    </dgm:pt>
    <dgm:pt modelId="{14111B4A-E1FC-4C40-BE6C-CA2242FDD3FF}">
      <dgm:prSet/>
      <dgm:spPr/>
      <dgm:t>
        <a:bodyPr/>
        <a:lstStyle/>
        <a:p>
          <a:r>
            <a:rPr lang="en-US"/>
            <a:t>Other frequent negative words: chronic, bad, worse </a:t>
          </a:r>
        </a:p>
      </dgm:t>
    </dgm:pt>
    <dgm:pt modelId="{D5A15D93-6104-46F5-A6B6-82BB4467120A}" type="parTrans" cxnId="{E0F98ACB-D7CB-43A6-81C5-A3C74AD9FD9B}">
      <dgm:prSet/>
      <dgm:spPr/>
      <dgm:t>
        <a:bodyPr/>
        <a:lstStyle/>
        <a:p>
          <a:endParaRPr lang="en-US"/>
        </a:p>
      </dgm:t>
    </dgm:pt>
    <dgm:pt modelId="{0CBAB26C-9E83-49D1-B410-DD414E9802BC}" type="sibTrans" cxnId="{E0F98ACB-D7CB-43A6-81C5-A3C74AD9FD9B}">
      <dgm:prSet/>
      <dgm:spPr/>
      <dgm:t>
        <a:bodyPr/>
        <a:lstStyle/>
        <a:p>
          <a:endParaRPr lang="en-US"/>
        </a:p>
      </dgm:t>
    </dgm:pt>
    <dgm:pt modelId="{5EE3A943-3E81-4EB2-8634-9BE5BD1ECD40}">
      <dgm:prSet/>
      <dgm:spPr/>
      <dgm:t>
        <a:bodyPr/>
        <a:lstStyle/>
        <a:p>
          <a:r>
            <a:rPr lang="en-US"/>
            <a:t>Most popular positive word: love (279)</a:t>
          </a:r>
        </a:p>
      </dgm:t>
    </dgm:pt>
    <dgm:pt modelId="{4910C7EA-2387-457A-9F6A-28B6119A9680}" type="parTrans" cxnId="{F600ACA5-3FD0-4DE3-A67B-D0FCE3B07E54}">
      <dgm:prSet/>
      <dgm:spPr/>
      <dgm:t>
        <a:bodyPr/>
        <a:lstStyle/>
        <a:p>
          <a:endParaRPr lang="en-US"/>
        </a:p>
      </dgm:t>
    </dgm:pt>
    <dgm:pt modelId="{47384B85-5681-4DF8-A6EA-513469B0F0F5}" type="sibTrans" cxnId="{F600ACA5-3FD0-4DE3-A67B-D0FCE3B07E54}">
      <dgm:prSet/>
      <dgm:spPr/>
      <dgm:t>
        <a:bodyPr/>
        <a:lstStyle/>
        <a:p>
          <a:endParaRPr lang="en-US"/>
        </a:p>
      </dgm:t>
    </dgm:pt>
    <dgm:pt modelId="{176D1BEA-E0E8-43A5-BE27-B8DECA758A21}">
      <dgm:prSet/>
      <dgm:spPr/>
      <dgm:t>
        <a:bodyPr/>
        <a:lstStyle/>
        <a:p>
          <a:r>
            <a:rPr lang="en-US"/>
            <a:t>Other frequent positive words: patience, like, amazing </a:t>
          </a:r>
        </a:p>
      </dgm:t>
    </dgm:pt>
    <dgm:pt modelId="{A9D10151-E6E6-42F0-AB70-7098F07D4D06}" type="parTrans" cxnId="{EDB5775B-DC6D-4FF4-B3A3-34A4575AD19E}">
      <dgm:prSet/>
      <dgm:spPr/>
      <dgm:t>
        <a:bodyPr/>
        <a:lstStyle/>
        <a:p>
          <a:endParaRPr lang="en-US"/>
        </a:p>
      </dgm:t>
    </dgm:pt>
    <dgm:pt modelId="{BAECDCAA-D05E-4256-A803-DE335D3D1100}" type="sibTrans" cxnId="{EDB5775B-DC6D-4FF4-B3A3-34A4575AD19E}">
      <dgm:prSet/>
      <dgm:spPr/>
      <dgm:t>
        <a:bodyPr/>
        <a:lstStyle/>
        <a:p>
          <a:endParaRPr lang="en-US"/>
        </a:p>
      </dgm:t>
    </dgm:pt>
    <dgm:pt modelId="{53B018EF-663A-42DC-BE39-3BD448FACA71}" type="pres">
      <dgm:prSet presAssocID="{71250580-C607-47F0-B795-6E071A25275B}" presName="linear" presStyleCnt="0">
        <dgm:presLayoutVars>
          <dgm:animLvl val="lvl"/>
          <dgm:resizeHandles val="exact"/>
        </dgm:presLayoutVars>
      </dgm:prSet>
      <dgm:spPr/>
    </dgm:pt>
    <dgm:pt modelId="{F1F957D8-CF12-41AE-8072-4D654D19047F}" type="pres">
      <dgm:prSet presAssocID="{3EB261DE-2930-4593-9F7C-0904F1091A1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A883CB1-FEF3-49AB-BA0A-B733883FF0D1}" type="pres">
      <dgm:prSet presAssocID="{3EB261DE-2930-4593-9F7C-0904F1091A11}" presName="childText" presStyleLbl="revTx" presStyleIdx="0" presStyleCnt="2">
        <dgm:presLayoutVars>
          <dgm:bulletEnabled val="1"/>
        </dgm:presLayoutVars>
      </dgm:prSet>
      <dgm:spPr/>
    </dgm:pt>
    <dgm:pt modelId="{DE24F4D5-AD71-4345-B85F-73F1C5EF9CC1}" type="pres">
      <dgm:prSet presAssocID="{5EE3A943-3E81-4EB2-8634-9BE5BD1ECD4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07930C2-BD02-43D3-85D7-2E744ED92A8D}" type="pres">
      <dgm:prSet presAssocID="{5EE3A943-3E81-4EB2-8634-9BE5BD1ECD4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36C351D-108D-4581-93D0-5BEC77301740}" type="presOf" srcId="{176D1BEA-E0E8-43A5-BE27-B8DECA758A21}" destId="{E07930C2-BD02-43D3-85D7-2E744ED92A8D}" srcOrd="0" destOrd="0" presId="urn:microsoft.com/office/officeart/2005/8/layout/vList2"/>
    <dgm:cxn modelId="{FDE14850-43A5-41DE-9BE5-E4FFA03CACFC}" type="presOf" srcId="{71250580-C607-47F0-B795-6E071A25275B}" destId="{53B018EF-663A-42DC-BE39-3BD448FACA71}" srcOrd="0" destOrd="0" presId="urn:microsoft.com/office/officeart/2005/8/layout/vList2"/>
    <dgm:cxn modelId="{8E075C56-67FB-483B-BCBF-520BAA10AF8C}" type="presOf" srcId="{3EB261DE-2930-4593-9F7C-0904F1091A11}" destId="{F1F957D8-CF12-41AE-8072-4D654D19047F}" srcOrd="0" destOrd="0" presId="urn:microsoft.com/office/officeart/2005/8/layout/vList2"/>
    <dgm:cxn modelId="{EDB5775B-DC6D-4FF4-B3A3-34A4575AD19E}" srcId="{5EE3A943-3E81-4EB2-8634-9BE5BD1ECD40}" destId="{176D1BEA-E0E8-43A5-BE27-B8DECA758A21}" srcOrd="0" destOrd="0" parTransId="{A9D10151-E6E6-42F0-AB70-7098F07D4D06}" sibTransId="{BAECDCAA-D05E-4256-A803-DE335D3D1100}"/>
    <dgm:cxn modelId="{0290FE6A-DF33-4863-A9FA-C15FD9742305}" srcId="{71250580-C607-47F0-B795-6E071A25275B}" destId="{3EB261DE-2930-4593-9F7C-0904F1091A11}" srcOrd="0" destOrd="0" parTransId="{510F0BA4-AB5E-47FD-B711-8D88B5FF0C85}" sibTransId="{97713380-BC4A-488A-9568-90CCAFBEF1F4}"/>
    <dgm:cxn modelId="{C1441B8D-9AC3-461F-8427-117DFBF1F1C2}" type="presOf" srcId="{5EE3A943-3E81-4EB2-8634-9BE5BD1ECD40}" destId="{DE24F4D5-AD71-4345-B85F-73F1C5EF9CC1}" srcOrd="0" destOrd="0" presId="urn:microsoft.com/office/officeart/2005/8/layout/vList2"/>
    <dgm:cxn modelId="{F600ACA5-3FD0-4DE3-A67B-D0FCE3B07E54}" srcId="{71250580-C607-47F0-B795-6E071A25275B}" destId="{5EE3A943-3E81-4EB2-8634-9BE5BD1ECD40}" srcOrd="1" destOrd="0" parTransId="{4910C7EA-2387-457A-9F6A-28B6119A9680}" sibTransId="{47384B85-5681-4DF8-A6EA-513469B0F0F5}"/>
    <dgm:cxn modelId="{E0F98ACB-D7CB-43A6-81C5-A3C74AD9FD9B}" srcId="{3EB261DE-2930-4593-9F7C-0904F1091A11}" destId="{14111B4A-E1FC-4C40-BE6C-CA2242FDD3FF}" srcOrd="0" destOrd="0" parTransId="{D5A15D93-6104-46F5-A6B6-82BB4467120A}" sibTransId="{0CBAB26C-9E83-49D1-B410-DD414E9802BC}"/>
    <dgm:cxn modelId="{D35650F6-282D-4694-ACB4-7F312FFC610D}" type="presOf" srcId="{14111B4A-E1FC-4C40-BE6C-CA2242FDD3FF}" destId="{BA883CB1-FEF3-49AB-BA0A-B733883FF0D1}" srcOrd="0" destOrd="0" presId="urn:microsoft.com/office/officeart/2005/8/layout/vList2"/>
    <dgm:cxn modelId="{9409CF08-BE83-418F-A098-6DA05ECA08DE}" type="presParOf" srcId="{53B018EF-663A-42DC-BE39-3BD448FACA71}" destId="{F1F957D8-CF12-41AE-8072-4D654D19047F}" srcOrd="0" destOrd="0" presId="urn:microsoft.com/office/officeart/2005/8/layout/vList2"/>
    <dgm:cxn modelId="{59DCF3CD-6AE9-4EE6-8F57-B13F63FAA5CD}" type="presParOf" srcId="{53B018EF-663A-42DC-BE39-3BD448FACA71}" destId="{BA883CB1-FEF3-49AB-BA0A-B733883FF0D1}" srcOrd="1" destOrd="0" presId="urn:microsoft.com/office/officeart/2005/8/layout/vList2"/>
    <dgm:cxn modelId="{C669C58A-9A85-482B-8A29-45557675BA30}" type="presParOf" srcId="{53B018EF-663A-42DC-BE39-3BD448FACA71}" destId="{DE24F4D5-AD71-4345-B85F-73F1C5EF9CC1}" srcOrd="2" destOrd="0" presId="urn:microsoft.com/office/officeart/2005/8/layout/vList2"/>
    <dgm:cxn modelId="{72AB3E69-2D6C-4534-A84E-F099DD0B22B8}" type="presParOf" srcId="{53B018EF-663A-42DC-BE39-3BD448FACA71}" destId="{E07930C2-BD02-43D3-85D7-2E744ED92A8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F43EEF-B53A-4E56-B967-8BAC31FB80F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DCB03EC-F2C5-4954-88F7-0DCC3618EE42}">
      <dgm:prSet/>
      <dgm:spPr/>
      <dgm:t>
        <a:bodyPr/>
        <a:lstStyle/>
        <a:p>
          <a:r>
            <a:rPr lang="en-US"/>
            <a:t>Largest word: Pain </a:t>
          </a:r>
        </a:p>
      </dgm:t>
    </dgm:pt>
    <dgm:pt modelId="{1B6531F8-7D9B-4116-9EBD-F8480962D89D}" type="parTrans" cxnId="{90D64C6C-672B-4CC3-A2A8-94D86E8A756C}">
      <dgm:prSet/>
      <dgm:spPr/>
      <dgm:t>
        <a:bodyPr/>
        <a:lstStyle/>
        <a:p>
          <a:endParaRPr lang="en-US"/>
        </a:p>
      </dgm:t>
    </dgm:pt>
    <dgm:pt modelId="{1CC03741-2295-4791-8C10-3F35B3C8F1C7}" type="sibTrans" cxnId="{90D64C6C-672B-4CC3-A2A8-94D86E8A756C}">
      <dgm:prSet/>
      <dgm:spPr/>
      <dgm:t>
        <a:bodyPr/>
        <a:lstStyle/>
        <a:p>
          <a:endParaRPr lang="en-US"/>
        </a:p>
      </dgm:t>
    </dgm:pt>
    <dgm:pt modelId="{430A43DF-52C1-40A4-9EA2-1257CEF4F53E}">
      <dgm:prSet/>
      <dgm:spPr/>
      <dgm:t>
        <a:bodyPr/>
        <a:lstStyle/>
        <a:p>
          <a:r>
            <a:rPr lang="en-US"/>
            <a:t>Words to point out: crazy, f***ing, addicted, suffer, problems, stress </a:t>
          </a:r>
        </a:p>
      </dgm:t>
    </dgm:pt>
    <dgm:pt modelId="{415EB91F-5DA1-4756-B12F-AECF39C95902}" type="parTrans" cxnId="{E79A1349-D49B-43F0-BD92-E24B219094E8}">
      <dgm:prSet/>
      <dgm:spPr/>
      <dgm:t>
        <a:bodyPr/>
        <a:lstStyle/>
        <a:p>
          <a:endParaRPr lang="en-US"/>
        </a:p>
      </dgm:t>
    </dgm:pt>
    <dgm:pt modelId="{93C91604-FE5B-456B-983B-1698FA3E596C}" type="sibTrans" cxnId="{E79A1349-D49B-43F0-BD92-E24B219094E8}">
      <dgm:prSet/>
      <dgm:spPr/>
      <dgm:t>
        <a:bodyPr/>
        <a:lstStyle/>
        <a:p>
          <a:endParaRPr lang="en-US"/>
        </a:p>
      </dgm:t>
    </dgm:pt>
    <dgm:pt modelId="{EAAD2584-42E1-4411-96A3-D64EEBBA4455}">
      <dgm:prSet/>
      <dgm:spPr/>
      <dgm:t>
        <a:bodyPr/>
        <a:lstStyle/>
        <a:p>
          <a:r>
            <a:rPr lang="en-US"/>
            <a:t>Size is relatively the same (other than the word pain)</a:t>
          </a:r>
        </a:p>
      </dgm:t>
    </dgm:pt>
    <dgm:pt modelId="{BDC1DF32-AFA8-4DA6-9751-02F3748F9F68}" type="parTrans" cxnId="{434B8ED7-58C9-4647-9B5B-4F18814515A8}">
      <dgm:prSet/>
      <dgm:spPr/>
      <dgm:t>
        <a:bodyPr/>
        <a:lstStyle/>
        <a:p>
          <a:endParaRPr lang="en-US"/>
        </a:p>
      </dgm:t>
    </dgm:pt>
    <dgm:pt modelId="{78328B16-8BF6-4574-95F2-10B6014B7C5D}" type="sibTrans" cxnId="{434B8ED7-58C9-4647-9B5B-4F18814515A8}">
      <dgm:prSet/>
      <dgm:spPr/>
      <dgm:t>
        <a:bodyPr/>
        <a:lstStyle/>
        <a:p>
          <a:endParaRPr lang="en-US"/>
        </a:p>
      </dgm:t>
    </dgm:pt>
    <dgm:pt modelId="{F3CED422-EC3C-4781-9002-2DDFE5D897B5}">
      <dgm:prSet phldr="0"/>
      <dgm:spPr/>
      <dgm:t>
        <a:bodyPr/>
        <a:lstStyle/>
        <a:p>
          <a:pPr rtl="0"/>
          <a:r>
            <a:rPr lang="en-US">
              <a:latin typeface="Sabon Next LT"/>
            </a:rPr>
            <a:t>Many words are synonyms of pain or are words used to describe pain</a:t>
          </a:r>
        </a:p>
      </dgm:t>
    </dgm:pt>
    <dgm:pt modelId="{C79583C5-FE16-428F-8DF6-F20DA74B2AF4}" type="parTrans" cxnId="{9A5975CE-382A-4440-888F-077DB0756E99}">
      <dgm:prSet/>
      <dgm:spPr/>
    </dgm:pt>
    <dgm:pt modelId="{53326D79-C740-489E-A316-9E5F26A58DDC}" type="sibTrans" cxnId="{9A5975CE-382A-4440-888F-077DB0756E99}">
      <dgm:prSet/>
      <dgm:spPr/>
    </dgm:pt>
    <dgm:pt modelId="{B1A7D5E4-B059-42D4-9480-7EDF24D875C1}" type="pres">
      <dgm:prSet presAssocID="{C0F43EEF-B53A-4E56-B967-8BAC31FB80F6}" presName="linear" presStyleCnt="0">
        <dgm:presLayoutVars>
          <dgm:animLvl val="lvl"/>
          <dgm:resizeHandles val="exact"/>
        </dgm:presLayoutVars>
      </dgm:prSet>
      <dgm:spPr/>
    </dgm:pt>
    <dgm:pt modelId="{D94AE983-5248-4968-ADD5-49BE82C6E3A1}" type="pres">
      <dgm:prSet presAssocID="{CDCB03EC-F2C5-4954-88F7-0DCC3618EE4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BA0A1CE-B37D-4348-B3BC-CC3DCBA80771}" type="pres">
      <dgm:prSet presAssocID="{1CC03741-2295-4791-8C10-3F35B3C8F1C7}" presName="spacer" presStyleCnt="0"/>
      <dgm:spPr/>
    </dgm:pt>
    <dgm:pt modelId="{C335C5D7-404F-40A3-8698-2C9A512B4D9D}" type="pres">
      <dgm:prSet presAssocID="{430A43DF-52C1-40A4-9EA2-1257CEF4F53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F7B7C48-B159-4CB4-8E11-2FB2C3CB1CAA}" type="pres">
      <dgm:prSet presAssocID="{93C91604-FE5B-456B-983B-1698FA3E596C}" presName="spacer" presStyleCnt="0"/>
      <dgm:spPr/>
    </dgm:pt>
    <dgm:pt modelId="{32B561BE-0C2B-4CDE-B66E-7472A5606EA2}" type="pres">
      <dgm:prSet presAssocID="{EAAD2584-42E1-4411-96A3-D64EEBBA445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9769573-6323-4AF8-88B8-F15707B8DFBC}" type="pres">
      <dgm:prSet presAssocID="{78328B16-8BF6-4574-95F2-10B6014B7C5D}" presName="spacer" presStyleCnt="0"/>
      <dgm:spPr/>
    </dgm:pt>
    <dgm:pt modelId="{A97157EC-EEDF-45AA-8E35-BE959B14F83E}" type="pres">
      <dgm:prSet presAssocID="{F3CED422-EC3C-4781-9002-2DDFE5D897B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11EDC27-6265-4774-8519-DAFFD9B114B2}" type="presOf" srcId="{F3CED422-EC3C-4781-9002-2DDFE5D897B5}" destId="{A97157EC-EEDF-45AA-8E35-BE959B14F83E}" srcOrd="0" destOrd="0" presId="urn:microsoft.com/office/officeart/2005/8/layout/vList2"/>
    <dgm:cxn modelId="{4E713940-1D1F-47DC-B2B7-B6B8EE34720C}" type="presOf" srcId="{C0F43EEF-B53A-4E56-B967-8BAC31FB80F6}" destId="{B1A7D5E4-B059-42D4-9480-7EDF24D875C1}" srcOrd="0" destOrd="0" presId="urn:microsoft.com/office/officeart/2005/8/layout/vList2"/>
    <dgm:cxn modelId="{E79A1349-D49B-43F0-BD92-E24B219094E8}" srcId="{C0F43EEF-B53A-4E56-B967-8BAC31FB80F6}" destId="{430A43DF-52C1-40A4-9EA2-1257CEF4F53E}" srcOrd="1" destOrd="0" parTransId="{415EB91F-5DA1-4756-B12F-AECF39C95902}" sibTransId="{93C91604-FE5B-456B-983B-1698FA3E596C}"/>
    <dgm:cxn modelId="{90D64C6C-672B-4CC3-A2A8-94D86E8A756C}" srcId="{C0F43EEF-B53A-4E56-B967-8BAC31FB80F6}" destId="{CDCB03EC-F2C5-4954-88F7-0DCC3618EE42}" srcOrd="0" destOrd="0" parTransId="{1B6531F8-7D9B-4116-9EBD-F8480962D89D}" sibTransId="{1CC03741-2295-4791-8C10-3F35B3C8F1C7}"/>
    <dgm:cxn modelId="{BA159073-D20D-44B7-8EF3-2AC3D76C202A}" type="presOf" srcId="{430A43DF-52C1-40A4-9EA2-1257CEF4F53E}" destId="{C335C5D7-404F-40A3-8698-2C9A512B4D9D}" srcOrd="0" destOrd="0" presId="urn:microsoft.com/office/officeart/2005/8/layout/vList2"/>
    <dgm:cxn modelId="{C5886AB9-A1D6-4345-AAF4-B7AB11328F70}" type="presOf" srcId="{CDCB03EC-F2C5-4954-88F7-0DCC3618EE42}" destId="{D94AE983-5248-4968-ADD5-49BE82C6E3A1}" srcOrd="0" destOrd="0" presId="urn:microsoft.com/office/officeart/2005/8/layout/vList2"/>
    <dgm:cxn modelId="{59B2F2C3-F48C-4606-9B93-3EF0356ED30E}" type="presOf" srcId="{EAAD2584-42E1-4411-96A3-D64EEBBA4455}" destId="{32B561BE-0C2B-4CDE-B66E-7472A5606EA2}" srcOrd="0" destOrd="0" presId="urn:microsoft.com/office/officeart/2005/8/layout/vList2"/>
    <dgm:cxn modelId="{9A5975CE-382A-4440-888F-077DB0756E99}" srcId="{C0F43EEF-B53A-4E56-B967-8BAC31FB80F6}" destId="{F3CED422-EC3C-4781-9002-2DDFE5D897B5}" srcOrd="3" destOrd="0" parTransId="{C79583C5-FE16-428F-8DF6-F20DA74B2AF4}" sibTransId="{53326D79-C740-489E-A316-9E5F26A58DDC}"/>
    <dgm:cxn modelId="{434B8ED7-58C9-4647-9B5B-4F18814515A8}" srcId="{C0F43EEF-B53A-4E56-B967-8BAC31FB80F6}" destId="{EAAD2584-42E1-4411-96A3-D64EEBBA4455}" srcOrd="2" destOrd="0" parTransId="{BDC1DF32-AFA8-4DA6-9751-02F3748F9F68}" sibTransId="{78328B16-8BF6-4574-95F2-10B6014B7C5D}"/>
    <dgm:cxn modelId="{7F6328E1-488F-4FF0-89F0-0254E7672B06}" type="presParOf" srcId="{B1A7D5E4-B059-42D4-9480-7EDF24D875C1}" destId="{D94AE983-5248-4968-ADD5-49BE82C6E3A1}" srcOrd="0" destOrd="0" presId="urn:microsoft.com/office/officeart/2005/8/layout/vList2"/>
    <dgm:cxn modelId="{FDBE2D56-DC4F-4BAF-B146-2DF64D9A5355}" type="presParOf" srcId="{B1A7D5E4-B059-42D4-9480-7EDF24D875C1}" destId="{BBA0A1CE-B37D-4348-B3BC-CC3DCBA80771}" srcOrd="1" destOrd="0" presId="urn:microsoft.com/office/officeart/2005/8/layout/vList2"/>
    <dgm:cxn modelId="{2B276D1B-A78C-4E7B-8D79-6D069D72A45B}" type="presParOf" srcId="{B1A7D5E4-B059-42D4-9480-7EDF24D875C1}" destId="{C335C5D7-404F-40A3-8698-2C9A512B4D9D}" srcOrd="2" destOrd="0" presId="urn:microsoft.com/office/officeart/2005/8/layout/vList2"/>
    <dgm:cxn modelId="{11BDE39A-5F4F-4CD1-85EB-75A3BDA18F0C}" type="presParOf" srcId="{B1A7D5E4-B059-42D4-9480-7EDF24D875C1}" destId="{EF7B7C48-B159-4CB4-8E11-2FB2C3CB1CAA}" srcOrd="3" destOrd="0" presId="urn:microsoft.com/office/officeart/2005/8/layout/vList2"/>
    <dgm:cxn modelId="{EF348E47-8F5C-4A54-907F-F5BED262E28E}" type="presParOf" srcId="{B1A7D5E4-B059-42D4-9480-7EDF24D875C1}" destId="{32B561BE-0C2B-4CDE-B66E-7472A5606EA2}" srcOrd="4" destOrd="0" presId="urn:microsoft.com/office/officeart/2005/8/layout/vList2"/>
    <dgm:cxn modelId="{278FF957-3A1F-498F-BC8F-11406F391775}" type="presParOf" srcId="{B1A7D5E4-B059-42D4-9480-7EDF24D875C1}" destId="{79769573-6323-4AF8-88B8-F15707B8DFBC}" srcOrd="5" destOrd="0" presId="urn:microsoft.com/office/officeart/2005/8/layout/vList2"/>
    <dgm:cxn modelId="{67DC0136-C667-417F-BBA9-63400A0FF4A1}" type="presParOf" srcId="{B1A7D5E4-B059-42D4-9480-7EDF24D875C1}" destId="{A97157EC-EEDF-45AA-8E35-BE959B14F83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E175AF-66CC-4F27-B76A-6E535AA6EF9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3F6980-3BE4-4B2E-9096-51812B28385A}">
      <dgm:prSet/>
      <dgm:spPr/>
      <dgm:t>
        <a:bodyPr/>
        <a:lstStyle/>
        <a:p>
          <a:r>
            <a:rPr lang="en-US"/>
            <a:t>In Each Particular Topic The Largest Percentage Word Is Pain</a:t>
          </a:r>
        </a:p>
      </dgm:t>
    </dgm:pt>
    <dgm:pt modelId="{68A159B8-320D-4843-AAF4-24AA79A761B3}" type="parTrans" cxnId="{22204557-95B9-4229-A097-D5B6D97EF974}">
      <dgm:prSet/>
      <dgm:spPr/>
      <dgm:t>
        <a:bodyPr/>
        <a:lstStyle/>
        <a:p>
          <a:endParaRPr lang="en-US"/>
        </a:p>
      </dgm:t>
    </dgm:pt>
    <dgm:pt modelId="{1532D59B-380B-4078-B4FF-6265482C1952}" type="sibTrans" cxnId="{22204557-95B9-4229-A097-D5B6D97EF974}">
      <dgm:prSet/>
      <dgm:spPr/>
      <dgm:t>
        <a:bodyPr/>
        <a:lstStyle/>
        <a:p>
          <a:endParaRPr lang="en-US"/>
        </a:p>
      </dgm:t>
    </dgm:pt>
    <dgm:pt modelId="{03CCD5E5-0299-4F27-A40C-F6D4B72DF6FB}">
      <dgm:prSet/>
      <dgm:spPr/>
      <dgm:t>
        <a:bodyPr/>
        <a:lstStyle/>
        <a:p>
          <a:r>
            <a:rPr lang="en-US"/>
            <a:t>Music Therapy Is Exception (Taught)</a:t>
          </a:r>
        </a:p>
      </dgm:t>
    </dgm:pt>
    <dgm:pt modelId="{B916D53D-EECA-4594-A5B0-AA349868DE89}" type="parTrans" cxnId="{A48FF568-5B4F-452D-BBF9-54D20F3FA966}">
      <dgm:prSet/>
      <dgm:spPr/>
      <dgm:t>
        <a:bodyPr/>
        <a:lstStyle/>
        <a:p>
          <a:endParaRPr lang="en-US"/>
        </a:p>
      </dgm:t>
    </dgm:pt>
    <dgm:pt modelId="{E2960A2B-9250-493B-8439-E521D08BC5C3}" type="sibTrans" cxnId="{A48FF568-5B4F-452D-BBF9-54D20F3FA966}">
      <dgm:prSet/>
      <dgm:spPr/>
      <dgm:t>
        <a:bodyPr/>
        <a:lstStyle/>
        <a:p>
          <a:endParaRPr lang="en-US"/>
        </a:p>
      </dgm:t>
    </dgm:pt>
    <dgm:pt modelId="{1720529E-2C37-405A-940A-9996CEF6C82C}">
      <dgm:prSet/>
      <dgm:spPr/>
      <dgm:t>
        <a:bodyPr/>
        <a:lstStyle/>
        <a:p>
          <a:r>
            <a:rPr lang="en-US" err="1"/>
            <a:t>Edabded</a:t>
          </a:r>
          <a:r>
            <a:rPr lang="en-US"/>
            <a:t> = ???</a:t>
          </a:r>
        </a:p>
      </dgm:t>
    </dgm:pt>
    <dgm:pt modelId="{EBAF6ADE-CCE6-4E75-959B-253B050BB37B}" type="parTrans" cxnId="{E1635187-C1E5-4A0B-85FA-D7DDA907A4A6}">
      <dgm:prSet/>
      <dgm:spPr/>
      <dgm:t>
        <a:bodyPr/>
        <a:lstStyle/>
        <a:p>
          <a:endParaRPr lang="en-US"/>
        </a:p>
      </dgm:t>
    </dgm:pt>
    <dgm:pt modelId="{B3AB10E8-AD8C-4B7F-B67F-BAE93A606C51}" type="sibTrans" cxnId="{E1635187-C1E5-4A0B-85FA-D7DDA907A4A6}">
      <dgm:prSet/>
      <dgm:spPr/>
      <dgm:t>
        <a:bodyPr/>
        <a:lstStyle/>
        <a:p>
          <a:endParaRPr lang="en-US"/>
        </a:p>
      </dgm:t>
    </dgm:pt>
    <dgm:pt modelId="{6EFE71A8-8863-45EF-B7E9-F75779CB2A04}">
      <dgm:prSet/>
      <dgm:spPr/>
      <dgm:t>
        <a:bodyPr/>
        <a:lstStyle/>
        <a:p>
          <a:r>
            <a:rPr lang="en-US"/>
            <a:t>Contains Many Vulgar Words (f***, s***, etc.)</a:t>
          </a:r>
        </a:p>
      </dgm:t>
    </dgm:pt>
    <dgm:pt modelId="{07D9B4E9-A529-4D82-B80F-10CC3D748CD5}" type="parTrans" cxnId="{3BA28B91-2FB7-4D0D-B533-7662271542AC}">
      <dgm:prSet/>
      <dgm:spPr/>
      <dgm:t>
        <a:bodyPr/>
        <a:lstStyle/>
        <a:p>
          <a:endParaRPr lang="en-US"/>
        </a:p>
      </dgm:t>
    </dgm:pt>
    <dgm:pt modelId="{1B49A44D-CAE6-4111-91C4-90F17FD3BA86}" type="sibTrans" cxnId="{3BA28B91-2FB7-4D0D-B533-7662271542AC}">
      <dgm:prSet/>
      <dgm:spPr/>
      <dgm:t>
        <a:bodyPr/>
        <a:lstStyle/>
        <a:p>
          <a:endParaRPr lang="en-US"/>
        </a:p>
      </dgm:t>
    </dgm:pt>
    <dgm:pt modelId="{A2675D2E-1DFA-4957-BF25-4905354B2D86}">
      <dgm:prSet phldr="0"/>
      <dgm:spPr/>
      <dgm:t>
        <a:bodyPr/>
        <a:lstStyle/>
        <a:p>
          <a:pPr rtl="0"/>
          <a:r>
            <a:rPr lang="en-US">
              <a:latin typeface="Sabon Next LT"/>
            </a:rPr>
            <a:t>"Much" - Relating To Amount Of Pain/Suffering</a:t>
          </a:r>
        </a:p>
      </dgm:t>
    </dgm:pt>
    <dgm:pt modelId="{18EE4359-63C3-4337-A906-7738E2AA57BB}" type="parTrans" cxnId="{12E0C96D-C970-438F-AFC4-0FAAB5A45B26}">
      <dgm:prSet/>
      <dgm:spPr/>
    </dgm:pt>
    <dgm:pt modelId="{0DDF0156-9F15-4C43-ADC0-5BB36FD349F6}" type="sibTrans" cxnId="{12E0C96D-C970-438F-AFC4-0FAAB5A45B26}">
      <dgm:prSet/>
      <dgm:spPr/>
    </dgm:pt>
    <dgm:pt modelId="{19D60746-8AEB-4BA0-82AC-70F489606CE2}" type="pres">
      <dgm:prSet presAssocID="{A4E175AF-66CC-4F27-B76A-6E535AA6EF99}" presName="linear" presStyleCnt="0">
        <dgm:presLayoutVars>
          <dgm:animLvl val="lvl"/>
          <dgm:resizeHandles val="exact"/>
        </dgm:presLayoutVars>
      </dgm:prSet>
      <dgm:spPr/>
    </dgm:pt>
    <dgm:pt modelId="{69069788-2764-4A3E-AE0F-86A67C000E27}" type="pres">
      <dgm:prSet presAssocID="{FE3F6980-3BE4-4B2E-9096-51812B28385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0D444AD-AA86-4225-9EEB-F7B7426CA3CD}" type="pres">
      <dgm:prSet presAssocID="{1532D59B-380B-4078-B4FF-6265482C1952}" presName="spacer" presStyleCnt="0"/>
      <dgm:spPr/>
    </dgm:pt>
    <dgm:pt modelId="{DFF09AA5-AC0A-4F9F-8283-157613E2DBE9}" type="pres">
      <dgm:prSet presAssocID="{03CCD5E5-0299-4F27-A40C-F6D4B72DF6F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30B6F7E-0084-4391-8C4D-F0C4A311DB2F}" type="pres">
      <dgm:prSet presAssocID="{E2960A2B-9250-493B-8439-E521D08BC5C3}" presName="spacer" presStyleCnt="0"/>
      <dgm:spPr/>
    </dgm:pt>
    <dgm:pt modelId="{267C668A-659C-4BFE-947F-62D959044F13}" type="pres">
      <dgm:prSet presAssocID="{A2675D2E-1DFA-4957-BF25-4905354B2D8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046080F-6BA0-409A-8A6D-983EEFC1AFDB}" type="pres">
      <dgm:prSet presAssocID="{0DDF0156-9F15-4C43-ADC0-5BB36FD349F6}" presName="spacer" presStyleCnt="0"/>
      <dgm:spPr/>
    </dgm:pt>
    <dgm:pt modelId="{19765001-BC73-40B0-ADCB-2BF8DF2603E2}" type="pres">
      <dgm:prSet presAssocID="{1720529E-2C37-405A-940A-9996CEF6C82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340C3ED-566C-4460-A943-E44C068AE7C6}" type="pres">
      <dgm:prSet presAssocID="{B3AB10E8-AD8C-4B7F-B67F-BAE93A606C51}" presName="spacer" presStyleCnt="0"/>
      <dgm:spPr/>
    </dgm:pt>
    <dgm:pt modelId="{05992022-26F5-4CAF-ACCF-D11364A08C5F}" type="pres">
      <dgm:prSet presAssocID="{6EFE71A8-8863-45EF-B7E9-F75779CB2A0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5317930-A4E2-41E1-892B-0427DD6621AD}" type="presOf" srcId="{A2675D2E-1DFA-4957-BF25-4905354B2D86}" destId="{267C668A-659C-4BFE-947F-62D959044F13}" srcOrd="0" destOrd="0" presId="urn:microsoft.com/office/officeart/2005/8/layout/vList2"/>
    <dgm:cxn modelId="{7BF14E49-4F88-4C79-BFB3-5C5D68D8F6D7}" type="presOf" srcId="{03CCD5E5-0299-4F27-A40C-F6D4B72DF6FB}" destId="{DFF09AA5-AC0A-4F9F-8283-157613E2DBE9}" srcOrd="0" destOrd="0" presId="urn:microsoft.com/office/officeart/2005/8/layout/vList2"/>
    <dgm:cxn modelId="{22204557-95B9-4229-A097-D5B6D97EF974}" srcId="{A4E175AF-66CC-4F27-B76A-6E535AA6EF99}" destId="{FE3F6980-3BE4-4B2E-9096-51812B28385A}" srcOrd="0" destOrd="0" parTransId="{68A159B8-320D-4843-AAF4-24AA79A761B3}" sibTransId="{1532D59B-380B-4078-B4FF-6265482C1952}"/>
    <dgm:cxn modelId="{16B9A366-F608-483C-B053-B5CD881050B4}" type="presOf" srcId="{A4E175AF-66CC-4F27-B76A-6E535AA6EF99}" destId="{19D60746-8AEB-4BA0-82AC-70F489606CE2}" srcOrd="0" destOrd="0" presId="urn:microsoft.com/office/officeart/2005/8/layout/vList2"/>
    <dgm:cxn modelId="{A48FF568-5B4F-452D-BBF9-54D20F3FA966}" srcId="{A4E175AF-66CC-4F27-B76A-6E535AA6EF99}" destId="{03CCD5E5-0299-4F27-A40C-F6D4B72DF6FB}" srcOrd="1" destOrd="0" parTransId="{B916D53D-EECA-4594-A5B0-AA349868DE89}" sibTransId="{E2960A2B-9250-493B-8439-E521D08BC5C3}"/>
    <dgm:cxn modelId="{12E0C96D-C970-438F-AFC4-0FAAB5A45B26}" srcId="{A4E175AF-66CC-4F27-B76A-6E535AA6EF99}" destId="{A2675D2E-1DFA-4957-BF25-4905354B2D86}" srcOrd="2" destOrd="0" parTransId="{18EE4359-63C3-4337-A906-7738E2AA57BB}" sibTransId="{0DDF0156-9F15-4C43-ADC0-5BB36FD349F6}"/>
    <dgm:cxn modelId="{E1635187-C1E5-4A0B-85FA-D7DDA907A4A6}" srcId="{A4E175AF-66CC-4F27-B76A-6E535AA6EF99}" destId="{1720529E-2C37-405A-940A-9996CEF6C82C}" srcOrd="3" destOrd="0" parTransId="{EBAF6ADE-CCE6-4E75-959B-253B050BB37B}" sibTransId="{B3AB10E8-AD8C-4B7F-B67F-BAE93A606C51}"/>
    <dgm:cxn modelId="{3BA28B91-2FB7-4D0D-B533-7662271542AC}" srcId="{A4E175AF-66CC-4F27-B76A-6E535AA6EF99}" destId="{6EFE71A8-8863-45EF-B7E9-F75779CB2A04}" srcOrd="4" destOrd="0" parTransId="{07D9B4E9-A529-4D82-B80F-10CC3D748CD5}" sibTransId="{1B49A44D-CAE6-4111-91C4-90F17FD3BA86}"/>
    <dgm:cxn modelId="{47850894-1A4F-4D48-A61D-2F96C2938F9B}" type="presOf" srcId="{FE3F6980-3BE4-4B2E-9096-51812B28385A}" destId="{69069788-2764-4A3E-AE0F-86A67C000E27}" srcOrd="0" destOrd="0" presId="urn:microsoft.com/office/officeart/2005/8/layout/vList2"/>
    <dgm:cxn modelId="{6DEF6AA9-1838-4538-9B0F-7A983A926569}" type="presOf" srcId="{1720529E-2C37-405A-940A-9996CEF6C82C}" destId="{19765001-BC73-40B0-ADCB-2BF8DF2603E2}" srcOrd="0" destOrd="0" presId="urn:microsoft.com/office/officeart/2005/8/layout/vList2"/>
    <dgm:cxn modelId="{1F5B6DAC-8CD3-4020-BD3F-538DA016FC6D}" type="presOf" srcId="{6EFE71A8-8863-45EF-B7E9-F75779CB2A04}" destId="{05992022-26F5-4CAF-ACCF-D11364A08C5F}" srcOrd="0" destOrd="0" presId="urn:microsoft.com/office/officeart/2005/8/layout/vList2"/>
    <dgm:cxn modelId="{F4721C86-CBB3-43CE-96DC-76090F2F9125}" type="presParOf" srcId="{19D60746-8AEB-4BA0-82AC-70F489606CE2}" destId="{69069788-2764-4A3E-AE0F-86A67C000E27}" srcOrd="0" destOrd="0" presId="urn:microsoft.com/office/officeart/2005/8/layout/vList2"/>
    <dgm:cxn modelId="{3596F222-0EA5-4D4B-BF5D-F4D7C7D8D4D6}" type="presParOf" srcId="{19D60746-8AEB-4BA0-82AC-70F489606CE2}" destId="{60D444AD-AA86-4225-9EEB-F7B7426CA3CD}" srcOrd="1" destOrd="0" presId="urn:microsoft.com/office/officeart/2005/8/layout/vList2"/>
    <dgm:cxn modelId="{CC5D405F-54A5-4EE2-B6A9-880789004100}" type="presParOf" srcId="{19D60746-8AEB-4BA0-82AC-70F489606CE2}" destId="{DFF09AA5-AC0A-4F9F-8283-157613E2DBE9}" srcOrd="2" destOrd="0" presId="urn:microsoft.com/office/officeart/2005/8/layout/vList2"/>
    <dgm:cxn modelId="{B79BB6DD-5F4C-4040-8BCE-6D8E63DB6A39}" type="presParOf" srcId="{19D60746-8AEB-4BA0-82AC-70F489606CE2}" destId="{F30B6F7E-0084-4391-8C4D-F0C4A311DB2F}" srcOrd="3" destOrd="0" presId="urn:microsoft.com/office/officeart/2005/8/layout/vList2"/>
    <dgm:cxn modelId="{06A5C44E-44C8-4A88-B718-8B9BAFEA5250}" type="presParOf" srcId="{19D60746-8AEB-4BA0-82AC-70F489606CE2}" destId="{267C668A-659C-4BFE-947F-62D959044F13}" srcOrd="4" destOrd="0" presId="urn:microsoft.com/office/officeart/2005/8/layout/vList2"/>
    <dgm:cxn modelId="{961BD74E-9BE2-4E01-A872-EB059DE5A8A1}" type="presParOf" srcId="{19D60746-8AEB-4BA0-82AC-70F489606CE2}" destId="{3046080F-6BA0-409A-8A6D-983EEFC1AFDB}" srcOrd="5" destOrd="0" presId="urn:microsoft.com/office/officeart/2005/8/layout/vList2"/>
    <dgm:cxn modelId="{D1E753C2-8EE0-4304-BFAB-552E13CE8FE3}" type="presParOf" srcId="{19D60746-8AEB-4BA0-82AC-70F489606CE2}" destId="{19765001-BC73-40B0-ADCB-2BF8DF2603E2}" srcOrd="6" destOrd="0" presId="urn:microsoft.com/office/officeart/2005/8/layout/vList2"/>
    <dgm:cxn modelId="{A5CD03E1-5B36-4F2F-9908-3A5EC25627BA}" type="presParOf" srcId="{19D60746-8AEB-4BA0-82AC-70F489606CE2}" destId="{D340C3ED-566C-4460-A943-E44C068AE7C6}" srcOrd="7" destOrd="0" presId="urn:microsoft.com/office/officeart/2005/8/layout/vList2"/>
    <dgm:cxn modelId="{3EE1F6E6-ED47-4C80-9BAB-99BE883C1760}" type="presParOf" srcId="{19D60746-8AEB-4BA0-82AC-70F489606CE2}" destId="{05992022-26F5-4CAF-ACCF-D11364A08C5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957D8-CF12-41AE-8072-4D654D19047F}">
      <dsp:nvSpPr>
        <dsp:cNvPr id="0" name=""/>
        <dsp:cNvSpPr/>
      </dsp:nvSpPr>
      <dsp:spPr>
        <a:xfrm>
          <a:off x="0" y="101292"/>
          <a:ext cx="7003777" cy="1750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Most popular negative word: pain (1415)</a:t>
          </a:r>
        </a:p>
      </dsp:txBody>
      <dsp:txXfrm>
        <a:off x="85444" y="186736"/>
        <a:ext cx="6832889" cy="1579432"/>
      </dsp:txXfrm>
    </dsp:sp>
    <dsp:sp modelId="{BA883CB1-FEF3-49AB-BA0A-B733883FF0D1}">
      <dsp:nvSpPr>
        <dsp:cNvPr id="0" name=""/>
        <dsp:cNvSpPr/>
      </dsp:nvSpPr>
      <dsp:spPr>
        <a:xfrm>
          <a:off x="0" y="1851612"/>
          <a:ext cx="7003777" cy="1070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370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Other frequent negative words: chronic, bad, worse </a:t>
          </a:r>
        </a:p>
      </dsp:txBody>
      <dsp:txXfrm>
        <a:off x="0" y="1851612"/>
        <a:ext cx="7003777" cy="1070190"/>
      </dsp:txXfrm>
    </dsp:sp>
    <dsp:sp modelId="{DE24F4D5-AD71-4345-B85F-73F1C5EF9CC1}">
      <dsp:nvSpPr>
        <dsp:cNvPr id="0" name=""/>
        <dsp:cNvSpPr/>
      </dsp:nvSpPr>
      <dsp:spPr>
        <a:xfrm>
          <a:off x="0" y="2921802"/>
          <a:ext cx="7003777" cy="1750320"/>
        </a:xfrm>
        <a:prstGeom prst="roundRect">
          <a:avLst/>
        </a:prstGeom>
        <a:solidFill>
          <a:schemeClr val="accent2">
            <a:hueOff val="-1475294"/>
            <a:satOff val="-7601"/>
            <a:lumOff val="25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Most popular positive word: love (279)</a:t>
          </a:r>
        </a:p>
      </dsp:txBody>
      <dsp:txXfrm>
        <a:off x="85444" y="3007246"/>
        <a:ext cx="6832889" cy="1579432"/>
      </dsp:txXfrm>
    </dsp:sp>
    <dsp:sp modelId="{E07930C2-BD02-43D3-85D7-2E744ED92A8D}">
      <dsp:nvSpPr>
        <dsp:cNvPr id="0" name=""/>
        <dsp:cNvSpPr/>
      </dsp:nvSpPr>
      <dsp:spPr>
        <a:xfrm>
          <a:off x="0" y="4672122"/>
          <a:ext cx="7003777" cy="1070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370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Other frequent positive words: patience, like, amazing </a:t>
          </a:r>
        </a:p>
      </dsp:txBody>
      <dsp:txXfrm>
        <a:off x="0" y="4672122"/>
        <a:ext cx="7003777" cy="10701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AE983-5248-4968-ADD5-49BE82C6E3A1}">
      <dsp:nvSpPr>
        <dsp:cNvPr id="0" name=""/>
        <dsp:cNvSpPr/>
      </dsp:nvSpPr>
      <dsp:spPr>
        <a:xfrm>
          <a:off x="0" y="36269"/>
          <a:ext cx="7003777" cy="13779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Largest word: Pain </a:t>
          </a:r>
        </a:p>
      </dsp:txBody>
      <dsp:txXfrm>
        <a:off x="67267" y="103536"/>
        <a:ext cx="6869243" cy="1243432"/>
      </dsp:txXfrm>
    </dsp:sp>
    <dsp:sp modelId="{C335C5D7-404F-40A3-8698-2C9A512B4D9D}">
      <dsp:nvSpPr>
        <dsp:cNvPr id="0" name=""/>
        <dsp:cNvSpPr/>
      </dsp:nvSpPr>
      <dsp:spPr>
        <a:xfrm>
          <a:off x="0" y="1500636"/>
          <a:ext cx="7003777" cy="1377966"/>
        </a:xfrm>
        <a:prstGeom prst="roundRect">
          <a:avLst/>
        </a:prstGeom>
        <a:solidFill>
          <a:schemeClr val="accent2">
            <a:hueOff val="-491765"/>
            <a:satOff val="-2534"/>
            <a:lumOff val="8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Words to point out: crazy, f***ing, addicted, suffer, problems, stress </a:t>
          </a:r>
        </a:p>
      </dsp:txBody>
      <dsp:txXfrm>
        <a:off x="67267" y="1567903"/>
        <a:ext cx="6869243" cy="1243432"/>
      </dsp:txXfrm>
    </dsp:sp>
    <dsp:sp modelId="{32B561BE-0C2B-4CDE-B66E-7472A5606EA2}">
      <dsp:nvSpPr>
        <dsp:cNvPr id="0" name=""/>
        <dsp:cNvSpPr/>
      </dsp:nvSpPr>
      <dsp:spPr>
        <a:xfrm>
          <a:off x="0" y="2965002"/>
          <a:ext cx="7003777" cy="1377966"/>
        </a:xfrm>
        <a:prstGeom prst="roundRect">
          <a:avLst/>
        </a:prstGeom>
        <a:solidFill>
          <a:schemeClr val="accent2">
            <a:hueOff val="-983530"/>
            <a:satOff val="-5067"/>
            <a:lumOff val="17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Size is relatively the same (other than the word pain)</a:t>
          </a:r>
        </a:p>
      </dsp:txBody>
      <dsp:txXfrm>
        <a:off x="67267" y="3032269"/>
        <a:ext cx="6869243" cy="1243432"/>
      </dsp:txXfrm>
    </dsp:sp>
    <dsp:sp modelId="{A97157EC-EEDF-45AA-8E35-BE959B14F83E}">
      <dsp:nvSpPr>
        <dsp:cNvPr id="0" name=""/>
        <dsp:cNvSpPr/>
      </dsp:nvSpPr>
      <dsp:spPr>
        <a:xfrm>
          <a:off x="0" y="4429368"/>
          <a:ext cx="7003777" cy="1377966"/>
        </a:xfrm>
        <a:prstGeom prst="roundRect">
          <a:avLst/>
        </a:prstGeom>
        <a:solidFill>
          <a:schemeClr val="accent2">
            <a:hueOff val="-1475294"/>
            <a:satOff val="-7601"/>
            <a:lumOff val="25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Sabon Next LT"/>
            </a:rPr>
            <a:t>Many words are synonyms of pain or are words used to describe pain</a:t>
          </a:r>
        </a:p>
      </dsp:txBody>
      <dsp:txXfrm>
        <a:off x="67267" y="4496635"/>
        <a:ext cx="6869243" cy="12434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69788-2764-4A3E-AE0F-86A67C000E27}">
      <dsp:nvSpPr>
        <dsp:cNvPr id="0" name=""/>
        <dsp:cNvSpPr/>
      </dsp:nvSpPr>
      <dsp:spPr>
        <a:xfrm>
          <a:off x="0" y="291552"/>
          <a:ext cx="7003777" cy="994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 Each Particular Topic The Largest Percentage Word Is Pain</a:t>
          </a:r>
        </a:p>
      </dsp:txBody>
      <dsp:txXfrm>
        <a:off x="48547" y="340099"/>
        <a:ext cx="6906683" cy="897406"/>
      </dsp:txXfrm>
    </dsp:sp>
    <dsp:sp modelId="{DFF09AA5-AC0A-4F9F-8283-157613E2DBE9}">
      <dsp:nvSpPr>
        <dsp:cNvPr id="0" name=""/>
        <dsp:cNvSpPr/>
      </dsp:nvSpPr>
      <dsp:spPr>
        <a:xfrm>
          <a:off x="0" y="1358052"/>
          <a:ext cx="7003777" cy="994500"/>
        </a:xfrm>
        <a:prstGeom prst="roundRect">
          <a:avLst/>
        </a:prstGeom>
        <a:solidFill>
          <a:schemeClr val="accent2">
            <a:hueOff val="-368824"/>
            <a:satOff val="-1900"/>
            <a:lumOff val="6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Music Therapy Is Exception (Taught)</a:t>
          </a:r>
        </a:p>
      </dsp:txBody>
      <dsp:txXfrm>
        <a:off x="48547" y="1406599"/>
        <a:ext cx="6906683" cy="897406"/>
      </dsp:txXfrm>
    </dsp:sp>
    <dsp:sp modelId="{267C668A-659C-4BFE-947F-62D959044F13}">
      <dsp:nvSpPr>
        <dsp:cNvPr id="0" name=""/>
        <dsp:cNvSpPr/>
      </dsp:nvSpPr>
      <dsp:spPr>
        <a:xfrm>
          <a:off x="0" y="2424552"/>
          <a:ext cx="7003777" cy="994500"/>
        </a:xfrm>
        <a:prstGeom prst="roundRect">
          <a:avLst/>
        </a:prstGeom>
        <a:solidFill>
          <a:schemeClr val="accent2">
            <a:hueOff val="-737647"/>
            <a:satOff val="-3801"/>
            <a:lumOff val="1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Sabon Next LT"/>
            </a:rPr>
            <a:t>"Much" - Relating To Amount Of Pain/Suffering</a:t>
          </a:r>
        </a:p>
      </dsp:txBody>
      <dsp:txXfrm>
        <a:off x="48547" y="2473099"/>
        <a:ext cx="6906683" cy="897406"/>
      </dsp:txXfrm>
    </dsp:sp>
    <dsp:sp modelId="{19765001-BC73-40B0-ADCB-2BF8DF2603E2}">
      <dsp:nvSpPr>
        <dsp:cNvPr id="0" name=""/>
        <dsp:cNvSpPr/>
      </dsp:nvSpPr>
      <dsp:spPr>
        <a:xfrm>
          <a:off x="0" y="3491052"/>
          <a:ext cx="7003777" cy="994500"/>
        </a:xfrm>
        <a:prstGeom prst="roundRect">
          <a:avLst/>
        </a:prstGeom>
        <a:solidFill>
          <a:schemeClr val="accent2">
            <a:hueOff val="-1106471"/>
            <a:satOff val="-5701"/>
            <a:lumOff val="19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err="1"/>
            <a:t>Edabded</a:t>
          </a:r>
          <a:r>
            <a:rPr lang="en-US" sz="2500" kern="1200"/>
            <a:t> = ???</a:t>
          </a:r>
        </a:p>
      </dsp:txBody>
      <dsp:txXfrm>
        <a:off x="48547" y="3539599"/>
        <a:ext cx="6906683" cy="897406"/>
      </dsp:txXfrm>
    </dsp:sp>
    <dsp:sp modelId="{05992022-26F5-4CAF-ACCF-D11364A08C5F}">
      <dsp:nvSpPr>
        <dsp:cNvPr id="0" name=""/>
        <dsp:cNvSpPr/>
      </dsp:nvSpPr>
      <dsp:spPr>
        <a:xfrm>
          <a:off x="0" y="4557552"/>
          <a:ext cx="7003777" cy="994500"/>
        </a:xfrm>
        <a:prstGeom prst="roundRect">
          <a:avLst/>
        </a:prstGeom>
        <a:solidFill>
          <a:schemeClr val="accent2">
            <a:hueOff val="-1475294"/>
            <a:satOff val="-7601"/>
            <a:lumOff val="25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Contains Many Vulgar Words (f***, s***, etc.)</a:t>
          </a:r>
        </a:p>
      </dsp:txBody>
      <dsp:txXfrm>
        <a:off x="48547" y="4606099"/>
        <a:ext cx="6906683" cy="897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8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7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7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2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9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9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10/8/23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6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7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4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8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3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ywellmind.com/how-to-cope-with-loneliness-3144939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fe-care-wellness.com/how-to-manage-grief-and-loss/" TargetMode="External"/><Relationship Id="rId4" Type="http://schemas.openxmlformats.org/officeDocument/2006/relationships/hyperlink" Target="https://www.health.harvard.edu/mind-and-mood/best-ways-to-manage-stres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66821467_What_Are_People_Tweeting_About_Pain_Implications_of_Using_Social_Media_to_Collect_and_Deliver_Targeted_Health_Informa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ywellmind.com/how-to-cope-with-loneliness-3144939" TargetMode="External"/><Relationship Id="rId2" Type="http://schemas.openxmlformats.org/officeDocument/2006/relationships/hyperlink" Target="https://www.health.harvard.edu/mind-and-mood/best-ways-to-manage-stre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fe-care-wellness.com/how-to-manage-grief-and-los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9141C6-C070-AEE9-83CF-1688364CCF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9702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2A6BBE-FA11-A973-4A9B-157E70F59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“Pain” related tweets—what can we learn?</a:t>
            </a:r>
          </a:p>
        </p:txBody>
      </p:sp>
    </p:spTree>
    <p:extLst>
      <p:ext uri="{BB962C8B-B14F-4D97-AF65-F5344CB8AC3E}">
        <p14:creationId xmlns:p14="http://schemas.microsoft.com/office/powerpoint/2010/main" val="357105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EB1E98-2303-A8D4-D6D4-E351BFD5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4000">
                <a:cs typeface="Sabon Next LT"/>
              </a:rPr>
              <a:t>Topic Modeling Analysis</a:t>
            </a:r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71945C-9464-D06D-081C-E8F7842A3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079294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41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B1FD15-9CBB-4259-931E-1EB6A8719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739765-2266-4358-BC9F-0DC2A6B7C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7772D55-3097-46EA-A34A-E1DFCA5E4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95646B7-AF33-4444-8ACE-CE832D4A2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3EF0E40-AEB8-4DF7-A67A-7317B3BF9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07562" y="0"/>
            <a:ext cx="61844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00D9-78AD-CF1A-E695-BBCD2ED8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586992"/>
            <a:ext cx="4953000" cy="23086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Sabon Next LT"/>
              </a:rPr>
              <a:t>Music Therapy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4" descr="Chart, funnel chart&#10;&#10;Description automatically generated">
            <a:extLst>
              <a:ext uri="{FF2B5EF4-FFF2-40B4-BE49-F238E27FC236}">
                <a16:creationId xmlns:a16="http://schemas.microsoft.com/office/drawing/2014/main" id="{E8916689-EBAC-BD4C-BA93-70C34EB81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34426"/>
            <a:ext cx="4817466" cy="438389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D78CD7-DA2E-6651-E334-6DAE66CFA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0" y="2819400"/>
            <a:ext cx="4952681" cy="3460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The Singer Ariana Grande Comes Up</a:t>
            </a:r>
          </a:p>
          <a:p>
            <a:r>
              <a:rPr lang="en-US" sz="1800">
                <a:solidFill>
                  <a:srgbClr val="FFFFFF"/>
                </a:solidFill>
              </a:rPr>
              <a:t>"Thankunext" - Referring to Ariana Grande Song</a:t>
            </a:r>
          </a:p>
          <a:p>
            <a:r>
              <a:rPr lang="en-US" sz="1800">
                <a:solidFill>
                  <a:srgbClr val="FFFFFF"/>
                </a:solidFill>
              </a:rPr>
              <a:t>When Words Moved Around They Can Make Out Lyrics, "One taught me love, One taught me patience, One taught me pain"</a:t>
            </a:r>
          </a:p>
          <a:p>
            <a:r>
              <a:rPr lang="en-US" sz="1800">
                <a:solidFill>
                  <a:srgbClr val="FFFFFF"/>
                </a:solidFill>
              </a:rPr>
              <a:t>3x Taught to 1x pain in the lyrics </a:t>
            </a:r>
          </a:p>
          <a:p>
            <a:r>
              <a:rPr lang="en-US" sz="1800">
                <a:solidFill>
                  <a:srgbClr val="FFFFFF"/>
                </a:solidFill>
              </a:rPr>
              <a:t>Music therapy = Breakup song</a:t>
            </a:r>
          </a:p>
        </p:txBody>
      </p:sp>
    </p:spTree>
    <p:extLst>
      <p:ext uri="{BB962C8B-B14F-4D97-AF65-F5344CB8AC3E}">
        <p14:creationId xmlns:p14="http://schemas.microsoft.com/office/powerpoint/2010/main" val="1092268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87C7-1388-C2D0-793E-01EA10D1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Depression On Twitter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F5A5-150B-680D-CC17-52BB25439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85 percent reported negative effects on self-image. 83 percent reported an increase in anxiety. 81 percent reported an increase in loneliness. </a:t>
            </a:r>
            <a:r>
              <a:rPr lang="en-US" b="1">
                <a:ea typeface="+mn-lt"/>
                <a:cs typeface="+mn-lt"/>
              </a:rPr>
              <a:t>79 percent reported an increase in depression</a:t>
            </a:r>
            <a:r>
              <a:rPr lang="en-US">
                <a:ea typeface="+mn-lt"/>
                <a:cs typeface="+mn-lt"/>
              </a:rPr>
              <a:t>. (Healthline, 2020)</a:t>
            </a:r>
          </a:p>
          <a:p>
            <a:r>
              <a:rPr lang="en-US" b="1">
                <a:ea typeface="+mn-lt"/>
                <a:cs typeface="+mn-lt"/>
              </a:rPr>
              <a:t>Almost 25%</a:t>
            </a:r>
            <a:r>
              <a:rPr lang="en-US">
                <a:ea typeface="+mn-lt"/>
                <a:cs typeface="+mn-lt"/>
              </a:rPr>
              <a:t> of teens view social media as having a negative effect. (Zauderer, 2022)</a:t>
            </a:r>
            <a:endParaRPr lang="en-US"/>
          </a:p>
          <a:p>
            <a:r>
              <a:rPr lang="en-US"/>
              <a:t>Is Social Media To Blame?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1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88CBB-700D-653C-116C-BE4811C2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6307"/>
            <a:ext cx="5257800" cy="2351693"/>
          </a:xfrm>
        </p:spPr>
        <p:txBody>
          <a:bodyPr>
            <a:normAutofit/>
          </a:bodyPr>
          <a:lstStyle/>
          <a:p>
            <a:r>
              <a:rPr lang="en-US">
                <a:cs typeface="Sabon Next LT"/>
              </a:rPr>
              <a:t>Conclusion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C91D-0264-F148-08DF-ACFF24974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1423"/>
            <a:ext cx="5257800" cy="29576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Pain Is The Largest Word, Followed By Other "Sad" Words</a:t>
            </a:r>
          </a:p>
          <a:p>
            <a:r>
              <a:rPr lang="en-US" sz="1800" dirty="0"/>
              <a:t>Twitter As An Indicator For Public Mood</a:t>
            </a:r>
          </a:p>
          <a:p>
            <a:r>
              <a:rPr lang="en-US" sz="1800" dirty="0"/>
              <a:t>What Action Can Be Taken By Twitter?</a:t>
            </a:r>
          </a:p>
          <a:p>
            <a:pPr lvl="1"/>
            <a:r>
              <a:rPr lang="en-US" sz="1800" dirty="0"/>
              <a:t>Using Word Sentiments To Flag Users Struggling With Mental Health</a:t>
            </a:r>
          </a:p>
          <a:p>
            <a:pPr lvl="1"/>
            <a:r>
              <a:rPr lang="en-US" sz="1800" dirty="0"/>
              <a:t>Using Word Sentiments To Change User Feed</a:t>
            </a: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64F88D00-2052-6C3E-47B0-FDA0935586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310"/>
          <a:stretch/>
        </p:blipFill>
        <p:spPr>
          <a:xfrm>
            <a:off x="6477000" y="-36760"/>
            <a:ext cx="5722070" cy="346169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DB04DE8-3B07-D153-2EE1-B5A8A141AA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7" r="25089" b="1"/>
          <a:stretch/>
        </p:blipFill>
        <p:spPr>
          <a:xfrm>
            <a:off x="6477000" y="3396303"/>
            <a:ext cx="5722070" cy="346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11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62BFBC-0E19-4E6F-B0C7-CD5C519BC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C2A007-4AE9-49C4-B364-5FDF34596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078F960-6916-4F42-8EF7-539F7BCF6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DDD393C-0974-429B-BE40-48457E19E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813CD98-5EBE-426D-A4AC-FA5518B0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53545A-B2D3-41EE-A91C-DBF43402D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79DA6-7CB6-689C-AA61-4181ECDD4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318" y="914400"/>
            <a:ext cx="4952681" cy="5105400"/>
          </a:xfrm>
        </p:spPr>
        <p:txBody>
          <a:bodyPr anchor="ctr">
            <a:normAutofit/>
          </a:bodyPr>
          <a:lstStyle/>
          <a:p>
            <a:r>
              <a:rPr lang="en-US">
                <a:cs typeface="Sabon Next LT"/>
              </a:rPr>
              <a:t>Links To Mental Health Sources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4A8DE-2434-4299-21B6-21BF4128F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1" y="914400"/>
            <a:ext cx="4800600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800">
              <a:ea typeface="+mn-lt"/>
              <a:cs typeface="+mn-lt"/>
            </a:endParaRPr>
          </a:p>
          <a:p>
            <a:r>
              <a:rPr lang="en-US" sz="1800">
                <a:ea typeface="+mn-lt"/>
                <a:cs typeface="+mn-lt"/>
                <a:hlinkClick r:id="rId3"/>
              </a:rPr>
              <a:t>https://www.verywellmind.com/how-to-cope-with-loneliness-3144939</a:t>
            </a:r>
            <a:r>
              <a:rPr lang="en-US" sz="1800">
                <a:ea typeface="+mn-lt"/>
                <a:cs typeface="+mn-lt"/>
              </a:rPr>
              <a:t> </a:t>
            </a:r>
          </a:p>
          <a:p>
            <a:r>
              <a:rPr lang="en-US" sz="1800">
                <a:ea typeface="+mn-lt"/>
                <a:cs typeface="+mn-lt"/>
                <a:hlinkClick r:id="rId4"/>
              </a:rPr>
              <a:t>https://www.health.harvard.edu/mind-and-mood/best-ways-to-manage-stress</a:t>
            </a:r>
            <a:r>
              <a:rPr lang="en-US" sz="1800">
                <a:ea typeface="+mn-lt"/>
                <a:cs typeface="+mn-lt"/>
              </a:rPr>
              <a:t> </a:t>
            </a:r>
          </a:p>
          <a:p>
            <a:r>
              <a:rPr lang="en-US" sz="1800">
                <a:ea typeface="+mn-lt"/>
                <a:cs typeface="+mn-lt"/>
                <a:hlinkClick r:id="rId5"/>
              </a:rPr>
              <a:t>https://life-care-wellness.com/how-to-manage-grief-and-loss/</a:t>
            </a:r>
            <a:r>
              <a:rPr lang="en-US" sz="1800">
                <a:ea typeface="+mn-lt"/>
                <a:cs typeface="+mn-lt"/>
              </a:rPr>
              <a:t> 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91429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9F90-FD78-8A58-8B77-EC12C14C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DC6A4-58AC-5130-E9D7-9385680A6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Ahlwardt K., </a:t>
            </a:r>
            <a:r>
              <a:rPr lang="en-US" err="1">
                <a:ea typeface="+mn-lt"/>
                <a:cs typeface="+mn-lt"/>
              </a:rPr>
              <a:t>Tsoh</a:t>
            </a:r>
            <a:r>
              <a:rPr lang="en-US">
                <a:ea typeface="+mn-lt"/>
                <a:cs typeface="+mn-lt"/>
              </a:rPr>
              <a:t> J., Gerbert B., Heaivilin N., Gibbs, J., &amp; Page J. (2012). What are people tweeting about pain: Implications of using social media to collect and deliver targeted health information. </a:t>
            </a:r>
            <a:r>
              <a:rPr lang="en-US" i="1">
                <a:ea typeface="+mn-lt"/>
                <a:cs typeface="+mn-lt"/>
              </a:rPr>
              <a:t>Research Gate. </a:t>
            </a:r>
            <a:r>
              <a:rPr lang="en-US">
                <a:ea typeface="+mn-lt"/>
                <a:cs typeface="+mn-lt"/>
                <a:hlinkClick r:id="rId2"/>
              </a:rPr>
              <a:t>https://www.researchgate.net/publication/266821467_What_Are_People_Tweeting_About_Pain_Implications_of_Using_Social_Media_to_Collect_and_Deliver_Targeted_Health_Information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Lee, H. (n.d.). Tweeting back. </a:t>
            </a:r>
            <a:r>
              <a:rPr lang="en-US" i="1">
                <a:ea typeface="+mn-lt"/>
                <a:cs typeface="+mn-lt"/>
              </a:rPr>
              <a:t>International association for the study of pain</a:t>
            </a:r>
            <a:r>
              <a:rPr lang="en-US">
                <a:ea typeface="+mn-lt"/>
                <a:cs typeface="+mn-lt"/>
              </a:rPr>
              <a:t>. https://www.iasp-pain.org/publications/relief-news/article/tweeting-back-pain-study/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18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EA53-14BA-BD47-27F5-CC1F81AC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More 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75D9A-0B57-69D2-2931-34E7AD866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Harvard Medical School. (January, 2015). Best ways to manage stress. </a:t>
            </a:r>
            <a:r>
              <a:rPr lang="en-US" sz="2000" i="1"/>
              <a:t>Health.Harvard.edu</a:t>
            </a:r>
            <a:r>
              <a:rPr lang="en-US" sz="2000"/>
              <a:t>. </a:t>
            </a:r>
            <a:r>
              <a:rPr lang="en-US" sz="2000">
                <a:ea typeface="+mn-lt"/>
                <a:cs typeface="+mn-lt"/>
                <a:hlinkClick r:id="rId2"/>
              </a:rPr>
              <a:t>https://www.health.harvard.edu/mind-and-mood/best-ways-to-manage-stress</a:t>
            </a:r>
            <a:r>
              <a:rPr lang="en-US" sz="200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US" sz="2000"/>
              <a:t>Scott E., Morin A. (November, 2022). How to cope with loneliness. v</a:t>
            </a:r>
            <a:r>
              <a:rPr lang="en-US" sz="2000" i="1"/>
              <a:t>erywellmind.com. </a:t>
            </a:r>
            <a:r>
              <a:rPr lang="en-US" sz="2000">
                <a:ea typeface="+mn-lt"/>
                <a:cs typeface="+mn-lt"/>
                <a:hlinkClick r:id="rId3"/>
              </a:rPr>
              <a:t>https://www.verywellmind.com/how-to-cope-with-loneliness-3144939</a:t>
            </a:r>
            <a:r>
              <a:rPr lang="en-US" sz="200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US" sz="2000"/>
              <a:t>Kelloway R. (May, 2019).  How to manage grief and loss: 4 coping strategies. </a:t>
            </a:r>
            <a:r>
              <a:rPr lang="en-US" sz="2000" i="1"/>
              <a:t>life-care-wellness.com</a:t>
            </a:r>
            <a:r>
              <a:rPr lang="en-US" sz="2000"/>
              <a:t>. </a:t>
            </a:r>
            <a:r>
              <a:rPr lang="en-US" sz="2000">
                <a:ea typeface="+mn-lt"/>
                <a:cs typeface="+mn-lt"/>
                <a:hlinkClick r:id="rId4"/>
              </a:rPr>
              <a:t>https://life-care-wellness.com/how-to-manage-grief-and-loss/</a:t>
            </a:r>
            <a:r>
              <a:rPr lang="en-US" sz="200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8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3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3" name="Rectangle 4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4" name="Group 43">
            <a:extLst>
              <a:ext uri="{FF2B5EF4-FFF2-40B4-BE49-F238E27FC236}">
                <a16:creationId xmlns:a16="http://schemas.microsoft.com/office/drawing/2014/main" id="{8ED5E97A-D21B-4AA4-83CF-DA3A380E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8AF5706D-4464-450F-93F4-853EDF68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65" name="Picture 45">
              <a:extLst>
                <a:ext uri="{FF2B5EF4-FFF2-40B4-BE49-F238E27FC236}">
                  <a16:creationId xmlns:a16="http://schemas.microsoft.com/office/drawing/2014/main" id="{3E0FB244-C158-43A9-AD7A-05DC5BBF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CB7BA5-45EA-DFE3-C4FC-5D6A6832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638800" cy="2461008"/>
          </a:xfrm>
        </p:spPr>
        <p:txBody>
          <a:bodyPr>
            <a:normAutofit/>
          </a:bodyPr>
          <a:lstStyle/>
          <a:p>
            <a:r>
              <a:rPr lang="en-US"/>
              <a:t>Importance of Twitter-supplied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50632-8D8D-8B05-060C-A4BE98271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4200"/>
            <a:ext cx="5638437" cy="3156166"/>
          </a:xfrm>
        </p:spPr>
        <p:txBody>
          <a:bodyPr anchor="ctr">
            <a:normAutofit/>
          </a:bodyPr>
          <a:lstStyle/>
          <a:p>
            <a:r>
              <a:rPr lang="en-US" sz="1800">
                <a:latin typeface="Rubik"/>
              </a:rPr>
              <a:t>Twitter as a social networking site is a great source of providing user-generated data on a different health related topics.</a:t>
            </a:r>
          </a:p>
          <a:p>
            <a:r>
              <a:rPr lang="en-US" sz="1800">
                <a:latin typeface="Rubik"/>
              </a:rPr>
              <a:t>“</a:t>
            </a:r>
            <a:r>
              <a:rPr lang="en-US" sz="1800" b="0" i="0">
                <a:effectLst/>
                <a:latin typeface="Rubik"/>
              </a:rPr>
              <a:t>Globally, around 3.2-billion people are connected to the Internet” hence great amount of self-reported data. </a:t>
            </a:r>
          </a:p>
          <a:p>
            <a:pPr marL="0" indent="0">
              <a:buNone/>
            </a:pPr>
            <a:r>
              <a:rPr lang="en-US" sz="1800">
                <a:latin typeface="Rubik"/>
              </a:rPr>
              <a:t>	</a:t>
            </a:r>
          </a:p>
        </p:txBody>
      </p:sp>
      <p:pic>
        <p:nvPicPr>
          <p:cNvPr id="5" name="Picture 4" descr="A person holding a phone&#10;&#10;Description automatically generated with low confidence">
            <a:extLst>
              <a:ext uri="{FF2B5EF4-FFF2-40B4-BE49-F238E27FC236}">
                <a16:creationId xmlns:a16="http://schemas.microsoft.com/office/drawing/2014/main" id="{4978F62E-95F7-B0C0-AD13-4B2A8C40F2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6" r="32506" b="-2"/>
          <a:stretch/>
        </p:blipFill>
        <p:spPr>
          <a:xfrm>
            <a:off x="6861048" y="1"/>
            <a:ext cx="5330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7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1" name="Rectangle 11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2" name="Rectangle 13">
            <a:extLst>
              <a:ext uri="{FF2B5EF4-FFF2-40B4-BE49-F238E27FC236}">
                <a16:creationId xmlns:a16="http://schemas.microsoft.com/office/drawing/2014/main" id="{A905C581-3E86-4ADD-9EDD-5FA87B46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1C8F4502-37D3-E1F3-FFFC-3D4F02E0CF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3" r="-1" b="10113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63" name="Group 15">
            <a:extLst>
              <a:ext uri="{FF2B5EF4-FFF2-40B4-BE49-F238E27FC236}">
                <a16:creationId xmlns:a16="http://schemas.microsoft.com/office/drawing/2014/main" id="{A4672714-67D2-40D0-B961-A7438FE9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5A1C471-1402-4BD1-8617-F5D9B7EB1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CCA9701-8B9C-4D7A-AE5B-DD505C96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515A2C-093C-27B8-46E1-C257E813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0" y="726066"/>
            <a:ext cx="9774619" cy="2474333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Role of technology in health-related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4EE15-C40D-4706-F2C2-DD8318C88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3429000"/>
            <a:ext cx="9954076" cy="2514600"/>
          </a:xfrm>
        </p:spPr>
        <p:txBody>
          <a:bodyPr anchor="ctr">
            <a:normAutofit/>
          </a:bodyPr>
          <a:lstStyle/>
          <a:p>
            <a:pPr algn="ctr"/>
            <a:r>
              <a:rPr lang="en-US" sz="1800" b="0" i="0">
                <a:solidFill>
                  <a:srgbClr val="FFFFFF"/>
                </a:solidFill>
                <a:effectLst/>
                <a:latin typeface="Rubik"/>
              </a:rPr>
              <a:t>“Online technologies are now ever-present in daily life, and they are influencing healthcare”</a:t>
            </a:r>
          </a:p>
          <a:p>
            <a:pPr algn="ctr"/>
            <a:r>
              <a:rPr lang="en-US" sz="1800" b="0" i="0">
                <a:solidFill>
                  <a:srgbClr val="FFFFFF"/>
                </a:solidFill>
                <a:effectLst/>
                <a:latin typeface="Rubik"/>
              </a:rPr>
              <a:t>“The World Health Organization has defined this phenomenon as “eHealth” – the practice of medicine and public health supported by electronic processes and communication”</a:t>
            </a:r>
          </a:p>
          <a:p>
            <a:pPr marL="0" indent="0" algn="ctr">
              <a:buNone/>
            </a:pPr>
            <a:r>
              <a:rPr lang="en-US" sz="1800">
                <a:solidFill>
                  <a:srgbClr val="FFFFFF"/>
                </a:solidFill>
                <a:latin typeface="Rubik"/>
              </a:rPr>
              <a:t>- Hopin Lee</a:t>
            </a:r>
            <a:endParaRPr lang="en-US" sz="1800" b="0" i="0">
              <a:solidFill>
                <a:srgbClr val="FFFFFF"/>
              </a:solidFill>
              <a:effectLst/>
              <a:latin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54520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B1FD15-9CBB-4259-931E-1EB6A8719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739765-2266-4358-BC9F-0DC2A6B7C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7772D55-3097-46EA-A34A-E1DFCA5E4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95646B7-AF33-4444-8ACE-CE832D4A2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3EF0E40-AEB8-4DF7-A67A-7317B3BF9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07562" y="0"/>
            <a:ext cx="61844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C5FE1-7A94-8BE7-03FA-3D6CD2F5D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586992"/>
            <a:ext cx="4953000" cy="23086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Words with frequencies more than 50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3055C49-F1C7-34AD-C7A6-ECB5C3EBB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24392"/>
            <a:ext cx="4817466" cy="30039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A91B-8C39-85B9-28EA-55E3BAA40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0" y="2819400"/>
            <a:ext cx="4952681" cy="346096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</a:rPr>
              <a:t>1. pain      </a:t>
            </a:r>
            <a:r>
              <a:rPr lang="en-US" sz="1700" b="1">
                <a:solidFill>
                  <a:srgbClr val="FFFFFF"/>
                </a:solidFill>
              </a:rPr>
              <a:t>1447</a:t>
            </a:r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</a:rPr>
              <a:t>2. taught     </a:t>
            </a:r>
            <a:r>
              <a:rPr lang="en-US" sz="1700" b="1">
                <a:solidFill>
                  <a:srgbClr val="FFFFFF"/>
                </a:solidFill>
              </a:rPr>
              <a:t>670</a:t>
            </a:r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</a:rPr>
              <a:t>3. love       </a:t>
            </a:r>
            <a:r>
              <a:rPr lang="en-US" sz="1700" b="1">
                <a:solidFill>
                  <a:srgbClr val="FFFFFF"/>
                </a:solidFill>
              </a:rPr>
              <a:t>282</a:t>
            </a:r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</a:rPr>
              <a:t>4. patience   </a:t>
            </a:r>
            <a:r>
              <a:rPr lang="en-US" sz="1700" b="1">
                <a:solidFill>
                  <a:srgbClr val="FFFFFF"/>
                </a:solidFill>
              </a:rPr>
              <a:t>234</a:t>
            </a:r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</a:rPr>
              <a:t>5. feel       </a:t>
            </a:r>
            <a:r>
              <a:rPr lang="en-US" sz="1700" b="1">
                <a:solidFill>
                  <a:srgbClr val="FFFFFF"/>
                </a:solidFill>
              </a:rPr>
              <a:t>132</a:t>
            </a:r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</a:rPr>
              <a:t>6. i’m         </a:t>
            </a:r>
            <a:r>
              <a:rPr lang="en-US" sz="1700" b="1">
                <a:solidFill>
                  <a:srgbClr val="FFFFFF"/>
                </a:solidFill>
              </a:rPr>
              <a:t>88</a:t>
            </a:r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</a:rPr>
              <a:t>7. amp        </a:t>
            </a:r>
            <a:r>
              <a:rPr lang="en-US" sz="1700" b="1">
                <a:solidFill>
                  <a:srgbClr val="FFFFFF"/>
                </a:solidFill>
              </a:rPr>
              <a:t> 59</a:t>
            </a:r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</a:rPr>
              <a:t>8. amazing     </a:t>
            </a:r>
            <a:r>
              <a:rPr lang="en-US" sz="1700" b="1">
                <a:solidFill>
                  <a:srgbClr val="FFFFFF"/>
                </a:solidFill>
              </a:rPr>
              <a:t>54</a:t>
            </a:r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</a:rPr>
              <a:t>9. it’s        </a:t>
            </a:r>
            <a:r>
              <a:rPr lang="en-US" sz="1700" b="1">
                <a:solidFill>
                  <a:srgbClr val="FFFFFF"/>
                </a:solidFill>
              </a:rPr>
              <a:t>52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3DC9AA6-D663-5E0A-1B6E-3154953D9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72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6" name="Picture 23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57" name="Rectangle 25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8" name="Rectangle 27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9" name="Group 29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60" name="Picture 31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E620E1-ACE4-9B54-32E5-8A6720E7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432337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Top 10 positive and negative words</a:t>
            </a:r>
          </a:p>
        </p:txBody>
      </p:sp>
      <p:pic>
        <p:nvPicPr>
          <p:cNvPr id="3" name="Picture 4" descr="Chart&#10;&#10;Description automatically generated">
            <a:extLst>
              <a:ext uri="{FF2B5EF4-FFF2-40B4-BE49-F238E27FC236}">
                <a16:creationId xmlns:a16="http://schemas.microsoft.com/office/drawing/2014/main" id="{B5850531-E403-9B64-B58B-FD1C71792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03229" y="1450865"/>
            <a:ext cx="6402214" cy="395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7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FB3A40-7A6F-6216-7DE2-C16A398D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4000">
                <a:cs typeface="Sabon Next LT"/>
              </a:rPr>
              <a:t>Top 10 positive and negative words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FF7FC0-84FD-16C1-CD63-CD53422BE0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814311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758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D5E97A-D21B-4AA4-83CF-DA3A380E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AF5706D-4464-450F-93F4-853EDF68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E0FB244-C158-43A9-AD7A-05DC5BBF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B5C168-F3E0-A5E1-FA89-60398BE6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638800" cy="2461008"/>
          </a:xfrm>
        </p:spPr>
        <p:txBody>
          <a:bodyPr>
            <a:normAutofit/>
          </a:bodyPr>
          <a:lstStyle/>
          <a:p>
            <a:r>
              <a:rPr lang="en-US">
                <a:cs typeface="Sabon Next LT"/>
              </a:rPr>
              <a:t>WordCloud </a:t>
            </a:r>
            <a:endParaRPr lang="en-US"/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274A52FB-B209-A805-A32A-20CCB8545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82" y="2817421"/>
            <a:ext cx="4332152" cy="3156166"/>
          </a:xfrm>
        </p:spPr>
        <p:txBody>
          <a:bodyPr anchor="ctr">
            <a:normAutofit/>
          </a:bodyPr>
          <a:lstStyle/>
          <a:p>
            <a:r>
              <a:rPr lang="en-US" sz="1800"/>
              <a:t>Various Words Which Came Up Throughout The Data Presented In A Cloud Shape</a:t>
            </a:r>
          </a:p>
          <a:p>
            <a:r>
              <a:rPr lang="en-US" sz="1800"/>
              <a:t>Larger The Word = More Prevalent</a:t>
            </a:r>
          </a:p>
        </p:txBody>
      </p:sp>
      <p:pic>
        <p:nvPicPr>
          <p:cNvPr id="3" name="Picture 3" descr="Text, letter&#10;&#10;Description automatically generated">
            <a:extLst>
              <a:ext uri="{FF2B5EF4-FFF2-40B4-BE49-F238E27FC236}">
                <a16:creationId xmlns:a16="http://schemas.microsoft.com/office/drawing/2014/main" id="{9F525B9E-3415-D825-68E7-34B18B635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011" y="1266302"/>
            <a:ext cx="6968835" cy="439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7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B09881-A404-87FC-5B5E-B71BF9D3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4000" err="1">
                <a:cs typeface="Sabon Next LT"/>
              </a:rPr>
              <a:t>WordCloud</a:t>
            </a:r>
            <a:r>
              <a:rPr lang="en-US" sz="4000">
                <a:cs typeface="Sabon Next LT"/>
              </a:rPr>
              <a:t> Analysis</a:t>
            </a:r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8BE737-312E-B468-38C1-3A38958B3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175685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372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D4CA-50FD-3353-C5FB-E40A57B8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428" y="1693"/>
            <a:ext cx="4020173" cy="842023"/>
          </a:xfrm>
        </p:spPr>
        <p:txBody>
          <a:bodyPr/>
          <a:lstStyle/>
          <a:p>
            <a:r>
              <a:rPr lang="en-US">
                <a:cs typeface="Sabon Next LT"/>
              </a:rPr>
              <a:t>Topic Modeling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E697C-CECD-3FAB-9F16-B4D4A8E57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64" y="1375599"/>
            <a:ext cx="4650856" cy="460028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1. Awareness / Acknowledgements</a:t>
            </a:r>
          </a:p>
          <a:p>
            <a:pPr marL="0" indent="0">
              <a:buNone/>
            </a:pPr>
            <a:r>
              <a:rPr lang="en-US"/>
              <a:t>2. Music Therapy</a:t>
            </a:r>
          </a:p>
          <a:p>
            <a:pPr marL="0" indent="0">
              <a:buNone/>
            </a:pPr>
            <a:r>
              <a:rPr lang="en-US"/>
              <a:t>3. Pain Duration</a:t>
            </a:r>
          </a:p>
          <a:p>
            <a:pPr marL="0" indent="0">
              <a:buNone/>
            </a:pPr>
            <a:r>
              <a:rPr lang="en-US"/>
              <a:t>4. Treatment</a:t>
            </a:r>
          </a:p>
          <a:p>
            <a:pPr marL="0" indent="0">
              <a:buNone/>
            </a:pPr>
            <a:r>
              <a:rPr lang="en-US"/>
              <a:t>5. Overbearing pain</a:t>
            </a:r>
          </a:p>
          <a:p>
            <a:pPr marL="0" indent="0">
              <a:buNone/>
            </a:pPr>
            <a:r>
              <a:rPr lang="en-US"/>
              <a:t>6. </a:t>
            </a:r>
            <a:r>
              <a:rPr lang="en-US">
                <a:ea typeface="+mn-lt"/>
                <a:cs typeface="+mn-lt"/>
              </a:rPr>
              <a:t>Actions/Verbs</a:t>
            </a:r>
          </a:p>
          <a:p>
            <a:pPr marL="0" indent="0">
              <a:buNone/>
            </a:pPr>
            <a:r>
              <a:rPr lang="en-US"/>
              <a:t>7. Hiding pain</a:t>
            </a:r>
          </a:p>
          <a:p>
            <a:pPr marL="0" indent="0">
              <a:buNone/>
            </a:pPr>
            <a:r>
              <a:rPr lang="en-US"/>
              <a:t>8. Enduring pain</a:t>
            </a:r>
          </a:p>
          <a:p>
            <a:pPr marL="0" indent="0">
              <a:buNone/>
            </a:pPr>
            <a:r>
              <a:rPr lang="en-US"/>
              <a:t>9. Recover</a:t>
            </a:r>
          </a:p>
          <a:p>
            <a:pPr marL="0" indent="0">
              <a:buNone/>
            </a:pPr>
            <a:r>
              <a:rPr lang="en-US"/>
              <a:t>10. Effect of pain on one's life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6E42FC4-6610-3F3B-6A00-5DBE54885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593" y="1013276"/>
            <a:ext cx="7204192" cy="566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19768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LeftStep">
      <a:dk1>
        <a:srgbClr val="000000"/>
      </a:dk1>
      <a:lt1>
        <a:srgbClr val="FFFFFF"/>
      </a:lt1>
      <a:dk2>
        <a:srgbClr val="28311C"/>
      </a:dk2>
      <a:lt2>
        <a:srgbClr val="F3F1F0"/>
      </a:lt2>
      <a:accent1>
        <a:srgbClr val="3FB0BB"/>
      </a:accent1>
      <a:accent2>
        <a:srgbClr val="31B58A"/>
      </a:accent2>
      <a:accent3>
        <a:srgbClr val="3DB65D"/>
      </a:accent3>
      <a:accent4>
        <a:srgbClr val="47B732"/>
      </a:accent4>
      <a:accent5>
        <a:srgbClr val="7DAE3B"/>
      </a:accent5>
      <a:accent6>
        <a:srgbClr val="A5A72D"/>
      </a:accent6>
      <a:hlink>
        <a:srgbClr val="C25449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896AB4B1977D42944344D64C907BBE" ma:contentTypeVersion="7" ma:contentTypeDescription="Create a new document." ma:contentTypeScope="" ma:versionID="a3384876819ea083e9f9c86bf3c72638">
  <xsd:schema xmlns:xsd="http://www.w3.org/2001/XMLSchema" xmlns:xs="http://www.w3.org/2001/XMLSchema" xmlns:p="http://schemas.microsoft.com/office/2006/metadata/properties" xmlns:ns3="74483e9b-089e-4afa-b4c2-3ae4c423efab" xmlns:ns4="e3e2153a-94fa-4647-a18f-063d832b5f5e" targetNamespace="http://schemas.microsoft.com/office/2006/metadata/properties" ma:root="true" ma:fieldsID="f4f1cf1c9ad108a6c5fe22858f934dde" ns3:_="" ns4:_="">
    <xsd:import namespace="74483e9b-089e-4afa-b4c2-3ae4c423efab"/>
    <xsd:import namespace="e3e2153a-94fa-4647-a18f-063d832b5f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483e9b-089e-4afa-b4c2-3ae4c423ef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e2153a-94fa-4647-a18f-063d832b5f5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7EA0EB-23D0-47E0-90EA-3C03DE7C7469}">
  <ds:schemaRefs>
    <ds:schemaRef ds:uri="74483e9b-089e-4afa-b4c2-3ae4c423efab"/>
    <ds:schemaRef ds:uri="e3e2153a-94fa-4647-a18f-063d832b5f5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4CD35C5-54B0-4B19-AB65-935BEEB021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4C2FFC-9CCC-4ABD-8CEF-9812BD6E0FF0}">
  <ds:schemaRefs>
    <ds:schemaRef ds:uri="74483e9b-089e-4afa-b4c2-3ae4c423efab"/>
    <ds:schemaRef ds:uri="e3e2153a-94fa-4647-a18f-063d832b5f5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793</Words>
  <Application>Microsoft Macintosh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AvenirNext LT Pro Medium</vt:lpstr>
      <vt:lpstr>Rubik</vt:lpstr>
      <vt:lpstr>Sabon Next LT</vt:lpstr>
      <vt:lpstr>DappledVTI</vt:lpstr>
      <vt:lpstr>“Pain” related tweets—what can we learn?</vt:lpstr>
      <vt:lpstr>Importance of Twitter-supplied data analysis</vt:lpstr>
      <vt:lpstr>Role of technology in health-related analysis</vt:lpstr>
      <vt:lpstr>Words with frequencies more than 50</vt:lpstr>
      <vt:lpstr>Top 10 positive and negative words</vt:lpstr>
      <vt:lpstr>Top 10 positive and negative words analysis</vt:lpstr>
      <vt:lpstr>WordCloud </vt:lpstr>
      <vt:lpstr>WordCloud Analysis</vt:lpstr>
      <vt:lpstr>Topic Modeling</vt:lpstr>
      <vt:lpstr>Topic Modeling Analysis</vt:lpstr>
      <vt:lpstr>Music Therapy</vt:lpstr>
      <vt:lpstr>Depression On Twitter </vt:lpstr>
      <vt:lpstr>Conclusion </vt:lpstr>
      <vt:lpstr>Links To Mental Health Sources</vt:lpstr>
      <vt:lpstr>References</vt:lpstr>
      <vt:lpstr>More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“Pain” related tweets—what can we learn?</dc:title>
  <dc:creator>Deveraux, Alexandra</dc:creator>
  <cp:lastModifiedBy>Uyen Ngoc Thao Pham</cp:lastModifiedBy>
  <cp:revision>3</cp:revision>
  <dcterms:created xsi:type="dcterms:W3CDTF">2022-11-26T20:09:06Z</dcterms:created>
  <dcterms:modified xsi:type="dcterms:W3CDTF">2023-10-09T03:30:40Z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0x0101004B896AB4B1977D42944344D64C907BBE</vt:lpwstr>
  </property>
</Properties>
</file>