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79" r:id="rId2"/>
    <p:sldId id="280" r:id="rId3"/>
    <p:sldId id="281" r:id="rId4"/>
    <p:sldId id="282" r:id="rId5"/>
    <p:sldId id="283" r:id="rId6"/>
    <p:sldId id="284" r:id="rId7"/>
    <p:sldId id="286" r:id="rId8"/>
    <p:sldId id="288" r:id="rId9"/>
    <p:sldId id="290" r:id="rId10"/>
    <p:sldId id="310" r:id="rId11"/>
    <p:sldId id="311" r:id="rId12"/>
    <p:sldId id="294" r:id="rId13"/>
    <p:sldId id="295" r:id="rId14"/>
    <p:sldId id="317" r:id="rId15"/>
    <p:sldId id="301" r:id="rId16"/>
    <p:sldId id="312" r:id="rId17"/>
    <p:sldId id="302" r:id="rId18"/>
    <p:sldId id="303" r:id="rId19"/>
    <p:sldId id="313" r:id="rId20"/>
    <p:sldId id="305" r:id="rId21"/>
    <p:sldId id="306" r:id="rId22"/>
    <p:sldId id="316" r:id="rId23"/>
    <p:sldId id="315" r:id="rId24"/>
    <p:sldId id="292" r:id="rId25"/>
    <p:sldId id="296"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636" autoAdjust="0"/>
  </p:normalViewPr>
  <p:slideViewPr>
    <p:cSldViewPr>
      <p:cViewPr varScale="1">
        <p:scale>
          <a:sx n="64" d="100"/>
          <a:sy n="64" d="100"/>
        </p:scale>
        <p:origin x="15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B144C-8B49-4CF4-932B-ECE77083B0B8}" type="datetimeFigureOut">
              <a:rPr lang="en-US" smtClean="0"/>
              <a:pPr/>
              <a:t>5/23/2021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CD0B4-CEF8-4F5F-BE8E-0CDCE2C9CF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9CD0B4-CEF8-4F5F-BE8E-0CDCE2C9CF4E}" type="slidenum">
              <a:rPr lang="en-US" smtClean="0"/>
              <a:pPr/>
              <a:t>4</a:t>
            </a:fld>
            <a:endParaRPr lang="en-US"/>
          </a:p>
        </p:txBody>
      </p:sp>
    </p:spTree>
    <p:extLst>
      <p:ext uri="{BB962C8B-B14F-4D97-AF65-F5344CB8AC3E}">
        <p14:creationId xmlns:p14="http://schemas.microsoft.com/office/powerpoint/2010/main" val="38065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CD0B4-CEF8-4F5F-BE8E-0CDCE2C9CF4E}" type="slidenum">
              <a:rPr lang="en-US" smtClean="0"/>
              <a:pPr/>
              <a:t>11</a:t>
            </a:fld>
            <a:endParaRPr lang="en-US"/>
          </a:p>
        </p:txBody>
      </p:sp>
    </p:spTree>
    <p:extLst>
      <p:ext uri="{BB962C8B-B14F-4D97-AF65-F5344CB8AC3E}">
        <p14:creationId xmlns:p14="http://schemas.microsoft.com/office/powerpoint/2010/main" val="195326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CD0B4-CEF8-4F5F-BE8E-0CDCE2C9CF4E}" type="slidenum">
              <a:rPr lang="en-US" smtClean="0"/>
              <a:pPr/>
              <a:t>12</a:t>
            </a:fld>
            <a:endParaRPr lang="en-US"/>
          </a:p>
        </p:txBody>
      </p:sp>
    </p:spTree>
    <p:extLst>
      <p:ext uri="{BB962C8B-B14F-4D97-AF65-F5344CB8AC3E}">
        <p14:creationId xmlns:p14="http://schemas.microsoft.com/office/powerpoint/2010/main" val="173825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IN" smtClean="0"/>
              <a:t>22-05-2021</a:t>
            </a:r>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smtClean="0"/>
              <a:t>22-05-2021</a:t>
            </a:r>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smtClean="0"/>
              <a:t>22-05-2021</a:t>
            </a:r>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smtClean="0"/>
              <a:t>22-05-2021</a:t>
            </a:r>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mtClean="0"/>
              <a:t>22-05-2021</a:t>
            </a:r>
            <a:endParaRPr lang="en-IN"/>
          </a:p>
        </p:txBody>
      </p:sp>
      <p:sp>
        <p:nvSpPr>
          <p:cNvPr id="5" name="Footer Placeholder 4"/>
          <p:cNvSpPr>
            <a:spLocks noGrp="1"/>
          </p:cNvSpPr>
          <p:nvPr>
            <p:ph type="ftr" sz="quarter" idx="11"/>
          </p:nvPr>
        </p:nvSpPr>
        <p:spPr/>
        <p:txBody>
          <a:bodyPr/>
          <a:lstStyle/>
          <a:p>
            <a:r>
              <a:rPr lang="en-US"/>
              <a:t>Department of Computer Science &amp; Engineering</a:t>
            </a:r>
            <a:endParaRPr lang="en-IN"/>
          </a:p>
        </p:txBody>
      </p:sp>
      <p:sp>
        <p:nvSpPr>
          <p:cNvPr id="6" name="Slide Number Placeholder 5"/>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IN" smtClean="0"/>
              <a:t>22-05-2021</a:t>
            </a:r>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IN" smtClean="0"/>
              <a:t>22-05-2021</a:t>
            </a:r>
            <a:endParaRPr lang="en-IN"/>
          </a:p>
        </p:txBody>
      </p:sp>
      <p:sp>
        <p:nvSpPr>
          <p:cNvPr id="8" name="Footer Placeholder 7"/>
          <p:cNvSpPr>
            <a:spLocks noGrp="1"/>
          </p:cNvSpPr>
          <p:nvPr>
            <p:ph type="ftr" sz="quarter" idx="11"/>
          </p:nvPr>
        </p:nvSpPr>
        <p:spPr/>
        <p:txBody>
          <a:bodyPr/>
          <a:lstStyle/>
          <a:p>
            <a:r>
              <a:rPr lang="en-US"/>
              <a:t>Department of Computer Science &amp; Engineering</a:t>
            </a:r>
            <a:endParaRPr lang="en-IN"/>
          </a:p>
        </p:txBody>
      </p:sp>
      <p:sp>
        <p:nvSpPr>
          <p:cNvPr id="9" name="Slide Number Placeholder 8"/>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IN" smtClean="0"/>
              <a:t>22-05-2021</a:t>
            </a:r>
            <a:endParaRPr lang="en-IN"/>
          </a:p>
        </p:txBody>
      </p:sp>
      <p:sp>
        <p:nvSpPr>
          <p:cNvPr id="4" name="Footer Placeholder 3"/>
          <p:cNvSpPr>
            <a:spLocks noGrp="1"/>
          </p:cNvSpPr>
          <p:nvPr>
            <p:ph type="ftr" sz="quarter" idx="11"/>
          </p:nvPr>
        </p:nvSpPr>
        <p:spPr/>
        <p:txBody>
          <a:bodyPr/>
          <a:lstStyle/>
          <a:p>
            <a:r>
              <a:rPr lang="en-US"/>
              <a:t>Department of Computer Science &amp; Engineering</a:t>
            </a:r>
            <a:endParaRPr lang="en-IN"/>
          </a:p>
        </p:txBody>
      </p:sp>
      <p:sp>
        <p:nvSpPr>
          <p:cNvPr id="5" name="Slide Number Placeholder 4"/>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mtClean="0"/>
              <a:t>22-05-2021</a:t>
            </a:r>
            <a:endParaRPr lang="en-IN"/>
          </a:p>
        </p:txBody>
      </p:sp>
      <p:sp>
        <p:nvSpPr>
          <p:cNvPr id="3" name="Footer Placeholder 2"/>
          <p:cNvSpPr>
            <a:spLocks noGrp="1"/>
          </p:cNvSpPr>
          <p:nvPr>
            <p:ph type="ftr" sz="quarter" idx="11"/>
          </p:nvPr>
        </p:nvSpPr>
        <p:spPr/>
        <p:txBody>
          <a:bodyPr/>
          <a:lstStyle/>
          <a:p>
            <a:r>
              <a:rPr lang="en-US"/>
              <a:t>Department of Computer Science &amp; Engineering</a:t>
            </a:r>
            <a:endParaRPr lang="en-IN"/>
          </a:p>
        </p:txBody>
      </p:sp>
      <p:sp>
        <p:nvSpPr>
          <p:cNvPr id="4" name="Slide Number Placeholder 3"/>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mtClean="0"/>
              <a:t>22-05-2021</a:t>
            </a:r>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mtClean="0"/>
              <a:t>22-05-2021</a:t>
            </a:r>
            <a:endParaRPr lang="en-IN"/>
          </a:p>
        </p:txBody>
      </p:sp>
      <p:sp>
        <p:nvSpPr>
          <p:cNvPr id="6" name="Footer Placeholder 5"/>
          <p:cNvSpPr>
            <a:spLocks noGrp="1"/>
          </p:cNvSpPr>
          <p:nvPr>
            <p:ph type="ftr" sz="quarter" idx="11"/>
          </p:nvPr>
        </p:nvSpPr>
        <p:spPr/>
        <p:txBody>
          <a:bodyPr/>
          <a:lstStyle/>
          <a:p>
            <a:r>
              <a:rPr lang="en-US"/>
              <a:t>Department of Computer Science &amp; Engineering</a:t>
            </a:r>
            <a:endParaRPr lang="en-IN"/>
          </a:p>
        </p:txBody>
      </p:sp>
      <p:sp>
        <p:nvSpPr>
          <p:cNvPr id="7" name="Slide Number Placeholder 6"/>
          <p:cNvSpPr>
            <a:spLocks noGrp="1"/>
          </p:cNvSpPr>
          <p:nvPr>
            <p:ph type="sldNum" sz="quarter" idx="12"/>
          </p:nvPr>
        </p:nvSpPr>
        <p:spPr/>
        <p:txBody>
          <a:bodyPr/>
          <a:lstStyle/>
          <a:p>
            <a:fld id="{43639954-FBA3-4940-A796-04B4D69CDF2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smtClean="0"/>
              <a:t>22-05-2021</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9954-FBA3-4940-A796-04B4D69CDF2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351" y="453305"/>
            <a:ext cx="8585476" cy="3108543"/>
          </a:xfrm>
          <a:prstGeom prst="rect">
            <a:avLst/>
          </a:prstGeom>
        </p:spPr>
        <p:txBody>
          <a:bodyPr wrap="square">
            <a:spAutoFit/>
          </a:bodyPr>
          <a:lstStyle/>
          <a:p>
            <a:pPr algn="ctr"/>
            <a:r>
              <a:rPr lang="en-IN" sz="2000" b="1" dirty="0">
                <a:latin typeface="Times New Roman" pitchFamily="18" charset="0"/>
                <a:cs typeface="Times New Roman" pitchFamily="18" charset="0"/>
              </a:rPr>
              <a:t>    Department of Computer Science and Engineering</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VIGNAN’S LARA INSTITUTE OF TECHNOLOGY AND SCIENCE</a:t>
            </a:r>
            <a:r>
              <a:rPr lang="en-IN" sz="2000" b="1" dirty="0">
                <a:latin typeface="Times New Roman" pitchFamily="18" charset="0"/>
                <a:cs typeface="Times New Roman" pitchFamily="18" charset="0"/>
              </a:rPr>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
            </a:r>
            <a:br>
              <a:rPr lang="en-IN" sz="2000" b="1" dirty="0">
                <a:latin typeface="Times New Roman" pitchFamily="18" charset="0"/>
                <a:cs typeface="Times New Roman" pitchFamily="18" charset="0"/>
              </a:rPr>
            </a:br>
            <a:r>
              <a:rPr lang="en-IN" sz="2000" dirty="0">
                <a:latin typeface="Times New Roman" pitchFamily="18" charset="0"/>
                <a:cs typeface="Times New Roman" pitchFamily="18" charset="0"/>
              </a:rPr>
              <a:t>Project Review </a:t>
            </a:r>
            <a:r>
              <a:rPr lang="en-IN" sz="2000" b="1" dirty="0">
                <a:latin typeface="Times New Roman" pitchFamily="18" charset="0"/>
                <a:cs typeface="Times New Roman" pitchFamily="18" charset="0"/>
              </a:rPr>
              <a:t/>
            </a:r>
            <a:br>
              <a:rPr lang="en-IN" sz="2000" b="1" dirty="0">
                <a:latin typeface="Times New Roman" pitchFamily="18" charset="0"/>
                <a:cs typeface="Times New Roman" pitchFamily="18" charset="0"/>
              </a:rPr>
            </a:br>
            <a:r>
              <a:rPr lang="en-IN" sz="2000" dirty="0">
                <a:latin typeface="Times New Roman" pitchFamily="18" charset="0"/>
                <a:cs typeface="Times New Roman" pitchFamily="18" charset="0"/>
              </a:rPr>
              <a:t>on</a:t>
            </a:r>
          </a:p>
          <a:p>
            <a:pPr algn="ct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r>
              <a:rPr lang="en-US" sz="2800" b="1" dirty="0">
                <a:latin typeface="Times New Roman" pitchFamily="18" charset="0"/>
                <a:cs typeface="Times New Roman" pitchFamily="18" charset="0"/>
              </a:rPr>
              <a:t>Question Answering System Based on BERT for Cancer Data</a:t>
            </a:r>
          </a:p>
          <a:p>
            <a:pPr algn="ctr"/>
            <a:endParaRPr lang="en-IN" sz="2000" b="1" dirty="0">
              <a:latin typeface="Times New Roman" pitchFamily="18" charset="0"/>
              <a:cs typeface="Times New Roman" pitchFamily="18" charset="0"/>
            </a:endParaRPr>
          </a:p>
        </p:txBody>
      </p:sp>
      <p:pic>
        <p:nvPicPr>
          <p:cNvPr id="5" name="Picture 4" descr="logo.png"/>
          <p:cNvPicPr>
            <a:picLocks noChangeAspect="1"/>
          </p:cNvPicPr>
          <p:nvPr/>
        </p:nvPicPr>
        <p:blipFill>
          <a:blip r:embed="rId2" cstate="print"/>
          <a:stretch>
            <a:fillRect/>
          </a:stretch>
        </p:blipFill>
        <p:spPr>
          <a:xfrm>
            <a:off x="342529" y="309136"/>
            <a:ext cx="928695" cy="857256"/>
          </a:xfrm>
          <a:prstGeom prst="rect">
            <a:avLst/>
          </a:prstGeom>
        </p:spPr>
      </p:pic>
      <p:sp>
        <p:nvSpPr>
          <p:cNvPr id="6" name="Rectangle 5"/>
          <p:cNvSpPr/>
          <p:nvPr/>
        </p:nvSpPr>
        <p:spPr>
          <a:xfrm>
            <a:off x="84944" y="3869624"/>
            <a:ext cx="4572000" cy="1631216"/>
          </a:xfrm>
          <a:prstGeom prst="rect">
            <a:avLst/>
          </a:prstGeom>
        </p:spPr>
        <p:txBody>
          <a:bodyPr>
            <a:spAutoFit/>
          </a:bodyPr>
          <a:lstStyle/>
          <a:p>
            <a:pPr algn="ctr"/>
            <a:r>
              <a:rPr lang="en-US" sz="2000" dirty="0">
                <a:latin typeface="Times New Roman" pitchFamily="18" charset="0"/>
                <a:cs typeface="Times New Roman" pitchFamily="18" charset="0"/>
              </a:rPr>
              <a:t>Under The Esteemed Guidance of</a:t>
            </a:r>
          </a:p>
          <a:p>
            <a:pPr algn="ctr"/>
            <a:r>
              <a:rPr lang="en-IN" sz="2000" b="1" dirty="0">
                <a:solidFill>
                  <a:schemeClr val="tx1">
                    <a:lumMod val="95000"/>
                    <a:lumOff val="5000"/>
                  </a:schemeClr>
                </a:solidFill>
                <a:latin typeface="Times New Roman" pitchFamily="18" charset="0"/>
                <a:cs typeface="Times New Roman" pitchFamily="18" charset="0"/>
              </a:rPr>
              <a:t>Mr. S. </a:t>
            </a:r>
            <a:r>
              <a:rPr lang="en-IN" sz="2000" b="1" dirty="0" err="1">
                <a:solidFill>
                  <a:schemeClr val="tx1">
                    <a:lumMod val="95000"/>
                    <a:lumOff val="5000"/>
                  </a:schemeClr>
                </a:solidFill>
                <a:latin typeface="Times New Roman" pitchFamily="18" charset="0"/>
                <a:cs typeface="Times New Roman" pitchFamily="18" charset="0"/>
              </a:rPr>
              <a:t>Deva</a:t>
            </a:r>
            <a:r>
              <a:rPr lang="en-IN" sz="2000" b="1" dirty="0">
                <a:solidFill>
                  <a:schemeClr val="tx1">
                    <a:lumMod val="95000"/>
                    <a:lumOff val="5000"/>
                  </a:schemeClr>
                </a:solidFill>
                <a:latin typeface="Times New Roman" pitchFamily="18" charset="0"/>
                <a:cs typeface="Times New Roman" pitchFamily="18" charset="0"/>
              </a:rPr>
              <a:t> Kumar, </a:t>
            </a:r>
            <a:r>
              <a:rPr lang="en-IN" sz="2000" b="1" dirty="0" err="1">
                <a:solidFill>
                  <a:schemeClr val="tx1">
                    <a:lumMod val="95000"/>
                    <a:lumOff val="5000"/>
                  </a:schemeClr>
                </a:solidFill>
                <a:latin typeface="Times New Roman" pitchFamily="18" charset="0"/>
                <a:cs typeface="Times New Roman" pitchFamily="18" charset="0"/>
              </a:rPr>
              <a:t>M.Tech</a:t>
            </a:r>
            <a:r>
              <a:rPr lang="en-IN" sz="2000" b="1" dirty="0">
                <a:solidFill>
                  <a:schemeClr val="tx1">
                    <a:lumMod val="95000"/>
                    <a:lumOff val="5000"/>
                  </a:schemeClr>
                </a:solidFill>
                <a:latin typeface="Times New Roman" pitchFamily="18" charset="0"/>
                <a:cs typeface="Times New Roman" pitchFamily="18" charset="0"/>
              </a:rPr>
              <a:t>, (</a:t>
            </a:r>
            <a:r>
              <a:rPr lang="en-IN" sz="2000" b="1" dirty="0" err="1">
                <a:solidFill>
                  <a:schemeClr val="tx1">
                    <a:lumMod val="95000"/>
                    <a:lumOff val="5000"/>
                  </a:schemeClr>
                </a:solidFill>
                <a:latin typeface="Times New Roman" pitchFamily="18" charset="0"/>
                <a:cs typeface="Times New Roman" pitchFamily="18" charset="0"/>
              </a:rPr>
              <a:t>Ph.D</a:t>
            </a:r>
            <a:r>
              <a:rPr lang="en-IN" sz="2000" b="1" dirty="0">
                <a:solidFill>
                  <a:schemeClr val="tx1">
                    <a:lumMod val="95000"/>
                    <a:lumOff val="5000"/>
                  </a:schemeClr>
                </a:solidFill>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Assistant Professor</a:t>
            </a:r>
          </a:p>
          <a:p>
            <a:pPr algn="ctr"/>
            <a:r>
              <a:rPr lang="en-US" sz="2000" dirty="0">
                <a:latin typeface="Times New Roman" pitchFamily="18" charset="0"/>
                <a:cs typeface="Times New Roman" pitchFamily="18" charset="0"/>
              </a:rPr>
              <a:t>CSE Department</a:t>
            </a:r>
          </a:p>
          <a:p>
            <a:pPr algn="ctr"/>
            <a:endParaRPr lang="en-IN" sz="2000" dirty="0">
              <a:solidFill>
                <a:schemeClr val="tx1">
                  <a:lumMod val="95000"/>
                  <a:lumOff val="5000"/>
                </a:schemeClr>
              </a:solidFill>
              <a:latin typeface="Times New Roman" pitchFamily="18" charset="0"/>
              <a:cs typeface="Times New Roman" pitchFamily="18" charset="0"/>
            </a:endParaRPr>
          </a:p>
        </p:txBody>
      </p:sp>
      <p:sp>
        <p:nvSpPr>
          <p:cNvPr id="7" name="Rectangle 6"/>
          <p:cNvSpPr/>
          <p:nvPr/>
        </p:nvSpPr>
        <p:spPr>
          <a:xfrm>
            <a:off x="4381500" y="3869624"/>
            <a:ext cx="4343400" cy="1938992"/>
          </a:xfrm>
          <a:prstGeom prst="rect">
            <a:avLst/>
          </a:prstGeom>
        </p:spPr>
        <p:txBody>
          <a:bodyPr wrap="square">
            <a:spAutoFit/>
          </a:bodyPr>
          <a:lstStyle/>
          <a:p>
            <a:pPr algn="r"/>
            <a:r>
              <a:rPr lang="en-IN" sz="2000" b="1" dirty="0">
                <a:solidFill>
                  <a:schemeClr val="tx1">
                    <a:lumMod val="95000"/>
                    <a:lumOff val="5000"/>
                  </a:schemeClr>
                </a:solidFill>
                <a:latin typeface="Times New Roman" pitchFamily="18" charset="0"/>
                <a:cs typeface="Times New Roman" pitchFamily="18" charset="0"/>
              </a:rPr>
              <a:t>Presented By </a:t>
            </a:r>
          </a:p>
          <a:p>
            <a:pPr algn="r"/>
            <a:r>
              <a:rPr lang="en-IN" sz="2000" dirty="0">
                <a:solidFill>
                  <a:schemeClr val="tx1">
                    <a:lumMod val="95000"/>
                    <a:lumOff val="5000"/>
                  </a:schemeClr>
                </a:solidFill>
                <a:latin typeface="Times New Roman" pitchFamily="18" charset="0"/>
                <a:cs typeface="Times New Roman" pitchFamily="18" charset="0"/>
              </a:rPr>
              <a:t>Batch No: A5</a:t>
            </a:r>
          </a:p>
          <a:p>
            <a:pPr algn="r"/>
            <a:r>
              <a:rPr lang="en-IN" sz="2000" dirty="0">
                <a:solidFill>
                  <a:schemeClr val="tx1">
                    <a:lumMod val="95000"/>
                    <a:lumOff val="5000"/>
                  </a:schemeClr>
                </a:solidFill>
                <a:latin typeface="Times New Roman" pitchFamily="18" charset="0"/>
                <a:cs typeface="Times New Roman" pitchFamily="18" charset="0"/>
              </a:rPr>
              <a:t>B. Jyothi Swaroop(17FE1A0511)</a:t>
            </a:r>
          </a:p>
          <a:p>
            <a:pPr algn="r"/>
            <a:r>
              <a:rPr lang="en-IN" sz="2000" dirty="0">
                <a:solidFill>
                  <a:schemeClr val="tx1">
                    <a:lumMod val="95000"/>
                    <a:lumOff val="5000"/>
                  </a:schemeClr>
                </a:solidFill>
                <a:latin typeface="Times New Roman" pitchFamily="18" charset="0"/>
                <a:cs typeface="Times New Roman" pitchFamily="18" charset="0"/>
              </a:rPr>
              <a:t> A. Veena (17FE1A0507)</a:t>
            </a:r>
          </a:p>
          <a:p>
            <a:pPr algn="r"/>
            <a:r>
              <a:rPr lang="en-IN" sz="2000" dirty="0">
                <a:solidFill>
                  <a:schemeClr val="tx1">
                    <a:lumMod val="95000"/>
                    <a:lumOff val="5000"/>
                  </a:schemeClr>
                </a:solidFill>
                <a:latin typeface="Times New Roman" pitchFamily="18" charset="0"/>
                <a:cs typeface="Times New Roman" pitchFamily="18" charset="0"/>
              </a:rPr>
              <a:t>B. </a:t>
            </a:r>
            <a:r>
              <a:rPr lang="en-IN" sz="2000" dirty="0" err="1">
                <a:solidFill>
                  <a:schemeClr val="tx1">
                    <a:lumMod val="95000"/>
                    <a:lumOff val="5000"/>
                  </a:schemeClr>
                </a:solidFill>
                <a:latin typeface="Times New Roman" pitchFamily="18" charset="0"/>
                <a:cs typeface="Times New Roman" pitchFamily="18" charset="0"/>
              </a:rPr>
              <a:t>Veerendra</a:t>
            </a:r>
            <a:r>
              <a:rPr lang="en-IN" sz="2000" dirty="0">
                <a:solidFill>
                  <a:schemeClr val="tx1">
                    <a:lumMod val="95000"/>
                    <a:lumOff val="5000"/>
                  </a:schemeClr>
                </a:solidFill>
                <a:latin typeface="Times New Roman" pitchFamily="18" charset="0"/>
                <a:cs typeface="Times New Roman" pitchFamily="18" charset="0"/>
              </a:rPr>
              <a:t> (17FE1A0515)</a:t>
            </a:r>
          </a:p>
          <a:p>
            <a:pPr algn="r"/>
            <a:r>
              <a:rPr lang="en-IN" sz="2000" dirty="0">
                <a:solidFill>
                  <a:schemeClr val="tx1">
                    <a:lumMod val="95000"/>
                    <a:lumOff val="5000"/>
                  </a:schemeClr>
                </a:solidFill>
                <a:latin typeface="Times New Roman" pitchFamily="18" charset="0"/>
                <a:cs typeface="Times New Roman" pitchFamily="18" charset="0"/>
              </a:rPr>
              <a:t> B. Krishna </a:t>
            </a:r>
            <a:r>
              <a:rPr lang="en-IN" sz="2000" dirty="0" err="1">
                <a:solidFill>
                  <a:schemeClr val="tx1">
                    <a:lumMod val="95000"/>
                    <a:lumOff val="5000"/>
                  </a:schemeClr>
                </a:solidFill>
                <a:latin typeface="Times New Roman" pitchFamily="18" charset="0"/>
                <a:cs typeface="Times New Roman" pitchFamily="18" charset="0"/>
              </a:rPr>
              <a:t>Praneeth</a:t>
            </a:r>
            <a:r>
              <a:rPr lang="en-IN" sz="2000" dirty="0">
                <a:solidFill>
                  <a:schemeClr val="tx1">
                    <a:lumMod val="95000"/>
                    <a:lumOff val="5000"/>
                  </a:schemeClr>
                </a:solidFill>
                <a:latin typeface="Times New Roman" pitchFamily="18" charset="0"/>
                <a:cs typeface="Times New Roman" pitchFamily="18" charset="0"/>
              </a:rPr>
              <a:t> (17FE1A0513)</a:t>
            </a:r>
            <a:endParaRPr lang="en-IN" sz="2000" dirty="0"/>
          </a:p>
        </p:txBody>
      </p:sp>
      <p:sp>
        <p:nvSpPr>
          <p:cNvPr id="10" name="Footer Placeholder 9"/>
          <p:cNvSpPr>
            <a:spLocks noGrp="1"/>
          </p:cNvSpPr>
          <p:nvPr>
            <p:ph type="ftr" sz="quarter" idx="11"/>
          </p:nvPr>
        </p:nvSpPr>
        <p:spPr>
          <a:xfrm>
            <a:off x="2123728" y="6356350"/>
            <a:ext cx="5191472" cy="365125"/>
          </a:xfrm>
        </p:spPr>
        <p:txBody>
          <a:bodyPr/>
          <a:lstStyle/>
          <a:p>
            <a:r>
              <a:rPr lang="en-US" sz="1800" dirty="0"/>
              <a:t>Department of Computer Science &amp; Engineering</a:t>
            </a:r>
            <a:endParaRPr lang="en-IN" sz="1800" dirty="0"/>
          </a:p>
        </p:txBody>
      </p:sp>
      <p:sp>
        <p:nvSpPr>
          <p:cNvPr id="2" name="TextBox 1">
            <a:extLst>
              <a:ext uri="{FF2B5EF4-FFF2-40B4-BE49-F238E27FC236}">
                <a16:creationId xmlns:a16="http://schemas.microsoft.com/office/drawing/2014/main" id="{7DD94BA9-7D0E-4FC6-BABE-AC7032B405B7}"/>
              </a:ext>
            </a:extLst>
          </p:cNvPr>
          <p:cNvSpPr txBox="1"/>
          <p:nvPr/>
        </p:nvSpPr>
        <p:spPr>
          <a:xfrm>
            <a:off x="404866" y="6356350"/>
            <a:ext cx="1705007" cy="369332"/>
          </a:xfrm>
          <a:prstGeom prst="rect">
            <a:avLst/>
          </a:prstGeom>
          <a:noFill/>
        </p:spPr>
        <p:txBody>
          <a:bodyPr wrap="square" rtlCol="0">
            <a:spAutoFit/>
          </a:bodyPr>
          <a:lstStyle/>
          <a:p>
            <a:r>
              <a:rPr lang="en-IN" dirty="0"/>
              <a:t>22-05-2021</a:t>
            </a:r>
          </a:p>
        </p:txBody>
      </p:sp>
      <p:sp>
        <p:nvSpPr>
          <p:cNvPr id="8" name="Slide Number Placeholder 7"/>
          <p:cNvSpPr>
            <a:spLocks noGrp="1"/>
          </p:cNvSpPr>
          <p:nvPr>
            <p:ph type="sldNum" sz="quarter" idx="12"/>
          </p:nvPr>
        </p:nvSpPr>
        <p:spPr/>
        <p:txBody>
          <a:bodyPr/>
          <a:lstStyle/>
          <a:p>
            <a:fld id="{43639954-FBA3-4940-A796-04B4D69CDF21}" type="slidenum">
              <a:rPr lang="en-IN" sz="1800" smtClean="0"/>
              <a:pPr/>
              <a:t>1</a:t>
            </a:fld>
            <a:endParaRPr lang="en-IN" sz="1800" dirty="0"/>
          </a:p>
        </p:txBody>
      </p:sp>
    </p:spTree>
    <p:extLst>
      <p:ext uri="{BB962C8B-B14F-4D97-AF65-F5344CB8AC3E}">
        <p14:creationId xmlns:p14="http://schemas.microsoft.com/office/powerpoint/2010/main" val="1790082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Cancer Data</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10</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4896" y="1303635"/>
            <a:ext cx="8650745" cy="4832092"/>
          </a:xfrm>
          <a:prstGeom prst="rect">
            <a:avLst/>
          </a:prstGeom>
        </p:spPr>
        <p:txBody>
          <a:bodyPr wrap="square">
            <a:spAutoFit/>
          </a:bodyPr>
          <a:lstStyle/>
          <a:p>
            <a:pPr marL="342900" indent="-342900" algn="just">
              <a:buSzPct val="1000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 this work, we are implementing the Question Answering System based on Bert on the Cancer Data.</a:t>
            </a:r>
          </a:p>
          <a:p>
            <a:pPr marL="342900" indent="-342900" algn="just">
              <a:buSzPct val="100000"/>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SzPct val="1000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For that we are taking 5 different types of cancers which are most infusing cancers among the all the types. Which was stated by a Nonprofitable American academic medical center of integrated health care, education, and research named Mayo Clinic.</a:t>
            </a:r>
          </a:p>
          <a:p>
            <a:pPr marL="342900" indent="-342900" algn="just">
              <a:buSzPct val="100000"/>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SzPct val="1000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Cancer Types are : </a:t>
            </a:r>
          </a:p>
          <a:p>
            <a:pPr marL="1371600" lvl="2" indent="-457200" algn="just">
              <a:buSzPct val="100000"/>
              <a:buFont typeface="+mj-lt"/>
              <a:buAutoNum type="arabicPeriod"/>
            </a:pPr>
            <a:r>
              <a:rPr lang="en-US" sz="2200" dirty="0">
                <a:latin typeface="Times New Roman" panose="02020603050405020304" pitchFamily="18" charset="0"/>
                <a:cs typeface="Times New Roman" panose="02020603050405020304" pitchFamily="18" charset="0"/>
              </a:rPr>
              <a:t>Breast Cancer </a:t>
            </a:r>
          </a:p>
          <a:p>
            <a:pPr marL="1371600" lvl="2" indent="-457200" algn="just">
              <a:buSzPct val="100000"/>
              <a:buFont typeface="+mj-lt"/>
              <a:buAutoNum type="arabicPeriod"/>
            </a:pPr>
            <a:r>
              <a:rPr lang="en-US" sz="2200" dirty="0">
                <a:latin typeface="Times New Roman" panose="02020603050405020304" pitchFamily="18" charset="0"/>
                <a:cs typeface="Times New Roman" panose="02020603050405020304" pitchFamily="18" charset="0"/>
              </a:rPr>
              <a:t>Prostate Cancer </a:t>
            </a:r>
          </a:p>
          <a:p>
            <a:pPr marL="1371600" lvl="2" indent="-457200" algn="just">
              <a:buSzPct val="100000"/>
              <a:buFont typeface="+mj-lt"/>
              <a:buAutoNum type="arabicPeriod"/>
            </a:pPr>
            <a:r>
              <a:rPr lang="en-US" sz="2200" dirty="0">
                <a:latin typeface="Times New Roman" panose="02020603050405020304" pitchFamily="18" charset="0"/>
                <a:cs typeface="Times New Roman" panose="02020603050405020304" pitchFamily="18" charset="0"/>
              </a:rPr>
              <a:t>Lung Cancer </a:t>
            </a:r>
          </a:p>
          <a:p>
            <a:pPr marL="1371600" lvl="2" indent="-457200" algn="just">
              <a:buSzPct val="100000"/>
              <a:buFont typeface="+mj-lt"/>
              <a:buAutoNum type="arabicPeriod"/>
            </a:pPr>
            <a:r>
              <a:rPr lang="en-US" sz="2200" dirty="0">
                <a:latin typeface="Times New Roman" panose="02020603050405020304" pitchFamily="18" charset="0"/>
                <a:cs typeface="Times New Roman" panose="02020603050405020304" pitchFamily="18" charset="0"/>
              </a:rPr>
              <a:t>Colorectal Cancer </a:t>
            </a:r>
          </a:p>
          <a:p>
            <a:pPr marL="1371600" lvl="2" indent="-457200" algn="just">
              <a:buSzPct val="100000"/>
              <a:buFont typeface="+mj-lt"/>
              <a:buAutoNum type="arabicPeriod"/>
            </a:pPr>
            <a:r>
              <a:rPr lang="en-US" sz="2200" dirty="0">
                <a:latin typeface="Times New Roman" panose="02020603050405020304" pitchFamily="18" charset="0"/>
                <a:cs typeface="Times New Roman" panose="02020603050405020304" pitchFamily="18" charset="0"/>
              </a:rPr>
              <a:t>Skin Cancer </a:t>
            </a:r>
          </a:p>
        </p:txBody>
      </p:sp>
    </p:spTree>
    <p:extLst>
      <p:ext uri="{BB962C8B-B14F-4D97-AF65-F5344CB8AC3E}">
        <p14:creationId xmlns:p14="http://schemas.microsoft.com/office/powerpoint/2010/main" val="131531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Cancer Data</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3"/>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11</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5801" y="1143000"/>
            <a:ext cx="8209840" cy="5170646"/>
          </a:xfrm>
          <a:prstGeom prst="rect">
            <a:avLst/>
          </a:prstGeom>
        </p:spPr>
        <p:txBody>
          <a:bodyPr wrap="square">
            <a:spAutoFit/>
          </a:bodyPr>
          <a:lstStyle/>
          <a:p>
            <a:pPr marL="342900" indent="-342900" algn="just">
              <a:buFont typeface="Wingdings" panose="05000000000000000000" pitchFamily="2" charset="2"/>
              <a:buChar char="ü"/>
            </a:pPr>
            <a:r>
              <a:rPr lang="en-US" sz="2200" b="1" dirty="0">
                <a:solidFill>
                  <a:srgbClr val="7030A0"/>
                </a:solidFill>
                <a:latin typeface="Times New Roman" panose="02020603050405020304" pitchFamily="18" charset="0"/>
                <a:cs typeface="Times New Roman" panose="02020603050405020304" pitchFamily="18" charset="0"/>
              </a:rPr>
              <a:t>Breast cancer </a:t>
            </a:r>
            <a:r>
              <a:rPr lang="en-US" sz="2200" dirty="0">
                <a:latin typeface="Times New Roman" panose="02020603050405020304" pitchFamily="18" charset="0"/>
                <a:cs typeface="Times New Roman" panose="02020603050405020304" pitchFamily="18" charset="0"/>
              </a:rPr>
              <a:t>is cancer that forms in the cells of the breasts.</a:t>
            </a:r>
          </a:p>
          <a:p>
            <a:pPr marL="342900" indent="-342900" algn="just">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solidFill>
                  <a:srgbClr val="7030A0"/>
                </a:solidFill>
                <a:latin typeface="Times New Roman" panose="02020603050405020304" pitchFamily="18" charset="0"/>
                <a:cs typeface="Times New Roman" panose="02020603050405020304" pitchFamily="18" charset="0"/>
              </a:rPr>
              <a:t>Prostate cancer </a:t>
            </a:r>
            <a:r>
              <a:rPr lang="en-US" sz="2200" dirty="0">
                <a:latin typeface="Times New Roman" panose="02020603050405020304" pitchFamily="18" charset="0"/>
                <a:cs typeface="Times New Roman" panose="02020603050405020304" pitchFamily="18" charset="0"/>
              </a:rPr>
              <a:t>is cancer that occurs in the prostate. The prostate is a small walnut-shaped gland in males that produces the seminal fluid that nourishes and transports sperm</a:t>
            </a:r>
          </a:p>
          <a:p>
            <a:pPr marL="342900" indent="-342900" algn="just">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solidFill>
                  <a:srgbClr val="7030A0"/>
                </a:solidFill>
                <a:latin typeface="Times New Roman" panose="02020603050405020304" pitchFamily="18" charset="0"/>
                <a:cs typeface="Times New Roman" panose="02020603050405020304" pitchFamily="18" charset="0"/>
              </a:rPr>
              <a:t>Lung cancer </a:t>
            </a:r>
            <a:r>
              <a:rPr lang="en-US" sz="2200" dirty="0">
                <a:latin typeface="Times New Roman" panose="02020603050405020304" pitchFamily="18" charset="0"/>
                <a:cs typeface="Times New Roman" panose="02020603050405020304" pitchFamily="18" charset="0"/>
              </a:rPr>
              <a:t>is a type of cancer that begins in the lungs. lungs are two spongy organs in your chest that take in oxygen when you inhale and release carbon dioxide when you exhale</a:t>
            </a:r>
          </a:p>
          <a:p>
            <a:pPr marL="342900" indent="-342900" algn="just">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solidFill>
                  <a:srgbClr val="7030A0"/>
                </a:solidFill>
                <a:latin typeface="Times New Roman" panose="02020603050405020304" pitchFamily="18" charset="0"/>
                <a:cs typeface="Times New Roman" panose="02020603050405020304" pitchFamily="18" charset="0"/>
              </a:rPr>
              <a:t>Colorectal cancer </a:t>
            </a:r>
            <a:r>
              <a:rPr lang="en-US" sz="2200" dirty="0">
                <a:latin typeface="Times New Roman" panose="02020603050405020304" pitchFamily="18" charset="0"/>
                <a:cs typeface="Times New Roman" panose="02020603050405020304" pitchFamily="18" charset="0"/>
              </a:rPr>
              <a:t>is a type of cancer that begins in the large intestine (colon). The colon is the final part of the digestive tract.</a:t>
            </a:r>
          </a:p>
          <a:p>
            <a:pPr marL="342900" indent="-342900" algn="just">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solidFill>
                  <a:srgbClr val="7030A0"/>
                </a:solidFill>
                <a:latin typeface="Times New Roman" panose="02020603050405020304" pitchFamily="18" charset="0"/>
                <a:cs typeface="Times New Roman" panose="02020603050405020304" pitchFamily="18" charset="0"/>
              </a:rPr>
              <a:t>Skin cancer </a:t>
            </a:r>
            <a:r>
              <a:rPr lang="en-US" sz="2200" dirty="0">
                <a:latin typeface="Times New Roman" panose="02020603050405020304" pitchFamily="18" charset="0"/>
                <a:cs typeface="Times New Roman" panose="02020603050405020304" pitchFamily="18" charset="0"/>
              </a:rPr>
              <a:t>is the abnormal growth of skin cells. it is most often develops on skin exposed to the sun.</a:t>
            </a:r>
          </a:p>
        </p:txBody>
      </p:sp>
    </p:spTree>
    <p:extLst>
      <p:ext uri="{BB962C8B-B14F-4D97-AF65-F5344CB8AC3E}">
        <p14:creationId xmlns:p14="http://schemas.microsoft.com/office/powerpoint/2010/main" val="2921253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94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a:t>BERT – Bidirectional Encoder Representation from Transformers</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3"/>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12</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9327" y="1047107"/>
            <a:ext cx="8839200" cy="5262979"/>
          </a:xfrm>
          <a:prstGeom prst="rect">
            <a:avLst/>
          </a:prstGeom>
        </p:spPr>
        <p:txBody>
          <a:bodyPr wrap="square">
            <a:spAutoFit/>
          </a:bodyPr>
          <a:lstStyle/>
          <a:p>
            <a:pPr marL="457200" indent="-457200" algn="just">
              <a:buFont typeface="Wingdings" panose="05000000000000000000" pitchFamily="2" charset="2"/>
              <a:buChar char="ü"/>
            </a:pP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BERT</a:t>
            </a:r>
            <a:r>
              <a:rPr lang="en-US" sz="2400" dirty="0">
                <a:latin typeface="Times New Roman" panose="02020603050405020304" pitchFamily="18" charset="0"/>
                <a:cs typeface="Times New Roman" panose="02020603050405020304" pitchFamily="18" charset="0"/>
              </a:rPr>
              <a:t> (Bidirectional Encoder </a:t>
            </a:r>
            <a:r>
              <a:rPr lang="en-US" sz="2400" dirty="0" smtClean="0">
                <a:latin typeface="Times New Roman" panose="02020603050405020304" pitchFamily="18" charset="0"/>
                <a:cs typeface="Times New Roman" panose="02020603050405020304" pitchFamily="18" charset="0"/>
              </a:rPr>
              <a:t>Representation </a:t>
            </a:r>
            <a:r>
              <a:rPr lang="en-US" sz="2400" dirty="0">
                <a:latin typeface="Times New Roman" panose="02020603050405020304" pitchFamily="18" charset="0"/>
                <a:cs typeface="Times New Roman" panose="02020603050405020304" pitchFamily="18" charset="0"/>
              </a:rPr>
              <a:t>from Transformers) is a recent paper published by researchers at Google AI Language in 2018.</a:t>
            </a:r>
          </a:p>
          <a:p>
            <a:pPr marL="457200" indent="-4572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BERT</a:t>
            </a:r>
            <a:r>
              <a:rPr lang="en-US" sz="2400" dirty="0">
                <a:latin typeface="Times New Roman" panose="02020603050405020304" pitchFamily="18" charset="0"/>
                <a:cs typeface="Times New Roman" panose="02020603050405020304" pitchFamily="18" charset="0"/>
              </a:rPr>
              <a:t> is a Transformer-based machine learning technique for natural language processing (NLP) pre-training developed by Google.</a:t>
            </a:r>
          </a:p>
          <a:p>
            <a:pPr marL="457200" indent="-4572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BERT</a:t>
            </a:r>
            <a:r>
              <a:rPr lang="en-US" sz="2400" dirty="0">
                <a:latin typeface="Times New Roman" panose="02020603050405020304" pitchFamily="18" charset="0"/>
                <a:cs typeface="Times New Roman" panose="02020603050405020304" pitchFamily="18" charset="0"/>
              </a:rPr>
              <a:t> is a deeply bidirectional, unsupervised language representation.</a:t>
            </a:r>
          </a:p>
          <a:p>
            <a:pPr marL="457200" indent="-4572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BERT</a:t>
            </a:r>
            <a:r>
              <a:rPr lang="en-US" sz="2400" dirty="0">
                <a:latin typeface="Times New Roman" panose="02020603050405020304" pitchFamily="18" charset="0"/>
                <a:cs typeface="Times New Roman" panose="02020603050405020304" pitchFamily="18" charset="0"/>
              </a:rPr>
              <a:t> uses two training strategies:</a:t>
            </a:r>
          </a:p>
          <a:p>
            <a:pPr algn="just">
              <a:buSzPct val="100000"/>
            </a:pPr>
            <a:r>
              <a:rPr lang="en-US" sz="2400" dirty="0">
                <a:latin typeface="Times New Roman" panose="02020603050405020304" pitchFamily="18" charset="0"/>
                <a:cs typeface="Times New Roman" panose="02020603050405020304" pitchFamily="18" charset="0"/>
              </a:rPr>
              <a:t>	1. MLM (Masked Language Model)</a:t>
            </a:r>
          </a:p>
          <a:p>
            <a:pPr algn="just">
              <a:buSzPct val="100000"/>
            </a:pPr>
            <a:r>
              <a:rPr lang="en-US" sz="2400" dirty="0">
                <a:latin typeface="Times New Roman" panose="02020603050405020304" pitchFamily="18" charset="0"/>
                <a:cs typeface="Times New Roman" panose="02020603050405020304" pitchFamily="18" charset="0"/>
              </a:rPr>
              <a:t>	2. NSP (Next Sentence Prediction)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14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BERT Architecture</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13</a:t>
            </a:fld>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201538" y="1192358"/>
            <a:ext cx="8768825" cy="4140034"/>
          </a:xfrm>
          <a:prstGeom prst="rect">
            <a:avLst/>
          </a:prstGeom>
        </p:spPr>
      </p:pic>
      <p:sp>
        <p:nvSpPr>
          <p:cNvPr id="2" name="Rectangle 1"/>
          <p:cNvSpPr/>
          <p:nvPr/>
        </p:nvSpPr>
        <p:spPr>
          <a:xfrm>
            <a:off x="30208" y="5515118"/>
            <a:ext cx="8839200" cy="646331"/>
          </a:xfrm>
          <a:prstGeom prst="rect">
            <a:avLst/>
          </a:prstGeom>
        </p:spPr>
        <p:txBody>
          <a:bodyPr wrap="square">
            <a:spAutoFit/>
          </a:bodyPr>
          <a:lstStyle/>
          <a:p>
            <a:pPr algn="just">
              <a:buSzPct val="100000"/>
            </a:pPr>
            <a:r>
              <a:rPr lang="en-US" sz="3600" dirty="0">
                <a:latin typeface="Times New Roman" panose="02020603050405020304" pitchFamily="18" charset="0"/>
                <a:cs typeface="Times New Roman" panose="02020603050405020304" pitchFamily="18" charset="0"/>
              </a:rPr>
              <a:t>	              </a:t>
            </a:r>
            <a:r>
              <a:rPr lang="en-IN" sz="2000" b="1" dirty="0">
                <a:solidFill>
                  <a:schemeClr val="accent1">
                    <a:lumMod val="75000"/>
                  </a:schemeClr>
                </a:solidFill>
                <a:latin typeface="Times New Roman" panose="02020603050405020304" pitchFamily="18" charset="0"/>
                <a:cs typeface="Times New Roman" panose="02020603050405020304" pitchFamily="18" charset="0"/>
              </a:rPr>
              <a:t>Figure</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Architecture of BERT</a:t>
            </a:r>
          </a:p>
        </p:txBody>
      </p:sp>
    </p:spTree>
    <p:extLst>
      <p:ext uri="{BB962C8B-B14F-4D97-AF65-F5344CB8AC3E}">
        <p14:creationId xmlns:p14="http://schemas.microsoft.com/office/powerpoint/2010/main" val="1044896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Methodology</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14</a:t>
            </a:fld>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66" y="1051536"/>
            <a:ext cx="8701734" cy="4953000"/>
          </a:xfrm>
          <a:prstGeom prst="rect">
            <a:avLst/>
          </a:prstGeom>
        </p:spPr>
      </p:pic>
      <p:sp>
        <p:nvSpPr>
          <p:cNvPr id="13" name="Rectangle 12"/>
          <p:cNvSpPr/>
          <p:nvPr/>
        </p:nvSpPr>
        <p:spPr>
          <a:xfrm>
            <a:off x="533400" y="6070580"/>
            <a:ext cx="8362241" cy="369332"/>
          </a:xfrm>
          <a:prstGeom prst="rect">
            <a:avLst/>
          </a:prstGeom>
        </p:spPr>
        <p:txBody>
          <a:bodyPr wrap="square">
            <a:spAutoFit/>
          </a:bodyPr>
          <a:lstStyle/>
          <a:p>
            <a:pPr algn="ctr"/>
            <a:r>
              <a:rPr lang="en-US" dirty="0">
                <a:solidFill>
                  <a:srgbClr val="3333B3"/>
                </a:solidFill>
                <a:latin typeface="Times New Roman" panose="02020603050405020304" pitchFamily="18" charset="0"/>
                <a:cs typeface="Times New Roman" panose="02020603050405020304" pitchFamily="18" charset="0"/>
              </a:rPr>
              <a:t>Figure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Block Diagram Representation of BERT Cancer Question Answering System </a:t>
            </a:r>
            <a:endParaRPr lang="en-IN" dirty="0"/>
          </a:p>
        </p:txBody>
      </p:sp>
    </p:spTree>
    <p:extLst>
      <p:ext uri="{BB962C8B-B14F-4D97-AF65-F5344CB8AC3E}">
        <p14:creationId xmlns:p14="http://schemas.microsoft.com/office/powerpoint/2010/main" val="3379201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Methodology</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15</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1519" y="1703124"/>
            <a:ext cx="8073881" cy="3021276"/>
          </a:xfrm>
          <a:prstGeom prst="rect">
            <a:avLst/>
          </a:prstGeom>
        </p:spPr>
        <p:txBody>
          <a:bodyPr wrap="square">
            <a:spAutoFit/>
          </a:bodyPr>
          <a:lstStyle/>
          <a:p>
            <a:pPr>
              <a:lnSpc>
                <a:spcPct val="150000"/>
              </a:lnSpc>
            </a:pPr>
            <a:r>
              <a:rPr lang="en-US" sz="2600" dirty="0">
                <a:solidFill>
                  <a:srgbClr val="7030A0"/>
                </a:solidFill>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Information Extraction</a:t>
            </a:r>
          </a:p>
          <a:p>
            <a:pPr>
              <a:lnSpc>
                <a:spcPct val="150000"/>
              </a:lnSpc>
            </a:pPr>
            <a:r>
              <a:rPr lang="en-US" sz="2600" dirty="0">
                <a:solidFill>
                  <a:srgbClr val="7030A0"/>
                </a:solidFill>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Topic Modelling</a:t>
            </a:r>
          </a:p>
          <a:p>
            <a:pPr>
              <a:lnSpc>
                <a:spcPct val="150000"/>
              </a:lnSpc>
            </a:pPr>
            <a:r>
              <a:rPr lang="en-US" sz="2600" dirty="0">
                <a:solidFill>
                  <a:srgbClr val="7030A0"/>
                </a:solidFill>
                <a:latin typeface="Times New Roman" panose="02020603050405020304" pitchFamily="18" charset="0"/>
                <a:cs typeface="Times New Roman" panose="02020603050405020304" pitchFamily="18" charset="0"/>
              </a:rPr>
              <a:t>Step 3</a:t>
            </a:r>
            <a:r>
              <a:rPr lang="en-US" sz="2600" dirty="0">
                <a:latin typeface="Times New Roman" panose="02020603050405020304" pitchFamily="18" charset="0"/>
                <a:cs typeface="Times New Roman" panose="02020603050405020304" pitchFamily="18" charset="0"/>
              </a:rPr>
              <a:t>: Questions Preparation</a:t>
            </a:r>
          </a:p>
          <a:p>
            <a:pPr>
              <a:lnSpc>
                <a:spcPct val="150000"/>
              </a:lnSpc>
            </a:pPr>
            <a:r>
              <a:rPr lang="en-US" sz="2600" dirty="0">
                <a:solidFill>
                  <a:srgbClr val="7030A0"/>
                </a:solidFill>
                <a:latin typeface="Times New Roman" panose="02020603050405020304" pitchFamily="18" charset="0"/>
                <a:cs typeface="Times New Roman" panose="02020603050405020304" pitchFamily="18" charset="0"/>
              </a:rPr>
              <a:t>Step 4</a:t>
            </a:r>
            <a:r>
              <a:rPr lang="en-US" sz="2600" dirty="0">
                <a:latin typeface="Times New Roman" panose="02020603050405020304" pitchFamily="18" charset="0"/>
                <a:cs typeface="Times New Roman" panose="02020603050405020304" pitchFamily="18" charset="0"/>
              </a:rPr>
              <a:t>: Implementing </a:t>
            </a:r>
            <a:r>
              <a:rPr lang="en-IN" sz="2600" dirty="0">
                <a:latin typeface="Times New Roman" panose="02020603050405020304" pitchFamily="18" charset="0"/>
                <a:cs typeface="Times New Roman" panose="02020603050405020304" pitchFamily="18" charset="0"/>
              </a:rPr>
              <a:t>BERT Question-Answering System</a:t>
            </a:r>
          </a:p>
          <a:p>
            <a:pPr>
              <a:lnSpc>
                <a:spcPct val="150000"/>
              </a:lnSpc>
            </a:pPr>
            <a:r>
              <a:rPr lang="en-IN" sz="2600" dirty="0">
                <a:solidFill>
                  <a:srgbClr val="7030A0"/>
                </a:solidFill>
                <a:latin typeface="Times New Roman" panose="02020603050405020304" pitchFamily="18" charset="0"/>
                <a:cs typeface="Times New Roman" panose="02020603050405020304" pitchFamily="18" charset="0"/>
              </a:rPr>
              <a:t>Step 5</a:t>
            </a:r>
            <a:r>
              <a:rPr lang="en-IN" sz="2600" dirty="0">
                <a:latin typeface="Times New Roman" panose="02020603050405020304" pitchFamily="18" charset="0"/>
                <a:cs typeface="Times New Roman" panose="02020603050405020304" pitchFamily="18" charset="0"/>
              </a:rPr>
              <a:t>: Metrics &amp; Evaluation </a:t>
            </a:r>
          </a:p>
        </p:txBody>
      </p:sp>
    </p:spTree>
    <p:extLst>
      <p:ext uri="{BB962C8B-B14F-4D97-AF65-F5344CB8AC3E}">
        <p14:creationId xmlns:p14="http://schemas.microsoft.com/office/powerpoint/2010/main" val="2769747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1. Information Extraction</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16</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838200" y="1524000"/>
            <a:ext cx="7902600" cy="4093428"/>
          </a:xfrm>
          <a:prstGeom prst="rect">
            <a:avLst/>
          </a:prstGeom>
        </p:spPr>
        <p:txBody>
          <a:bodyPr wrap="square">
            <a:spAutoFit/>
          </a:bodyPr>
          <a:lstStyle/>
          <a:p>
            <a:pPr marL="457200" indent="-457200"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Web scraping was used to extract the data from the    trusted public domain web re</a:t>
            </a:r>
            <a:r>
              <a:rPr lang="en-IN" sz="2600" dirty="0">
                <a:latin typeface="Times New Roman" panose="02020603050405020304" pitchFamily="18" charset="0"/>
                <a:cs typeface="Times New Roman" panose="02020603050405020304" pitchFamily="18" charset="0"/>
              </a:rPr>
              <a:t>sources about different cancer data.</a:t>
            </a:r>
          </a:p>
          <a:p>
            <a:pPr marL="457200" indent="-457200" algn="just">
              <a:buFont typeface="Wingdings" panose="05000000000000000000" pitchFamily="2" charset="2"/>
              <a:buChar char="ü"/>
            </a:pPr>
            <a:endParaRPr lang="en-IN"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Extracted data was stored in a text format in the Text files. </a:t>
            </a:r>
          </a:p>
          <a:p>
            <a:pPr marL="457200" indent="-457200" algn="just">
              <a:buFont typeface="Wingdings" panose="05000000000000000000" pitchFamily="2" charset="2"/>
              <a:buChar char="ü"/>
            </a:pPr>
            <a:endParaRPr lang="en-IN"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Those data was intent to pre-process without removing stop words where BERT system identify the context from L-R and R-L.</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94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1. Information Extraction</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17</a:t>
            </a:fld>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36" y="1072544"/>
            <a:ext cx="7986558" cy="4625494"/>
          </a:xfrm>
          <a:prstGeom prst="rect">
            <a:avLst/>
          </a:prstGeom>
        </p:spPr>
      </p:pic>
      <p:sp>
        <p:nvSpPr>
          <p:cNvPr id="4" name="Rectangle 3"/>
          <p:cNvSpPr/>
          <p:nvPr/>
        </p:nvSpPr>
        <p:spPr>
          <a:xfrm>
            <a:off x="533401" y="5755959"/>
            <a:ext cx="8362240" cy="707886"/>
          </a:xfrm>
          <a:prstGeom prst="rect">
            <a:avLst/>
          </a:prstGeom>
        </p:spPr>
        <p:txBody>
          <a:bodyPr wrap="square">
            <a:spAutoFit/>
          </a:bodyPr>
          <a:lstStyle/>
          <a:p>
            <a:pPr algn="ctr"/>
            <a:r>
              <a:rPr lang="en-US" sz="2000" dirty="0">
                <a:solidFill>
                  <a:srgbClr val="3333B3"/>
                </a:solidFill>
                <a:latin typeface="Times New Roman" panose="02020603050405020304" pitchFamily="18" charset="0"/>
                <a:cs typeface="Times New Roman" panose="02020603050405020304" pitchFamily="18" charset="0"/>
              </a:rPr>
              <a:t>Figure: </a:t>
            </a:r>
            <a:r>
              <a:rPr lang="en-US" sz="2000" dirty="0">
                <a:solidFill>
                  <a:srgbClr val="000000"/>
                </a:solidFill>
                <a:latin typeface="Times New Roman" panose="02020603050405020304" pitchFamily="18" charset="0"/>
                <a:cs typeface="Times New Roman" panose="02020603050405020304" pitchFamily="18" charset="0"/>
              </a:rPr>
              <a:t>Properties and Types of Cancer Data using </a:t>
            </a:r>
            <a:r>
              <a:rPr lang="en-US" sz="2000" dirty="0" smtClean="0">
                <a:solidFill>
                  <a:srgbClr val="000000"/>
                </a:solidFill>
                <a:latin typeface="Times New Roman" panose="02020603050405020304" pitchFamily="18" charset="0"/>
                <a:cs typeface="Times New Roman" panose="02020603050405020304" pitchFamily="18" charset="0"/>
              </a:rPr>
              <a:t>OWL </a:t>
            </a:r>
            <a:r>
              <a:rPr lang="en-US" sz="2000" dirty="0">
                <a:solidFill>
                  <a:srgbClr val="000000"/>
                </a:solidFill>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Web Ontology Language</a:t>
            </a:r>
            <a:r>
              <a:rPr lang="en-IN" sz="2000" i="1" dirty="0">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Diagram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66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2. Topic Modelling</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18</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1200864"/>
            <a:ext cx="8458200" cy="5047536"/>
          </a:xfrm>
          <a:prstGeom prst="rect">
            <a:avLst/>
          </a:prstGeom>
        </p:spPr>
        <p:txBody>
          <a:bodyPr wrap="square">
            <a:spAutoFit/>
          </a:bodyPr>
          <a:lstStyle/>
          <a:p>
            <a:pPr marL="342900" indent="-342900" algn="just">
              <a:buFont typeface="Wingdings" panose="05000000000000000000" pitchFamily="2" charset="2"/>
              <a:buChar char="ü"/>
            </a:pPr>
            <a:r>
              <a:rPr lang="en-US" sz="2300" dirty="0">
                <a:solidFill>
                  <a:srgbClr val="000000"/>
                </a:solidFill>
                <a:latin typeface="Times New Roman" panose="02020603050405020304" pitchFamily="18" charset="0"/>
                <a:cs typeface="Times New Roman" panose="02020603050405020304" pitchFamily="18" charset="0"/>
              </a:rPr>
              <a:t>Data we collected from different web sources using web scraping and the data is categorized different types of cancers using topic </a:t>
            </a:r>
            <a:r>
              <a:rPr lang="en-IN" sz="2300" dirty="0">
                <a:solidFill>
                  <a:srgbClr val="000000"/>
                </a:solidFill>
                <a:latin typeface="Times New Roman" panose="02020603050405020304" pitchFamily="18" charset="0"/>
                <a:cs typeface="Times New Roman" panose="02020603050405020304" pitchFamily="18" charset="0"/>
              </a:rPr>
              <a:t>modelling.</a:t>
            </a:r>
          </a:p>
          <a:p>
            <a:pPr marL="342900" indent="-342900" algn="just">
              <a:buFont typeface="Wingdings" panose="05000000000000000000" pitchFamily="2" charset="2"/>
              <a:buChar char="ü"/>
            </a:pPr>
            <a:endParaRPr lang="en-IN" sz="23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300" dirty="0">
                <a:solidFill>
                  <a:srgbClr val="000000"/>
                </a:solidFill>
                <a:latin typeface="Times New Roman" panose="02020603050405020304" pitchFamily="18" charset="0"/>
                <a:cs typeface="Times New Roman" panose="02020603050405020304" pitchFamily="18" charset="0"/>
              </a:rPr>
              <a:t>Topic modeling is a type of statistical modeling for discovering the abstract topics that occur in a collection of documents. </a:t>
            </a:r>
            <a:r>
              <a:rPr lang="en-US" sz="2300" b="1" dirty="0">
                <a:solidFill>
                  <a:srgbClr val="000000"/>
                </a:solidFill>
                <a:latin typeface="Times New Roman" panose="02020603050405020304" pitchFamily="18" charset="0"/>
                <a:cs typeface="Times New Roman" panose="02020603050405020304" pitchFamily="18" charset="0"/>
              </a:rPr>
              <a:t>Latent Dirichlet Allocation (LDA) </a:t>
            </a:r>
            <a:r>
              <a:rPr lang="en-US" sz="2300" dirty="0">
                <a:solidFill>
                  <a:srgbClr val="000000"/>
                </a:solidFill>
                <a:latin typeface="Times New Roman" panose="02020603050405020304" pitchFamily="18" charset="0"/>
                <a:cs typeface="Times New Roman" panose="02020603050405020304" pitchFamily="18" charset="0"/>
              </a:rPr>
              <a:t>is an example of topic model and is used to classify text in a document to a particular topic.</a:t>
            </a:r>
          </a:p>
          <a:p>
            <a:pPr marL="342900" indent="-342900" algn="just">
              <a:buFont typeface="Wingdings" panose="05000000000000000000" pitchFamily="2" charset="2"/>
              <a:buChar char="ü"/>
            </a:pPr>
            <a:endParaRPr lang="en-US" sz="23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300" dirty="0">
                <a:solidFill>
                  <a:srgbClr val="000000"/>
                </a:solidFill>
                <a:latin typeface="Times New Roman" panose="02020603050405020304" pitchFamily="18" charset="0"/>
                <a:cs typeface="Times New Roman" panose="02020603050405020304" pitchFamily="18" charset="0"/>
              </a:rPr>
              <a:t>LDA assumes documents are produced from a mixture of topics. Those topics then generate words based on their probability distribution. Given a dataset of documents, LDA backtracks and tries to figure out what topics would create those documents in the fi</a:t>
            </a:r>
            <a:r>
              <a:rPr lang="en-IN" sz="2300" dirty="0">
                <a:solidFill>
                  <a:srgbClr val="000000"/>
                </a:solidFill>
                <a:latin typeface="Times New Roman" panose="02020603050405020304" pitchFamily="18" charset="0"/>
                <a:cs typeface="Times New Roman" panose="02020603050405020304" pitchFamily="18" charset="0"/>
              </a:rPr>
              <a:t>rst place.</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845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3. Questions Preparation</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19</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57200" y="1202353"/>
            <a:ext cx="8458200" cy="4893647"/>
          </a:xfrm>
          <a:prstGeom prst="rect">
            <a:avLst/>
          </a:prstGeom>
        </p:spPr>
        <p:txBody>
          <a:bodyPr wrap="square">
            <a:spAutoFit/>
          </a:bodyPr>
          <a:lstStyle/>
          <a:p>
            <a:pPr marL="342900" indent="-342900" algn="jus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Different questions need to be prepared manually for the testing of the Question Answering system</a:t>
            </a:r>
            <a:r>
              <a:rPr lang="en-IN" sz="2400" dirty="0">
                <a:solidFill>
                  <a:srgbClr val="00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ü"/>
            </a:pP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Questions varies for each cancer type such as Breast Cancer, Prostate Cancer, Lung Cancer, Colorectal Cancer and Skin Cancer.</a:t>
            </a:r>
          </a:p>
          <a:p>
            <a:pPr marL="342900" indent="-342900" algn="just">
              <a:buFont typeface="Wingdings" panose="05000000000000000000" pitchFamily="2" charset="2"/>
              <a:buChar char="ü"/>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For each Cancer type, the questions prepared for each property such as Causes, Prevention, Symptoms and Cure.</a:t>
            </a:r>
          </a:p>
          <a:p>
            <a:pPr marL="342900" indent="-342900" algn="just">
              <a:buFont typeface="Wingdings" panose="05000000000000000000" pitchFamily="2" charset="2"/>
              <a:buChar char="ü"/>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Finally prepared questions are stored in a JSON (</a:t>
            </a:r>
            <a:r>
              <a:rPr lang="en-IN" sz="2400" dirty="0">
                <a:latin typeface="Times New Roman" panose="02020603050405020304" pitchFamily="18" charset="0"/>
                <a:cs typeface="Times New Roman" panose="02020603050405020304" pitchFamily="18" charset="0"/>
              </a:rPr>
              <a:t>JavaScript Object Notation)</a:t>
            </a:r>
            <a:r>
              <a:rPr lang="en-US" sz="2400" dirty="0">
                <a:solidFill>
                  <a:srgbClr val="000000"/>
                </a:solidFill>
                <a:latin typeface="Times New Roman" panose="02020603050405020304" pitchFamily="18" charset="0"/>
                <a:cs typeface="Times New Roman" panose="02020603050405020304" pitchFamily="18" charset="0"/>
              </a:rPr>
              <a:t> Format File Specified with which type of Cancer and on which property the query is to be related.</a:t>
            </a:r>
          </a:p>
        </p:txBody>
      </p:sp>
    </p:spTree>
    <p:extLst>
      <p:ext uri="{BB962C8B-B14F-4D97-AF65-F5344CB8AC3E}">
        <p14:creationId xmlns:p14="http://schemas.microsoft.com/office/powerpoint/2010/main" val="366329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152400"/>
            <a:ext cx="78486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Contents</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dirty="0"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022400" y="1295400"/>
            <a:ext cx="7780123" cy="4401205"/>
          </a:xfrm>
          <a:prstGeom prst="rect">
            <a:avLst/>
          </a:prstGeom>
        </p:spPr>
        <p:txBody>
          <a:bodyPr wrap="square">
            <a:spAutoFit/>
          </a:bodyPr>
          <a:lstStyle/>
          <a:p>
            <a:pPr>
              <a:buFont typeface="Wingdings" pitchFamily="2" charset="2"/>
              <a:buChar char="ü"/>
            </a:pPr>
            <a:r>
              <a:rPr lang="en-US" sz="2800" dirty="0">
                <a:latin typeface="Times New Roman" panose="02020603050405020304" pitchFamily="18" charset="0"/>
                <a:cs typeface="Times New Roman" panose="02020603050405020304" pitchFamily="18" charset="0"/>
              </a:rPr>
              <a:t> Title</a:t>
            </a:r>
          </a:p>
          <a:p>
            <a:pPr>
              <a:buFont typeface="Wingdings" pitchFamily="2" charset="2"/>
              <a:buChar char="ü"/>
            </a:pPr>
            <a:r>
              <a:rPr lang="en-US" sz="2800" dirty="0">
                <a:latin typeface="Times New Roman" panose="02020603050405020304" pitchFamily="18" charset="0"/>
                <a:cs typeface="Times New Roman" panose="02020603050405020304" pitchFamily="18" charset="0"/>
              </a:rPr>
              <a:t> Abstract</a:t>
            </a:r>
          </a:p>
          <a:p>
            <a:pPr>
              <a:buFont typeface="Wingdings" pitchFamily="2" charset="2"/>
              <a:buChar char="ü"/>
            </a:pPr>
            <a:r>
              <a:rPr lang="en-US" sz="2800" dirty="0">
                <a:latin typeface="Times New Roman" panose="02020603050405020304" pitchFamily="18" charset="0"/>
                <a:cs typeface="Times New Roman" panose="02020603050405020304" pitchFamily="18" charset="0"/>
              </a:rPr>
              <a:t> Introduction</a:t>
            </a:r>
          </a:p>
          <a:p>
            <a:pPr>
              <a:buFont typeface="Wingdings" pitchFamily="2" charset="2"/>
              <a:buChar char="ü"/>
            </a:pPr>
            <a:r>
              <a:rPr lang="en-US" sz="2800" dirty="0">
                <a:latin typeface="Times New Roman" panose="02020603050405020304" pitchFamily="18" charset="0"/>
                <a:cs typeface="Times New Roman" panose="02020603050405020304" pitchFamily="18" charset="0"/>
              </a:rPr>
              <a:t> Literature </a:t>
            </a:r>
            <a:r>
              <a:rPr lang="en-US" sz="2800" dirty="0" smtClean="0">
                <a:latin typeface="Times New Roman" panose="02020603050405020304" pitchFamily="18" charset="0"/>
                <a:cs typeface="Times New Roman" panose="02020603050405020304" pitchFamily="18" charset="0"/>
              </a:rPr>
              <a:t>Survey</a:t>
            </a:r>
          </a:p>
          <a:p>
            <a:pPr>
              <a:buFont typeface="Wingdings" pitchFamily="2" charset="2"/>
              <a:buChar char="ü"/>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Cancer Data</a:t>
            </a:r>
          </a:p>
          <a:p>
            <a:pPr>
              <a:buFont typeface="Wingdings" pitchFamily="2" charset="2"/>
              <a:buChar char="ü"/>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BERT</a:t>
            </a:r>
            <a:endParaRPr lang="en-US" sz="2800" dirty="0">
              <a:latin typeface="Times New Roman" panose="02020603050405020304" pitchFamily="18" charset="0"/>
              <a:cs typeface="Times New Roman" panose="02020603050405020304" pitchFamily="18" charset="0"/>
            </a:endParaRPr>
          </a:p>
          <a:p>
            <a:pPr>
              <a:buFont typeface="Wingdings" pitchFamily="2" charset="2"/>
              <a:buChar char="ü"/>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Architecture</a:t>
            </a:r>
            <a:endParaRPr lang="en-US" sz="2800" dirty="0" smtClean="0">
              <a:latin typeface="Times New Roman" panose="02020603050405020304" pitchFamily="18" charset="0"/>
              <a:cs typeface="Times New Roman" panose="02020603050405020304" pitchFamily="18" charset="0"/>
            </a:endParaRPr>
          </a:p>
          <a:p>
            <a:pPr marL="0" lvl="1">
              <a:buFont typeface="Wingdings" pitchFamily="2" charset="2"/>
              <a:buChar char="ü"/>
            </a:pP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Methodology</a:t>
            </a:r>
            <a:endParaRPr lang="en-IN" sz="2800" dirty="0" smtClean="0">
              <a:latin typeface="Times New Roman" panose="02020603050405020304" pitchFamily="18" charset="0"/>
              <a:cs typeface="Times New Roman" panose="02020603050405020304" pitchFamily="18" charset="0"/>
            </a:endParaRPr>
          </a:p>
          <a:p>
            <a:pPr marL="0" lvl="1">
              <a:buFont typeface="Wingdings" pitchFamily="2" charset="2"/>
              <a:buChar char="ü"/>
            </a:pP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Sample </a:t>
            </a:r>
            <a:r>
              <a:rPr lang="en-IN" sz="2800" dirty="0">
                <a:latin typeface="Times New Roman" panose="02020603050405020304" pitchFamily="18" charset="0"/>
                <a:cs typeface="Times New Roman" panose="02020603050405020304" pitchFamily="18" charset="0"/>
              </a:rPr>
              <a:t>Input &amp; </a:t>
            </a:r>
            <a:r>
              <a:rPr lang="en-IN" sz="2800" dirty="0" smtClean="0">
                <a:latin typeface="Times New Roman" panose="02020603050405020304" pitchFamily="18" charset="0"/>
                <a:cs typeface="Times New Roman" panose="02020603050405020304" pitchFamily="18" charset="0"/>
              </a:rPr>
              <a:t>Output</a:t>
            </a:r>
          </a:p>
          <a:p>
            <a:pPr marL="0" lvl="1">
              <a:buFont typeface="Wingdings" pitchFamily="2" charset="2"/>
              <a:buChar char="ü"/>
            </a:pPr>
            <a:r>
              <a:rPr lang="en-US" sz="2800" dirty="0" smtClean="0">
                <a:latin typeface="Times New Roman" panose="02020603050405020304" pitchFamily="18" charset="0"/>
                <a:cs typeface="Times New Roman" panose="02020603050405020304" pitchFamily="18" charset="0"/>
              </a:rPr>
              <a:t> References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963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a:latin typeface="+mj-lt"/>
                <a:cs typeface="Times New Roman" panose="02020603050405020304" pitchFamily="18" charset="0"/>
              </a:rPr>
              <a:t>4. Implementing BERT Question Answering System</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20</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44896" y="1023918"/>
            <a:ext cx="8746704" cy="5401479"/>
          </a:xfrm>
          <a:prstGeom prst="rect">
            <a:avLst/>
          </a:prstGeom>
        </p:spPr>
        <p:txBody>
          <a:bodyPr wrap="square">
            <a:spAutoFit/>
          </a:bodyPr>
          <a:lstStyle/>
          <a:p>
            <a:pPr marL="342900" indent="-342900" algn="just">
              <a:buFont typeface="Wingdings" panose="05000000000000000000" pitchFamily="2" charset="2"/>
              <a:buChar char="ü"/>
            </a:pPr>
            <a:r>
              <a:rPr lang="en-IN" sz="2300" dirty="0">
                <a:solidFill>
                  <a:srgbClr val="212121"/>
                </a:solidFill>
                <a:latin typeface="Times New Roman" panose="02020603050405020304" pitchFamily="18" charset="0"/>
                <a:cs typeface="Times New Roman" panose="02020603050405020304" pitchFamily="18" charset="0"/>
              </a:rPr>
              <a:t>Installed hugging face transformers library and from that transformers loaded pre-trained BERT-large model.</a:t>
            </a:r>
          </a:p>
          <a:p>
            <a:pPr marL="342900" indent="-342900" algn="just">
              <a:buFont typeface="Wingdings" panose="05000000000000000000" pitchFamily="2" charset="2"/>
              <a:buChar char="ü"/>
            </a:pPr>
            <a:endParaRPr lang="en-IN" sz="2300" dirty="0">
              <a:solidFill>
                <a:srgbClr val="21212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BERT-large is big. it has </a:t>
            </a:r>
            <a:r>
              <a:rPr lang="en-US" sz="2300" dirty="0" smtClean="0">
                <a:latin typeface="Times New Roman" panose="02020603050405020304" pitchFamily="18" charset="0"/>
                <a:cs typeface="Times New Roman" panose="02020603050405020304" pitchFamily="18" charset="0"/>
              </a:rPr>
              <a:t>24 hidden layers and an embedding size of 1,024 MB, </a:t>
            </a:r>
            <a:r>
              <a:rPr lang="en-US" sz="2300" dirty="0">
                <a:latin typeface="Times New Roman" panose="02020603050405020304" pitchFamily="18" charset="0"/>
                <a:cs typeface="Times New Roman" panose="02020603050405020304" pitchFamily="18" charset="0"/>
              </a:rPr>
              <a:t>for a total of 340M parameters. Altogether it having 1.34GB of size.</a:t>
            </a:r>
          </a:p>
          <a:p>
            <a:pPr marL="342900" indent="-342900" algn="just">
              <a:buFont typeface="Wingdings" panose="05000000000000000000" pitchFamily="2" charset="2"/>
              <a:buChar char="ü"/>
            </a:pPr>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Fine-Tuned the BERT model with SQUAD (</a:t>
            </a:r>
            <a:r>
              <a:rPr lang="en-IN" sz="2300" dirty="0">
                <a:latin typeface="Times New Roman" panose="02020603050405020304" pitchFamily="18" charset="0"/>
                <a:cs typeface="Times New Roman" panose="02020603050405020304" pitchFamily="18" charset="0"/>
              </a:rPr>
              <a:t>Stanford Question Answering Dataset)</a:t>
            </a:r>
            <a:r>
              <a:rPr lang="en-US" sz="2300" dirty="0">
                <a:latin typeface="Times New Roman" panose="02020603050405020304" pitchFamily="18" charset="0"/>
                <a:cs typeface="Times New Roman" panose="02020603050405020304" pitchFamily="18" charset="0"/>
              </a:rPr>
              <a:t>, NER (</a:t>
            </a:r>
            <a:r>
              <a:rPr lang="en-IN" sz="2300" dirty="0">
                <a:latin typeface="Times New Roman" panose="02020603050405020304" pitchFamily="18" charset="0"/>
                <a:cs typeface="Times New Roman" panose="02020603050405020304" pitchFamily="18" charset="0"/>
              </a:rPr>
              <a:t>Named Entity Recognition)</a:t>
            </a:r>
            <a:r>
              <a:rPr lang="en-US" sz="2300" dirty="0">
                <a:latin typeface="Times New Roman" panose="02020603050405020304" pitchFamily="18" charset="0"/>
                <a:cs typeface="Times New Roman" panose="02020603050405020304" pitchFamily="18" charset="0"/>
              </a:rPr>
              <a:t>, MLNI (Multi </a:t>
            </a:r>
            <a:r>
              <a:rPr lang="en-IN" sz="2300" dirty="0">
                <a:latin typeface="Times New Roman" panose="02020603050405020304" pitchFamily="18" charset="0"/>
                <a:cs typeface="Times New Roman" panose="02020603050405020304" pitchFamily="18" charset="0"/>
              </a:rPr>
              <a:t>Natural Language Inference) to transform into BERT Question Answering System.</a:t>
            </a:r>
          </a:p>
          <a:p>
            <a:pPr marL="342900" indent="-342900" algn="just">
              <a:buFont typeface="Wingdings" panose="05000000000000000000" pitchFamily="2" charset="2"/>
              <a:buChar char="ü"/>
            </a:pPr>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300" dirty="0">
                <a:latin typeface="Times New Roman" panose="02020603050405020304" pitchFamily="18" charset="0"/>
                <a:cs typeface="Times New Roman" panose="02020603050405020304" pitchFamily="18" charset="0"/>
              </a:rPr>
              <a:t>Model and Tokenizer Initialization, </a:t>
            </a:r>
            <a:r>
              <a:rPr lang="en-IN" sz="2300" dirty="0" smtClean="0">
                <a:latin typeface="Times New Roman" panose="02020603050405020304" pitchFamily="18" charset="0"/>
                <a:cs typeface="Times New Roman" panose="02020603050405020304" pitchFamily="18" charset="0"/>
              </a:rPr>
              <a:t>Query/Question </a:t>
            </a:r>
            <a:r>
              <a:rPr lang="en-IN" sz="2300" smtClean="0">
                <a:latin typeface="Times New Roman" panose="02020603050405020304" pitchFamily="18" charset="0"/>
                <a:cs typeface="Times New Roman" panose="02020603050405020304" pitchFamily="18" charset="0"/>
              </a:rPr>
              <a:t>and Paragraph </a:t>
            </a:r>
            <a:r>
              <a:rPr lang="en-IN" sz="2300" dirty="0">
                <a:latin typeface="Times New Roman" panose="02020603050405020304" pitchFamily="18" charset="0"/>
                <a:cs typeface="Times New Roman" panose="02020603050405020304" pitchFamily="18" charset="0"/>
              </a:rPr>
              <a:t>tokenization, Answer  Prediction are the main activities need to be performed in this BERT Question Answering System.</a:t>
            </a:r>
          </a:p>
        </p:txBody>
      </p:sp>
    </p:spTree>
    <p:extLst>
      <p:ext uri="{BB962C8B-B14F-4D97-AF65-F5344CB8AC3E}">
        <p14:creationId xmlns:p14="http://schemas.microsoft.com/office/powerpoint/2010/main" val="2600398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5. Metrics &amp; Evaluation </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21</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57200" y="1497702"/>
            <a:ext cx="8263841" cy="4154984"/>
          </a:xfrm>
          <a:prstGeom prst="rect">
            <a:avLst/>
          </a:prstGeom>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evaluate the performance of QA System implemented by BERT Model with our custom data, </a:t>
            </a:r>
            <a:r>
              <a:rPr lang="en-US" sz="2400" b="1" dirty="0">
                <a:solidFill>
                  <a:srgbClr val="7030A0"/>
                </a:solidFill>
                <a:latin typeface="Times New Roman" panose="02020603050405020304" pitchFamily="18" charset="0"/>
                <a:cs typeface="Times New Roman" panose="02020603050405020304" pitchFamily="18" charset="0"/>
              </a:rPr>
              <a:t>Bilingual Evaluation Understudy (BLEU)</a:t>
            </a:r>
            <a:r>
              <a:rPr lang="en-US" sz="2400" dirty="0">
                <a:latin typeface="Times New Roman" panose="02020603050405020304" pitchFamily="18" charset="0"/>
                <a:cs typeface="Times New Roman" panose="02020603050405020304" pitchFamily="18" charset="0"/>
              </a:rPr>
              <a:t> and </a:t>
            </a:r>
            <a:r>
              <a:rPr lang="en-US" sz="2400" b="1" dirty="0">
                <a:solidFill>
                  <a:srgbClr val="7030A0"/>
                </a:solidFill>
                <a:latin typeface="Times New Roman" panose="02020603050405020304" pitchFamily="18" charset="0"/>
                <a:cs typeface="Times New Roman" panose="02020603050405020304" pitchFamily="18" charset="0"/>
              </a:rPr>
              <a:t>Recall-Oriented Understudy for Gisting Evaluation (ROUGE)</a:t>
            </a:r>
            <a:r>
              <a:rPr lang="en-US" sz="2400" dirty="0">
                <a:latin typeface="Times New Roman" panose="02020603050405020304" pitchFamily="18" charset="0"/>
                <a:cs typeface="Times New Roman" panose="02020603050405020304" pitchFamily="18" charset="0"/>
              </a:rPr>
              <a:t> which helpful to evaluate the score for comparing a candidate translation of text to one or more reference translations and evaluating automatic summarizing of texts as well as machine translation, respectively.</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a:t>
            </a:r>
            <a:r>
              <a:rPr lang="en-US" sz="2400" b="1" dirty="0">
                <a:solidFill>
                  <a:srgbClr val="7030A0"/>
                </a:solidFill>
                <a:latin typeface="Times New Roman" panose="02020603050405020304" pitchFamily="18" charset="0"/>
                <a:cs typeface="Times New Roman" panose="02020603050405020304" pitchFamily="18" charset="0"/>
              </a:rPr>
              <a:t>precision and recall</a:t>
            </a:r>
            <a:r>
              <a:rPr lang="en-US" sz="2400" dirty="0">
                <a:latin typeface="Times New Roman" panose="02020603050405020304" pitchFamily="18" charset="0"/>
                <a:cs typeface="Times New Roman" panose="02020603050405020304" pitchFamily="18" charset="0"/>
              </a:rPr>
              <a:t> scores of BLEU() and ROUGE() models on cancer data. </a:t>
            </a:r>
          </a:p>
        </p:txBody>
      </p:sp>
    </p:spTree>
    <p:extLst>
      <p:ext uri="{BB962C8B-B14F-4D97-AF65-F5344CB8AC3E}">
        <p14:creationId xmlns:p14="http://schemas.microsoft.com/office/powerpoint/2010/main" val="2755753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Sample Input &amp; Output</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22</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751921" y="1436385"/>
            <a:ext cx="8300803" cy="347787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Question:</a:t>
            </a:r>
          </a:p>
          <a:p>
            <a:r>
              <a:rPr lang="en-US" sz="1500" dirty="0">
                <a:latin typeface="Times New Roman" panose="02020603050405020304" pitchFamily="18" charset="0"/>
                <a:cs typeface="Times New Roman" panose="02020603050405020304" pitchFamily="18" charset="0"/>
              </a:rPr>
              <a:t>What are Less common symptoms of lung </a:t>
            </a:r>
            <a:r>
              <a:rPr lang="en-US" sz="1500" dirty="0" smtClean="0">
                <a:latin typeface="Times New Roman" panose="02020603050405020304" pitchFamily="18" charset="0"/>
                <a:cs typeface="Times New Roman" panose="02020603050405020304" pitchFamily="18" charset="0"/>
              </a:rPr>
              <a:t>cancer?</a:t>
            </a:r>
            <a:endParaRPr lang="en-US" sz="15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Paragraph:</a:t>
            </a:r>
            <a:endParaRPr lang="en-IN" sz="2000" b="1" dirty="0" smtClean="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Most </a:t>
            </a:r>
            <a:r>
              <a:rPr lang="en-IN" sz="1500" dirty="0">
                <a:latin typeface="Times New Roman" panose="02020603050405020304" pitchFamily="18" charset="0"/>
                <a:cs typeface="Times New Roman" panose="02020603050405020304" pitchFamily="18" charset="0"/>
              </a:rPr>
              <a:t>lung cancers don't cause symptoms until the disease has advanced, in part because the lungs have few nerve endings. When lung cancer does cause signs </a:t>
            </a:r>
            <a:r>
              <a:rPr lang="en-IN" sz="1500" dirty="0" smtClean="0">
                <a:latin typeface="Times New Roman" panose="02020603050405020304" pitchFamily="18" charset="0"/>
                <a:cs typeface="Times New Roman" panose="02020603050405020304" pitchFamily="18" charset="0"/>
              </a:rPr>
              <a:t>in its </a:t>
            </a:r>
            <a:r>
              <a:rPr lang="en-IN" sz="1500" dirty="0">
                <a:latin typeface="Times New Roman" panose="02020603050405020304" pitchFamily="18" charset="0"/>
                <a:cs typeface="Times New Roman" panose="02020603050405020304" pitchFamily="18" charset="0"/>
              </a:rPr>
              <a:t>early stages, they may vary from person to person but commonly include: A new cough that is persistent or worsens, or a change in an existing chronic </a:t>
            </a:r>
            <a:r>
              <a:rPr lang="en-IN" sz="1500" dirty="0" smtClean="0">
                <a:latin typeface="Times New Roman" panose="02020603050405020304" pitchFamily="18" charset="0"/>
                <a:cs typeface="Times New Roman" panose="02020603050405020304" pitchFamily="18" charset="0"/>
              </a:rPr>
              <a:t>cough. Cough </a:t>
            </a:r>
            <a:r>
              <a:rPr lang="en-IN" sz="1500" dirty="0">
                <a:latin typeface="Times New Roman" panose="02020603050405020304" pitchFamily="18" charset="0"/>
                <a:cs typeface="Times New Roman" panose="02020603050405020304" pitchFamily="18" charset="0"/>
              </a:rPr>
              <a:t>that produces blood Pain in the chest, back or shoulders that worsens during coughing, laughing or deep breathing Shortness of breath that comes </a:t>
            </a:r>
            <a:r>
              <a:rPr lang="en-IN" sz="1500" dirty="0" smtClean="0">
                <a:latin typeface="Times New Roman" panose="02020603050405020304" pitchFamily="18" charset="0"/>
                <a:cs typeface="Times New Roman" panose="02020603050405020304" pitchFamily="18" charset="0"/>
              </a:rPr>
              <a:t>on suddenly </a:t>
            </a:r>
            <a:r>
              <a:rPr lang="en-IN" sz="1500" dirty="0">
                <a:latin typeface="Times New Roman" panose="02020603050405020304" pitchFamily="18" charset="0"/>
                <a:cs typeface="Times New Roman" panose="02020603050405020304" pitchFamily="18" charset="0"/>
              </a:rPr>
              <a:t>and occurs during everyday activities Unexplained weight loss Feeling that you are tired or weak Loss of appetite Lung infections such as bronchitis </a:t>
            </a:r>
            <a:r>
              <a:rPr lang="en-IN" sz="1500" dirty="0" smtClean="0">
                <a:latin typeface="Times New Roman" panose="02020603050405020304" pitchFamily="18" charset="0"/>
                <a:cs typeface="Times New Roman" panose="02020603050405020304" pitchFamily="18" charset="0"/>
              </a:rPr>
              <a:t>or pneumonia </a:t>
            </a:r>
            <a:r>
              <a:rPr lang="en-IN" sz="1500" dirty="0">
                <a:latin typeface="Times New Roman" panose="02020603050405020304" pitchFamily="18" charset="0"/>
                <a:cs typeface="Times New Roman" panose="02020603050405020304" pitchFamily="18" charset="0"/>
              </a:rPr>
              <a:t>that won't go away Hoarseness or wheezing  Less common symptoms of lung cancer may include: Swelling in the face or neck Difficulty swallowing or </a:t>
            </a:r>
            <a:r>
              <a:rPr lang="en-IN" sz="1500" dirty="0" smtClean="0">
                <a:latin typeface="Times New Roman" panose="02020603050405020304" pitchFamily="18" charset="0"/>
                <a:cs typeface="Times New Roman" panose="02020603050405020304" pitchFamily="18" charset="0"/>
              </a:rPr>
              <a:t>pain while </a:t>
            </a:r>
            <a:r>
              <a:rPr lang="en-IN" sz="1500" dirty="0">
                <a:latin typeface="Times New Roman" panose="02020603050405020304" pitchFamily="18" charset="0"/>
                <a:cs typeface="Times New Roman" panose="02020603050405020304" pitchFamily="18" charset="0"/>
              </a:rPr>
              <a:t>swallowing Changes in the appearance of fingers, called finger clubbing Although most of these symptoms are more likely to be caused by something </a:t>
            </a:r>
            <a:r>
              <a:rPr lang="en-IN" sz="1500" dirty="0" smtClean="0">
                <a:latin typeface="Times New Roman" panose="02020603050405020304" pitchFamily="18" charset="0"/>
                <a:cs typeface="Times New Roman" panose="02020603050405020304" pitchFamily="18" charset="0"/>
              </a:rPr>
              <a:t>other than </a:t>
            </a:r>
            <a:r>
              <a:rPr lang="en-IN" sz="1500" dirty="0">
                <a:latin typeface="Times New Roman" panose="02020603050405020304" pitchFamily="18" charset="0"/>
                <a:cs typeface="Times New Roman" panose="02020603050405020304" pitchFamily="18" charset="0"/>
              </a:rPr>
              <a:t>lung cancer, it's important to see a doctor. Discovering lung cancer early may mean more treatment options are available.</a:t>
            </a:r>
          </a:p>
        </p:txBody>
      </p:sp>
      <p:sp>
        <p:nvSpPr>
          <p:cNvPr id="4" name="Rectangle 3"/>
          <p:cNvSpPr/>
          <p:nvPr/>
        </p:nvSpPr>
        <p:spPr>
          <a:xfrm>
            <a:off x="748816" y="1058743"/>
            <a:ext cx="1728358" cy="400110"/>
          </a:xfrm>
          <a:prstGeom prst="rect">
            <a:avLst/>
          </a:prstGeom>
        </p:spPr>
        <p:txBody>
          <a:bodyPr wrap="none">
            <a:spAutoFit/>
          </a:bodyPr>
          <a:lstStyle/>
          <a:p>
            <a:r>
              <a:rPr lang="en-IN" sz="2000" b="1" u="sng" dirty="0" smtClean="0"/>
              <a:t>Sample Input :</a:t>
            </a:r>
            <a:endParaRPr lang="en-IN" sz="2000" b="1" u="sng" dirty="0"/>
          </a:p>
        </p:txBody>
      </p:sp>
      <p:sp>
        <p:nvSpPr>
          <p:cNvPr id="11" name="Rectangle 10"/>
          <p:cNvSpPr/>
          <p:nvPr/>
        </p:nvSpPr>
        <p:spPr>
          <a:xfrm>
            <a:off x="748816" y="5318733"/>
            <a:ext cx="8239679" cy="861774"/>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BERT_QA_System(Question</a:t>
            </a:r>
            <a:r>
              <a:rPr lang="en-US" sz="2000" b="1" dirty="0">
                <a:latin typeface="Times New Roman" panose="02020603050405020304" pitchFamily="18" charset="0"/>
                <a:cs typeface="Times New Roman" panose="02020603050405020304" pitchFamily="18" charset="0"/>
              </a:rPr>
              <a:t>, Paragraph</a:t>
            </a:r>
            <a:r>
              <a:rPr lang="en-US" sz="2000" b="1" dirty="0" smtClean="0">
                <a:latin typeface="Times New Roman" panose="02020603050405020304" pitchFamily="18" charset="0"/>
                <a:cs typeface="Times New Roman" panose="02020603050405020304" pitchFamily="18" charset="0"/>
              </a:rPr>
              <a:t>)</a:t>
            </a:r>
          </a:p>
          <a:p>
            <a:r>
              <a:rPr lang="en-US" sz="1500" dirty="0" smtClean="0">
                <a:latin typeface="Times New Roman" panose="02020603050405020304" pitchFamily="18" charset="0"/>
                <a:cs typeface="Times New Roman" panose="02020603050405020304" pitchFamily="18" charset="0"/>
              </a:rPr>
              <a:t>Swelling </a:t>
            </a:r>
            <a:r>
              <a:rPr lang="en-US" sz="1500" dirty="0">
                <a:latin typeface="Times New Roman" panose="02020603050405020304" pitchFamily="18" charset="0"/>
                <a:cs typeface="Times New Roman" panose="02020603050405020304" pitchFamily="18" charset="0"/>
              </a:rPr>
              <a:t>in the face or neck Difficulty swallowing or pain while swallowing Changes in the appearance of fingers, called finger clubbing</a:t>
            </a:r>
            <a:endParaRPr lang="en-IN" sz="1500" dirty="0">
              <a:latin typeface="Times New Roman" panose="02020603050405020304" pitchFamily="18" charset="0"/>
              <a:cs typeface="Times New Roman" panose="02020603050405020304" pitchFamily="18" charset="0"/>
            </a:endParaRPr>
          </a:p>
        </p:txBody>
      </p:sp>
      <p:sp>
        <p:nvSpPr>
          <p:cNvPr id="13" name="Rectangle 12"/>
          <p:cNvSpPr/>
          <p:nvPr/>
        </p:nvSpPr>
        <p:spPr>
          <a:xfrm>
            <a:off x="748816" y="4941438"/>
            <a:ext cx="1920719" cy="400110"/>
          </a:xfrm>
          <a:prstGeom prst="rect">
            <a:avLst/>
          </a:prstGeom>
        </p:spPr>
        <p:txBody>
          <a:bodyPr wrap="none">
            <a:spAutoFit/>
          </a:bodyPr>
          <a:lstStyle/>
          <a:p>
            <a:r>
              <a:rPr lang="en-IN" sz="2000" b="1" u="sng" dirty="0"/>
              <a:t>Sample </a:t>
            </a:r>
            <a:r>
              <a:rPr lang="en-IN" sz="2000" b="1" u="sng" dirty="0" smtClean="0"/>
              <a:t>Output </a:t>
            </a:r>
            <a:r>
              <a:rPr lang="en-IN" sz="2000" b="1" u="sng" dirty="0"/>
              <a:t>:</a:t>
            </a:r>
          </a:p>
        </p:txBody>
      </p:sp>
    </p:spTree>
    <p:extLst>
      <p:ext uri="{BB962C8B-B14F-4D97-AF65-F5344CB8AC3E}">
        <p14:creationId xmlns:p14="http://schemas.microsoft.com/office/powerpoint/2010/main" val="3909302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cs typeface="Times New Roman" panose="02020603050405020304" pitchFamily="18" charset="0"/>
              </a:rPr>
              <a:t>References</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23</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44896" y="1073891"/>
            <a:ext cx="8746704" cy="6186309"/>
          </a:xfrm>
          <a:prstGeom prst="rect">
            <a:avLst/>
          </a:prstGeom>
        </p:spPr>
        <p:txBody>
          <a:bodyPr wrap="square">
            <a:spAutoFit/>
          </a:bodyPr>
          <a:lstStyle/>
          <a:p>
            <a:pPr marL="342900" indent="-342900" algn="just">
              <a:buAutoNum type="arabicPeriod"/>
            </a:pPr>
            <a:r>
              <a:rPr lang="en-US" sz="2200" dirty="0">
                <a:latin typeface="Times New Roman" panose="02020603050405020304" pitchFamily="18" charset="0"/>
                <a:cs typeface="Times New Roman" panose="02020603050405020304" pitchFamily="18" charset="0"/>
              </a:rPr>
              <a:t>“Infusing Disease Knowledge into BERT for Health Question Answering, Medical    Inference and Disease Name Recognition” by </a:t>
            </a:r>
            <a:r>
              <a:rPr lang="en-IN" sz="2200" dirty="0">
                <a:latin typeface="Times New Roman" panose="02020603050405020304" pitchFamily="18" charset="0"/>
                <a:cs typeface="Times New Roman" panose="02020603050405020304" pitchFamily="18" charset="0"/>
              </a:rPr>
              <a:t>Yun He, </a:t>
            </a:r>
            <a:r>
              <a:rPr lang="en-IN" sz="2200" dirty="0" err="1">
                <a:latin typeface="Times New Roman" panose="02020603050405020304" pitchFamily="18" charset="0"/>
                <a:cs typeface="Times New Roman" panose="02020603050405020304" pitchFamily="18" charset="0"/>
              </a:rPr>
              <a:t>Ziwei</a:t>
            </a:r>
            <a:r>
              <a:rPr lang="en-IN" sz="2200" dirty="0">
                <a:latin typeface="Times New Roman" panose="02020603050405020304" pitchFamily="18" charset="0"/>
                <a:cs typeface="Times New Roman" panose="02020603050405020304" pitchFamily="18" charset="0"/>
              </a:rPr>
              <a:t> Zhu, Yin Zhang, Qin Chen, James </a:t>
            </a:r>
            <a:r>
              <a:rPr lang="en-IN" sz="2200" dirty="0" err="1">
                <a:latin typeface="Times New Roman" panose="02020603050405020304" pitchFamily="18" charset="0"/>
                <a:cs typeface="Times New Roman" panose="02020603050405020304" pitchFamily="18" charset="0"/>
              </a:rPr>
              <a:t>Caverlee</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arXiv:2010.03746v1, 8 Oct 2020.</a:t>
            </a:r>
          </a:p>
          <a:p>
            <a:pPr marL="342900" indent="-342900" algn="just">
              <a:buAutoNum type="arabicPeriod"/>
            </a:pPr>
            <a:endParaRPr lang="en-US" sz="2200" dirty="0">
              <a:latin typeface="Times New Roman" panose="02020603050405020304" pitchFamily="18" charset="0"/>
              <a:cs typeface="Times New Roman" panose="02020603050405020304" pitchFamily="18" charset="0"/>
            </a:endParaRPr>
          </a:p>
          <a:p>
            <a:pPr marL="342900" indent="-342900" algn="just">
              <a:buAutoNum type="arabicPeriod"/>
            </a:pPr>
            <a:r>
              <a:rPr lang="en-US" sz="2200" dirty="0">
                <a:latin typeface="Times New Roman" panose="02020603050405020304" pitchFamily="18" charset="0"/>
                <a:cs typeface="Times New Roman" panose="02020603050405020304" pitchFamily="18" charset="0"/>
              </a:rPr>
              <a:t> “How Does BERT Answer Questions?  A Layer-Wise Analysis of Transformer  Representations”</a:t>
            </a:r>
            <a:r>
              <a:rPr lang="en-IN" sz="2200" dirty="0">
                <a:latin typeface="Times New Roman" panose="02020603050405020304" pitchFamily="18" charset="0"/>
                <a:cs typeface="Times New Roman" panose="02020603050405020304" pitchFamily="18" charset="0"/>
              </a:rPr>
              <a:t> by Betty van </a:t>
            </a:r>
            <a:r>
              <a:rPr lang="en-IN" sz="2200" dirty="0" err="1">
                <a:latin typeface="Times New Roman" panose="02020603050405020304" pitchFamily="18" charset="0"/>
                <a:cs typeface="Times New Roman" panose="02020603050405020304" pitchFamily="18" charset="0"/>
              </a:rPr>
              <a:t>Aken</a:t>
            </a:r>
            <a:r>
              <a:rPr lang="en-IN" sz="2200" dirty="0">
                <a:latin typeface="Times New Roman" panose="02020603050405020304" pitchFamily="18" charset="0"/>
                <a:cs typeface="Times New Roman" panose="02020603050405020304" pitchFamily="18" charset="0"/>
              </a:rPr>
              <a:t>, Benjamin Winter, Alexander </a:t>
            </a:r>
            <a:r>
              <a:rPr lang="en-IN" sz="2200" dirty="0" err="1">
                <a:latin typeface="Times New Roman" panose="02020603050405020304" pitchFamily="18" charset="0"/>
                <a:cs typeface="Times New Roman" panose="02020603050405020304" pitchFamily="18" charset="0"/>
              </a:rPr>
              <a:t>Löser</a:t>
            </a:r>
            <a:r>
              <a:rPr lang="en-IN" sz="2200" dirty="0">
                <a:latin typeface="Times New Roman" panose="02020603050405020304" pitchFamily="18" charset="0"/>
                <a:cs typeface="Times New Roman" panose="02020603050405020304" pitchFamily="18" charset="0"/>
              </a:rPr>
              <a:t>, Felix A. Gers, arXiv:1909.04925v1, 11 Sep 2019.</a:t>
            </a:r>
          </a:p>
          <a:p>
            <a:pPr marL="342900" indent="-342900" algn="just">
              <a:buAutoNum type="arabicPeriod"/>
            </a:pPr>
            <a:endParaRPr lang="en-US" sz="2200" dirty="0">
              <a:latin typeface="Times New Roman" panose="02020603050405020304" pitchFamily="18" charset="0"/>
              <a:cs typeface="Times New Roman" panose="02020603050405020304" pitchFamily="18" charset="0"/>
            </a:endParaRPr>
          </a:p>
          <a:p>
            <a:pPr marL="342900" indent="-342900" algn="just">
              <a:buAutoNum type="arabicPeriod"/>
            </a:pPr>
            <a:r>
              <a:rPr lang="en-US"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Information Retrieval and Extraction on COVID-19 Clinical Articles Using Graph Community Detection and Bio-BERT </a:t>
            </a:r>
            <a:r>
              <a:rPr lang="en-IN" sz="2200" dirty="0" err="1">
                <a:latin typeface="Times New Roman" panose="02020603050405020304" pitchFamily="18" charset="0"/>
                <a:cs typeface="Times New Roman" panose="02020603050405020304" pitchFamily="18" charset="0"/>
              </a:rPr>
              <a:t>Embeddings</a:t>
            </a:r>
            <a:r>
              <a:rPr lang="en-IN" sz="2200" dirty="0">
                <a:latin typeface="Times New Roman" panose="02020603050405020304" pitchFamily="18" charset="0"/>
                <a:cs typeface="Times New Roman" panose="02020603050405020304" pitchFamily="18" charset="0"/>
              </a:rPr>
              <a:t>” by </a:t>
            </a:r>
            <a:r>
              <a:rPr lang="en-IN" sz="2200" dirty="0" err="1">
                <a:latin typeface="Times New Roman" panose="02020603050405020304" pitchFamily="18" charset="0"/>
                <a:cs typeface="Times New Roman" panose="02020603050405020304" pitchFamily="18" charset="0"/>
              </a:rPr>
              <a:t>Debasmita</a:t>
            </a:r>
            <a:r>
              <a:rPr lang="en-IN" sz="2200" dirty="0">
                <a:latin typeface="Times New Roman" panose="02020603050405020304" pitchFamily="18" charset="0"/>
                <a:cs typeface="Times New Roman" panose="02020603050405020304" pitchFamily="18" charset="0"/>
              </a:rPr>
              <a:t> Das, </a:t>
            </a:r>
            <a:r>
              <a:rPr lang="en-IN" sz="2200" dirty="0" err="1">
                <a:latin typeface="Times New Roman" panose="02020603050405020304" pitchFamily="18" charset="0"/>
                <a:cs typeface="Times New Roman" panose="02020603050405020304" pitchFamily="18" charset="0"/>
              </a:rPr>
              <a:t>Yatin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Katyal</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Janu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Verma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Shashank</a:t>
            </a:r>
            <a:r>
              <a:rPr lang="en-IN" sz="2200" dirty="0">
                <a:latin typeface="Times New Roman" panose="02020603050405020304" pitchFamily="18" charset="0"/>
                <a:cs typeface="Times New Roman" panose="02020603050405020304" pitchFamily="18" charset="0"/>
              </a:rPr>
              <a:t> Dubey, </a:t>
            </a:r>
            <a:r>
              <a:rPr lang="en-IN" sz="2200" dirty="0" err="1">
                <a:latin typeface="Times New Roman" panose="02020603050405020304" pitchFamily="18" charset="0"/>
                <a:cs typeface="Times New Roman" panose="02020603050405020304" pitchFamily="18" charset="0"/>
              </a:rPr>
              <a:t>Aakash</a:t>
            </a:r>
            <a:r>
              <a:rPr lang="en-IN" sz="2200" dirty="0">
                <a:latin typeface="Times New Roman" panose="02020603050405020304" pitchFamily="18" charset="0"/>
                <a:cs typeface="Times New Roman" panose="02020603050405020304" pitchFamily="18" charset="0"/>
              </a:rPr>
              <a:t> Deep Singh, </a:t>
            </a:r>
            <a:r>
              <a:rPr lang="en-IN" sz="2200" dirty="0" err="1">
                <a:latin typeface="Times New Roman" panose="02020603050405020304" pitchFamily="18" charset="0"/>
                <a:cs typeface="Times New Roman" panose="02020603050405020304" pitchFamily="18" charset="0"/>
              </a:rPr>
              <a:t>Kushagra</a:t>
            </a:r>
            <a:r>
              <a:rPr lang="en-IN" sz="2200" dirty="0">
                <a:latin typeface="Times New Roman" panose="02020603050405020304" pitchFamily="18" charset="0"/>
                <a:cs typeface="Times New Roman" panose="02020603050405020304" pitchFamily="18" charset="0"/>
              </a:rPr>
              <a:t> Agarwal, </a:t>
            </a:r>
            <a:r>
              <a:rPr lang="en-IN" sz="2200" dirty="0" err="1">
                <a:latin typeface="Times New Roman" panose="02020603050405020304" pitchFamily="18" charset="0"/>
                <a:cs typeface="Times New Roman" panose="02020603050405020304" pitchFamily="18" charset="0"/>
              </a:rPr>
              <a:t>Sourojit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Bhaduri</a:t>
            </a:r>
            <a:r>
              <a:rPr lang="en-IN" sz="2200" dirty="0">
                <a:latin typeface="Times New Roman" panose="02020603050405020304" pitchFamily="18" charset="0"/>
                <a:cs typeface="Times New Roman" panose="02020603050405020304" pitchFamily="18" charset="0"/>
              </a:rPr>
              <a:t>, Rajesh Kumar </a:t>
            </a:r>
            <a:r>
              <a:rPr lang="en-IN" sz="2200" dirty="0" err="1">
                <a:latin typeface="Times New Roman" panose="02020603050405020304" pitchFamily="18" charset="0"/>
                <a:cs typeface="Times New Roman" panose="02020603050405020304" pitchFamily="18" charset="0"/>
              </a:rPr>
              <a:t>Ranjan</a:t>
            </a:r>
            <a:r>
              <a:rPr lang="en-IN" sz="2200" dirty="0">
                <a:latin typeface="Times New Roman" panose="02020603050405020304" pitchFamily="18" charset="0"/>
                <a:cs typeface="Times New Roman" panose="02020603050405020304" pitchFamily="18" charset="0"/>
              </a:rPr>
              <a:t>, In Conference </a:t>
            </a:r>
            <a:r>
              <a:rPr lang="en-US" sz="2200" dirty="0">
                <a:latin typeface="Times New Roman" panose="02020603050405020304" pitchFamily="18" charset="0"/>
                <a:cs typeface="Times New Roman" panose="02020603050405020304" pitchFamily="18" charset="0"/>
              </a:rPr>
              <a:t>Proceedings of the 1st Workshop on NLP for COVID-19 at ACL 2020.</a:t>
            </a:r>
          </a:p>
          <a:p>
            <a:pPr algn="just"/>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endParaRPr lang="en-IN" sz="2200" dirty="0"/>
          </a:p>
        </p:txBody>
      </p:sp>
    </p:spTree>
    <p:extLst>
      <p:ext uri="{BB962C8B-B14F-4D97-AF65-F5344CB8AC3E}">
        <p14:creationId xmlns:p14="http://schemas.microsoft.com/office/powerpoint/2010/main" val="2226038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cs typeface="Times New Roman" panose="02020603050405020304" pitchFamily="18" charset="0"/>
              </a:rPr>
              <a:t>References</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24</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44896" y="1475125"/>
            <a:ext cx="8746704" cy="3477875"/>
          </a:xfrm>
          <a:prstGeom prst="rect">
            <a:avLst/>
          </a:prstGeom>
        </p:spPr>
        <p:txBody>
          <a:bodyPr wrap="square">
            <a:spAutoFit/>
          </a:bodyPr>
          <a:lstStyle/>
          <a:p>
            <a:pPr marL="457200" indent="-457200" algn="just">
              <a:buAutoNum type="arabicPeriod" startAt="4"/>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BioBERT</a:t>
            </a:r>
            <a:r>
              <a:rPr lang="en-US" sz="2200" dirty="0">
                <a:latin typeface="Times New Roman" panose="02020603050405020304" pitchFamily="18" charset="0"/>
                <a:cs typeface="Times New Roman" panose="02020603050405020304" pitchFamily="18" charset="0"/>
              </a:rPr>
              <a:t>: a pre-trained biomedical language representation model for biomedical text mining” by </a:t>
            </a:r>
            <a:r>
              <a:rPr lang="en-IN" sz="2200" dirty="0" err="1">
                <a:latin typeface="Times New Roman" panose="02020603050405020304" pitchFamily="18" charset="0"/>
                <a:cs typeface="Times New Roman" panose="02020603050405020304" pitchFamily="18" charset="0"/>
              </a:rPr>
              <a:t>Jinhyuk</a:t>
            </a:r>
            <a:r>
              <a:rPr lang="en-IN" sz="2200" dirty="0">
                <a:latin typeface="Times New Roman" panose="02020603050405020304" pitchFamily="18" charset="0"/>
                <a:cs typeface="Times New Roman" panose="02020603050405020304" pitchFamily="18" charset="0"/>
              </a:rPr>
              <a:t> Lee ,</a:t>
            </a:r>
            <a:r>
              <a:rPr lang="en-IN" sz="2200" dirty="0" err="1">
                <a:latin typeface="Times New Roman" panose="02020603050405020304" pitchFamily="18" charset="0"/>
                <a:cs typeface="Times New Roman" panose="02020603050405020304" pitchFamily="18" charset="0"/>
              </a:rPr>
              <a:t>Wonjin</a:t>
            </a:r>
            <a:r>
              <a:rPr lang="en-IN" sz="2200" dirty="0">
                <a:latin typeface="Times New Roman" panose="02020603050405020304" pitchFamily="18" charset="0"/>
                <a:cs typeface="Times New Roman" panose="02020603050405020304" pitchFamily="18" charset="0"/>
              </a:rPr>
              <a:t> Yoon , </a:t>
            </a:r>
            <a:r>
              <a:rPr lang="en-IN" sz="2200" dirty="0" err="1">
                <a:latin typeface="Times New Roman" panose="02020603050405020304" pitchFamily="18" charset="0"/>
                <a:cs typeface="Times New Roman" panose="02020603050405020304" pitchFamily="18" charset="0"/>
              </a:rPr>
              <a:t>Sungdong</a:t>
            </a:r>
            <a:r>
              <a:rPr lang="en-IN" sz="2200" dirty="0">
                <a:latin typeface="Times New Roman" panose="02020603050405020304" pitchFamily="18" charset="0"/>
                <a:cs typeface="Times New Roman" panose="02020603050405020304" pitchFamily="18" charset="0"/>
              </a:rPr>
              <a:t> Kim, </a:t>
            </a:r>
            <a:r>
              <a:rPr lang="en-IN" sz="2200" dirty="0" err="1">
                <a:latin typeface="Times New Roman" panose="02020603050405020304" pitchFamily="18" charset="0"/>
                <a:cs typeface="Times New Roman" panose="02020603050405020304" pitchFamily="18" charset="0"/>
              </a:rPr>
              <a:t>Donghyeon</a:t>
            </a:r>
            <a:r>
              <a:rPr lang="en-IN" sz="2200" dirty="0">
                <a:latin typeface="Times New Roman" panose="02020603050405020304" pitchFamily="18" charset="0"/>
                <a:cs typeface="Times New Roman" panose="02020603050405020304" pitchFamily="18" charset="0"/>
              </a:rPr>
              <a:t> Kim ,</a:t>
            </a:r>
            <a:r>
              <a:rPr lang="en-IN" sz="2200" dirty="0" err="1">
                <a:latin typeface="Times New Roman" panose="02020603050405020304" pitchFamily="18" charset="0"/>
                <a:cs typeface="Times New Roman" panose="02020603050405020304" pitchFamily="18" charset="0"/>
              </a:rPr>
              <a:t>Sunkyu</a:t>
            </a:r>
            <a:r>
              <a:rPr lang="en-IN" sz="2200" dirty="0">
                <a:latin typeface="Times New Roman" panose="02020603050405020304" pitchFamily="18" charset="0"/>
                <a:cs typeface="Times New Roman" panose="02020603050405020304" pitchFamily="18" charset="0"/>
              </a:rPr>
              <a:t> Kim , Chan Ho So and </a:t>
            </a:r>
            <a:r>
              <a:rPr lang="en-IN" sz="2200" dirty="0" err="1">
                <a:latin typeface="Times New Roman" panose="02020603050405020304" pitchFamily="18" charset="0"/>
                <a:cs typeface="Times New Roman" panose="02020603050405020304" pitchFamily="18" charset="0"/>
              </a:rPr>
              <a:t>Jaewoo</a:t>
            </a:r>
            <a:r>
              <a:rPr lang="en-IN" sz="2200" dirty="0">
                <a:latin typeface="Times New Roman" panose="02020603050405020304" pitchFamily="18" charset="0"/>
                <a:cs typeface="Times New Roman" panose="02020603050405020304" pitchFamily="18" charset="0"/>
              </a:rPr>
              <a:t> Kang, at Oxford academic journals </a:t>
            </a:r>
            <a:r>
              <a:rPr lang="en-US" sz="2200" i="1" dirty="0">
                <a:latin typeface="Times New Roman" panose="02020603050405020304" pitchFamily="18" charset="0"/>
                <a:cs typeface="Times New Roman" panose="02020603050405020304" pitchFamily="18" charset="0"/>
              </a:rPr>
              <a:t>Bioinformatics</a:t>
            </a:r>
            <a:r>
              <a:rPr lang="en-US" sz="2200" dirty="0">
                <a:latin typeface="Times New Roman" panose="02020603050405020304" pitchFamily="18" charset="0"/>
                <a:cs typeface="Times New Roman" panose="02020603050405020304" pitchFamily="18" charset="0"/>
              </a:rPr>
              <a:t>, Volume 36, Issue 4, 15 February 2020, Pages 1234–1240.</a:t>
            </a:r>
          </a:p>
          <a:p>
            <a:pPr marL="457200" indent="-457200" algn="just">
              <a:buAutoNum type="arabicPeriod" startAt="4"/>
            </a:pPr>
            <a:endParaRPr lang="en-US" sz="2200" dirty="0">
              <a:latin typeface="Times New Roman" panose="02020603050405020304" pitchFamily="18" charset="0"/>
              <a:cs typeface="Times New Roman" panose="02020603050405020304" pitchFamily="18" charset="0"/>
            </a:endParaRPr>
          </a:p>
          <a:p>
            <a:pPr marL="457200" indent="-457200" algn="just">
              <a:buAutoNum type="arabicPeriod" startAt="4"/>
            </a:pPr>
            <a:r>
              <a:rPr lang="en-US"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BERT: Pre-training of Deep Bidirectional Transformers for Language Understanding” by Jacob Devlin, Ming-Wei Chang, Kenton Lee and Kristina Toutanova, Google AI Language, </a:t>
            </a:r>
            <a:r>
              <a:rPr lang="en-US" sz="2200" dirty="0">
                <a:latin typeface="Times New Roman" panose="02020603050405020304" pitchFamily="18" charset="0"/>
                <a:cs typeface="Times New Roman" panose="02020603050405020304" pitchFamily="18" charset="0"/>
              </a:rPr>
              <a:t>arXiv:1810.04805v2 [cs.CL],  24 May 2019.</a:t>
            </a:r>
            <a:endParaRPr lang="en-IN" sz="2200" dirty="0"/>
          </a:p>
        </p:txBody>
      </p:sp>
    </p:spTree>
    <p:extLst>
      <p:ext uri="{BB962C8B-B14F-4D97-AF65-F5344CB8AC3E}">
        <p14:creationId xmlns:p14="http://schemas.microsoft.com/office/powerpoint/2010/main" val="920861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25</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209800" y="2895600"/>
            <a:ext cx="5447325" cy="1169551"/>
          </a:xfrm>
          <a:prstGeom prst="rect">
            <a:avLst/>
          </a:prstGeom>
        </p:spPr>
        <p:txBody>
          <a:bodyPr wrap="none">
            <a:spAutoFit/>
          </a:bodyPr>
          <a:lstStyle/>
          <a:p>
            <a:r>
              <a:rPr lang="en-US" sz="7000" b="1" dirty="0">
                <a:latin typeface="Times New Roman" panose="02020603050405020304" pitchFamily="18" charset="0"/>
                <a:cs typeface="Times New Roman" panose="02020603050405020304" pitchFamily="18" charset="0"/>
              </a:rPr>
              <a:t>Any Queries?</a:t>
            </a:r>
            <a:endParaRPr lang="en-IN" sz="7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28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26</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590800" y="2895600"/>
            <a:ext cx="4415183" cy="1169551"/>
          </a:xfrm>
          <a:prstGeom prst="rect">
            <a:avLst/>
          </a:prstGeom>
        </p:spPr>
        <p:txBody>
          <a:bodyPr wrap="none">
            <a:spAutoFit/>
          </a:bodyPr>
          <a:lstStyle/>
          <a:p>
            <a:r>
              <a:rPr lang="en-US" sz="7000" b="1" dirty="0">
                <a:latin typeface="Times New Roman" panose="02020603050405020304" pitchFamily="18" charset="0"/>
                <a:cs typeface="Times New Roman" panose="02020603050405020304" pitchFamily="18" charset="0"/>
              </a:rPr>
              <a:t>Thank You</a:t>
            </a:r>
            <a:endParaRPr lang="en-IN" sz="7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56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Title</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3</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219200" y="2734795"/>
            <a:ext cx="7010401" cy="1200329"/>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Question Answering System Based on </a:t>
            </a:r>
            <a:r>
              <a:rPr lang="en-US" sz="3600" b="1" dirty="0">
                <a:solidFill>
                  <a:srgbClr val="FF0000"/>
                </a:solidFill>
                <a:latin typeface="Times New Roman" panose="02020603050405020304" pitchFamily="18" charset="0"/>
                <a:cs typeface="Times New Roman" panose="02020603050405020304" pitchFamily="18" charset="0"/>
              </a:rPr>
              <a:t>BERT</a:t>
            </a:r>
            <a:r>
              <a:rPr lang="en-US" sz="3600" b="1" dirty="0">
                <a:latin typeface="Times New Roman" panose="02020603050405020304" pitchFamily="18" charset="0"/>
                <a:cs typeface="Times New Roman" panose="02020603050405020304" pitchFamily="18" charset="0"/>
              </a:rPr>
              <a:t> for </a:t>
            </a:r>
            <a:r>
              <a:rPr lang="en-US" sz="3600" b="1" dirty="0">
                <a:solidFill>
                  <a:srgbClr val="7030A0"/>
                </a:solidFill>
                <a:latin typeface="Times New Roman" panose="02020603050405020304" pitchFamily="18" charset="0"/>
                <a:cs typeface="Times New Roman" panose="02020603050405020304" pitchFamily="18" charset="0"/>
              </a:rPr>
              <a:t>Cancer</a:t>
            </a:r>
            <a:r>
              <a:rPr lang="en-US" sz="3600" b="1" dirty="0">
                <a:latin typeface="Times New Roman" panose="02020603050405020304" pitchFamily="18" charset="0"/>
                <a:cs typeface="Times New Roman" panose="02020603050405020304" pitchFamily="18" charset="0"/>
              </a:rPr>
              <a:t> Data</a:t>
            </a:r>
          </a:p>
        </p:txBody>
      </p:sp>
    </p:spTree>
    <p:extLst>
      <p:ext uri="{BB962C8B-B14F-4D97-AF65-F5344CB8AC3E}">
        <p14:creationId xmlns:p14="http://schemas.microsoft.com/office/powerpoint/2010/main" val="4129852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Abstract</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3"/>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4</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66800" y="1390739"/>
            <a:ext cx="7696200" cy="4324261"/>
          </a:xfrm>
          <a:prstGeom prst="rect">
            <a:avLst/>
          </a:prstGeom>
        </p:spPr>
        <p:txBody>
          <a:bodyPr wrap="square">
            <a:spAutoFit/>
          </a:bodyPr>
          <a:lstStyle/>
          <a:p>
            <a:pPr algn="just"/>
            <a:r>
              <a:rPr lang="en-IN" sz="2500" dirty="0">
                <a:latin typeface="Times New Roman" panose="02020603050405020304" pitchFamily="18" charset="0"/>
                <a:cs typeface="Times New Roman" panose="02020603050405020304" pitchFamily="18" charset="0"/>
              </a:rPr>
              <a:t>Question Answering (QA) system is an information retrieval system during which an on-the-spot answer is predicted in response to a submitted query, instead of a collection of references which will contain the answers. The idea of QA system is to supply accurate straight forward answers to the questions for general public or medical practitioners. </a:t>
            </a:r>
            <a:r>
              <a:rPr lang="en-US" sz="2500" dirty="0">
                <a:latin typeface="Times New Roman" panose="02020603050405020304" pitchFamily="18" charset="0"/>
                <a:cs typeface="Times New Roman" panose="02020603050405020304" pitchFamily="18" charset="0"/>
              </a:rPr>
              <a:t>Fine-tuned / pre-trained </a:t>
            </a:r>
            <a:r>
              <a:rPr lang="en-US" sz="2500" b="1" dirty="0">
                <a:latin typeface="Times New Roman" panose="02020603050405020304" pitchFamily="18" charset="0"/>
                <a:cs typeface="Times New Roman" panose="02020603050405020304" pitchFamily="18" charset="0"/>
              </a:rPr>
              <a:t>BERT</a:t>
            </a:r>
            <a:r>
              <a:rPr lang="en-US" sz="2500" dirty="0">
                <a:latin typeface="Times New Roman" panose="02020603050405020304" pitchFamily="18" charset="0"/>
                <a:cs typeface="Times New Roman" panose="02020603050405020304" pitchFamily="18" charset="0"/>
              </a:rPr>
              <a:t> (Bidirectional Encoder Representation from Transformers) Model make this possible. This technique could help patients </a:t>
            </a:r>
            <a:r>
              <a:rPr lang="en-US" sz="2500" dirty="0" smtClean="0">
                <a:latin typeface="Times New Roman" panose="02020603050405020304" pitchFamily="18" charset="0"/>
                <a:cs typeface="Times New Roman" panose="02020603050405020304" pitchFamily="18" charset="0"/>
              </a:rPr>
              <a:t>identify the type of Cancer </a:t>
            </a:r>
            <a:r>
              <a:rPr lang="en-US" sz="2500" dirty="0">
                <a:latin typeface="Times New Roman" panose="02020603050405020304" pitchFamily="18" charset="0"/>
                <a:cs typeface="Times New Roman" panose="02020603050405020304" pitchFamily="18" charset="0"/>
              </a:rPr>
              <a:t>in preliminary stages which could help save lives of individuals.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28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Introduction</a:t>
            </a:r>
            <a:endParaRPr lang="en-IN"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5</a:t>
            </a:fld>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22400" y="1524000"/>
            <a:ext cx="7740600" cy="4493538"/>
          </a:xfrm>
          <a:prstGeom prst="rect">
            <a:avLst/>
          </a:prstGeom>
        </p:spPr>
        <p:txBody>
          <a:bodyPr wrap="square">
            <a:spAutoFit/>
          </a:bodyPr>
          <a:lstStyle/>
          <a:p>
            <a:pPr marL="457200" indent="-457200" algn="just">
              <a:buFont typeface="Wingdings" panose="05000000000000000000" pitchFamily="2" charset="2"/>
              <a:buChar char="ü"/>
            </a:pPr>
            <a:r>
              <a:rPr lang="en-IN" sz="2600" dirty="0">
                <a:latin typeface="Times New Roman" panose="02020603050405020304" pitchFamily="18" charset="0"/>
                <a:cs typeface="Times New Roman" panose="02020603050405020304" pitchFamily="18" charset="0"/>
              </a:rPr>
              <a:t>With Advancements in the medical industry, most of the life cautionary </a:t>
            </a:r>
            <a:r>
              <a:rPr lang="en-IN" sz="2600" dirty="0" smtClean="0">
                <a:latin typeface="Times New Roman" panose="02020603050405020304" pitchFamily="18" charset="0"/>
                <a:cs typeface="Times New Roman" panose="02020603050405020304" pitchFamily="18" charset="0"/>
              </a:rPr>
              <a:t>diseases like cancer </a:t>
            </a:r>
            <a:r>
              <a:rPr lang="en-IN" sz="2600" dirty="0">
                <a:latin typeface="Times New Roman" panose="02020603050405020304" pitchFamily="18" charset="0"/>
                <a:cs typeface="Times New Roman" panose="02020603050405020304" pitchFamily="18" charset="0"/>
              </a:rPr>
              <a:t>are treatable if diagnosed in early phases. But it is not common for general people to have proper understanding of possible symptoms, prevention measures of those </a:t>
            </a:r>
            <a:r>
              <a:rPr lang="en-IN" sz="2600" dirty="0" smtClean="0">
                <a:latin typeface="Times New Roman" panose="02020603050405020304" pitchFamily="18" charset="0"/>
                <a:cs typeface="Times New Roman" panose="02020603050405020304" pitchFamily="18" charset="0"/>
              </a:rPr>
              <a:t>diseases </a:t>
            </a:r>
            <a:r>
              <a:rPr lang="en-IN" sz="2600" dirty="0">
                <a:latin typeface="Times New Roman" panose="02020603050405020304" pitchFamily="18" charset="0"/>
                <a:cs typeface="Times New Roman" panose="02020603050405020304" pitchFamily="18" charset="0"/>
              </a:rPr>
              <a:t>due to knowledge gap.</a:t>
            </a:r>
          </a:p>
          <a:p>
            <a:pPr algn="just"/>
            <a:endParaRPr lang="en-IN"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IN" sz="2600" dirty="0">
                <a:latin typeface="Times New Roman" panose="02020603050405020304" pitchFamily="18" charset="0"/>
                <a:cs typeface="Times New Roman" panose="02020603050405020304" pitchFamily="18" charset="0"/>
              </a:rPr>
              <a:t>To solve this knowledge gap of life threatening </a:t>
            </a:r>
            <a:r>
              <a:rPr lang="en-IN" sz="2600" dirty="0" smtClean="0">
                <a:latin typeface="Times New Roman" panose="02020603050405020304" pitchFamily="18" charset="0"/>
                <a:cs typeface="Times New Roman" panose="02020603050405020304" pitchFamily="18" charset="0"/>
              </a:rPr>
              <a:t>diseases </a:t>
            </a:r>
            <a:r>
              <a:rPr lang="en-IN" sz="2600" dirty="0">
                <a:latin typeface="Times New Roman" panose="02020603050405020304" pitchFamily="18" charset="0"/>
                <a:cs typeface="Times New Roman" panose="02020603050405020304" pitchFamily="18" charset="0"/>
              </a:rPr>
              <a:t>to general people using advanced Artificial Intelligence.</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07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Literature Survey</a:t>
            </a:r>
            <a:endParaRPr lang="en-US" sz="3600" b="1" dirty="0"/>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6</a:t>
            </a:fld>
            <a:endParaRPr lang="en-IN" sz="2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45531308"/>
              </p:ext>
            </p:extLst>
          </p:nvPr>
        </p:nvGraphicFramePr>
        <p:xfrm>
          <a:off x="152400" y="1030844"/>
          <a:ext cx="8839199" cy="5479352"/>
        </p:xfrm>
        <a:graphic>
          <a:graphicData uri="http://schemas.openxmlformats.org/drawingml/2006/table">
            <a:tbl>
              <a:tblPr bandRow="1">
                <a:tableStyleId>{5C22544A-7EE6-4342-B048-85BDC9FD1C3A}</a:tableStyleId>
              </a:tblPr>
              <a:tblGrid>
                <a:gridCol w="462272">
                  <a:extLst>
                    <a:ext uri="{9D8B030D-6E8A-4147-A177-3AD203B41FA5}">
                      <a16:colId xmlns:a16="http://schemas.microsoft.com/office/drawing/2014/main" val="195928691"/>
                    </a:ext>
                  </a:extLst>
                </a:gridCol>
                <a:gridCol w="1214128">
                  <a:extLst>
                    <a:ext uri="{9D8B030D-6E8A-4147-A177-3AD203B41FA5}">
                      <a16:colId xmlns:a16="http://schemas.microsoft.com/office/drawing/2014/main" val="1769865880"/>
                    </a:ext>
                  </a:extLst>
                </a:gridCol>
                <a:gridCol w="2470679">
                  <a:extLst>
                    <a:ext uri="{9D8B030D-6E8A-4147-A177-3AD203B41FA5}">
                      <a16:colId xmlns:a16="http://schemas.microsoft.com/office/drawing/2014/main" val="2829754196"/>
                    </a:ext>
                  </a:extLst>
                </a:gridCol>
                <a:gridCol w="1263121">
                  <a:extLst>
                    <a:ext uri="{9D8B030D-6E8A-4147-A177-3AD203B41FA5}">
                      <a16:colId xmlns:a16="http://schemas.microsoft.com/office/drawing/2014/main" val="1215882308"/>
                    </a:ext>
                  </a:extLst>
                </a:gridCol>
                <a:gridCol w="1246529">
                  <a:extLst>
                    <a:ext uri="{9D8B030D-6E8A-4147-A177-3AD203B41FA5}">
                      <a16:colId xmlns:a16="http://schemas.microsoft.com/office/drawing/2014/main" val="2491995858"/>
                    </a:ext>
                  </a:extLst>
                </a:gridCol>
                <a:gridCol w="1344271">
                  <a:extLst>
                    <a:ext uri="{9D8B030D-6E8A-4147-A177-3AD203B41FA5}">
                      <a16:colId xmlns:a16="http://schemas.microsoft.com/office/drawing/2014/main" val="3289920323"/>
                    </a:ext>
                  </a:extLst>
                </a:gridCol>
                <a:gridCol w="838199">
                  <a:extLst>
                    <a:ext uri="{9D8B030D-6E8A-4147-A177-3AD203B41FA5}">
                      <a16:colId xmlns:a16="http://schemas.microsoft.com/office/drawing/2014/main" val="2476025955"/>
                    </a:ext>
                  </a:extLst>
                </a:gridCol>
              </a:tblGrid>
              <a:tr h="772724">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Ref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Title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Description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Methodology/Algorithms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Datasets Used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Performance Metrics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Results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751186837"/>
                  </a:ext>
                </a:extLst>
              </a:tr>
              <a:tr h="4636342">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Infusing Disease Knowledge into BERT for Health Question Answering, Medical Inference and Disease Name Recognition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Knowledge of a disease includes information of various aspects of the disease, such as signs and symptoms, diagnosis and treatment can be fetch using pre-trained language models like BERT have shown success in capturing syntactic, semantic, and world knowledge from text, they can be further complemented by specific information like knowledge of symptoms, diagnoses, treatments, and other disease aspects by Question Answering.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BERT</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(Bidirectional Encoder Representation from Transformers)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endParaRPr lang="en-IN" sz="16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1.BioBERT</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2.SciBERT</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3.MEDIQA-2019</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4.TRECQA-2017</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SOTA(state-of-the-art) values of</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Accuracy</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MRR(Mean Reciprocal Rank)</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Precision</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 Accuracy: 78.00</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MRR: 93.67</a:t>
                      </a:r>
                    </a:p>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Precision: 81.91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986493063"/>
                  </a:ext>
                </a:extLst>
              </a:tr>
            </a:tbl>
          </a:graphicData>
        </a:graphic>
      </p:graphicFrame>
    </p:spTree>
    <p:extLst>
      <p:ext uri="{BB962C8B-B14F-4D97-AF65-F5344CB8AC3E}">
        <p14:creationId xmlns:p14="http://schemas.microsoft.com/office/powerpoint/2010/main" val="3284635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Literature Survey</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7</a:t>
            </a:fld>
            <a:endParaRPr lang="en-IN" sz="2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80105611"/>
              </p:ext>
            </p:extLst>
          </p:nvPr>
        </p:nvGraphicFramePr>
        <p:xfrm>
          <a:off x="152401" y="1009633"/>
          <a:ext cx="8839200" cy="5453080"/>
        </p:xfrm>
        <a:graphic>
          <a:graphicData uri="http://schemas.openxmlformats.org/drawingml/2006/table">
            <a:tbl>
              <a:tblPr bandRow="1">
                <a:tableStyleId>{5C22544A-7EE6-4342-B048-85BDC9FD1C3A}</a:tableStyleId>
              </a:tblPr>
              <a:tblGrid>
                <a:gridCol w="462272">
                  <a:extLst>
                    <a:ext uri="{9D8B030D-6E8A-4147-A177-3AD203B41FA5}">
                      <a16:colId xmlns:a16="http://schemas.microsoft.com/office/drawing/2014/main" val="4213290331"/>
                    </a:ext>
                  </a:extLst>
                </a:gridCol>
                <a:gridCol w="1282953">
                  <a:extLst>
                    <a:ext uri="{9D8B030D-6E8A-4147-A177-3AD203B41FA5}">
                      <a16:colId xmlns:a16="http://schemas.microsoft.com/office/drawing/2014/main" val="2607272252"/>
                    </a:ext>
                  </a:extLst>
                </a:gridCol>
                <a:gridCol w="2565907">
                  <a:extLst>
                    <a:ext uri="{9D8B030D-6E8A-4147-A177-3AD203B41FA5}">
                      <a16:colId xmlns:a16="http://schemas.microsoft.com/office/drawing/2014/main" val="740504192"/>
                    </a:ext>
                  </a:extLst>
                </a:gridCol>
                <a:gridCol w="1584824">
                  <a:extLst>
                    <a:ext uri="{9D8B030D-6E8A-4147-A177-3AD203B41FA5}">
                      <a16:colId xmlns:a16="http://schemas.microsoft.com/office/drawing/2014/main" val="1756543545"/>
                    </a:ext>
                  </a:extLst>
                </a:gridCol>
                <a:gridCol w="1207485">
                  <a:extLst>
                    <a:ext uri="{9D8B030D-6E8A-4147-A177-3AD203B41FA5}">
                      <a16:colId xmlns:a16="http://schemas.microsoft.com/office/drawing/2014/main" val="1619782594"/>
                    </a:ext>
                  </a:extLst>
                </a:gridCol>
                <a:gridCol w="905614">
                  <a:extLst>
                    <a:ext uri="{9D8B030D-6E8A-4147-A177-3AD203B41FA5}">
                      <a16:colId xmlns:a16="http://schemas.microsoft.com/office/drawing/2014/main" val="1239161587"/>
                    </a:ext>
                  </a:extLst>
                </a:gridCol>
                <a:gridCol w="830145">
                  <a:extLst>
                    <a:ext uri="{9D8B030D-6E8A-4147-A177-3AD203B41FA5}">
                      <a16:colId xmlns:a16="http://schemas.microsoft.com/office/drawing/2014/main" val="900436440"/>
                    </a:ext>
                  </a:extLst>
                </a:gridCol>
              </a:tblGrid>
              <a:tr h="786222">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Ref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Title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Description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Methodology/Algorithms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Datasets Used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Performance Metrics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Results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695802508"/>
                  </a:ext>
                </a:extLst>
              </a:tr>
              <a:tr h="4666858">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solidFill>
                      <a:schemeClr val="accent1">
                        <a:lumMod val="20000"/>
                        <a:lumOff val="80000"/>
                      </a:schemeClr>
                    </a:solidFill>
                  </a:tcPr>
                </a:tc>
                <a:tc>
                  <a:txBody>
                    <a:bodyPr/>
                    <a:lstStyle/>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How Does BERT Answer Questions?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Layer-Wise Analysis of Transformer Representations</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BERT reach state-of-the-art results in a variety of Natural Language Processing tasks. However, understanding of their internal functioning is still insufficient and unsatisfactory. In order to better understand BERT and other Transformer-based models, we present a layer-wise analysis of BERT’s hidden states.  Specifically, our analysis focuses on models fine-tuned on the task of Question Answering (QA) as an example of a complex downstream task.</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BERT</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(Bidirectional Encoder Representation from Transformers)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GPT-2</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Generative Pre-trained Transformer-2)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1.SQuAD (Stanford Question</a:t>
                      </a:r>
                      <a:r>
                        <a:rPr lang="en-IN" sz="16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Answering</a:t>
                      </a:r>
                      <a:r>
                        <a:rPr lang="en-IN" sz="1600" baseline="0" dirty="0">
                          <a:effectLst/>
                          <a:latin typeface="Times New Roman" panose="02020603050405020304" pitchFamily="18" charset="0"/>
                          <a:ea typeface="Calibri" panose="020F0502020204030204" pitchFamily="34" charset="0"/>
                          <a:cs typeface="Times New Roman" panose="02020603050405020304" pitchFamily="18" charset="0"/>
                        </a:rPr>
                        <a:t> D</a:t>
                      </a:r>
                      <a:r>
                        <a:rPr lang="en-IN" sz="1600" i="0" dirty="0">
                          <a:effectLst/>
                          <a:latin typeface="Times New Roman" panose="02020603050405020304" pitchFamily="18" charset="0"/>
                          <a:ea typeface="Calibri" panose="020F0502020204030204" pitchFamily="34" charset="0"/>
                          <a:cs typeface="Times New Roman" panose="02020603050405020304" pitchFamily="18" charset="0"/>
                        </a:rPr>
                        <a:t>ataset</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2.bAbI QA Dataset</a:t>
                      </a:r>
                    </a:p>
                  </a:txBody>
                  <a:tcPr marL="68580" marR="68580" marT="0" marB="0">
                    <a:solidFill>
                      <a:schemeClr val="accent1">
                        <a:lumMod val="20000"/>
                        <a:lumOff val="80000"/>
                      </a:schemeClr>
                    </a:solidFill>
                  </a:tcPr>
                </a:tc>
                <a:tc>
                  <a:txBody>
                    <a:bodyPr/>
                    <a:lstStyle/>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solidFill>
                      <a:schemeClr val="accent1">
                        <a:lumMod val="20000"/>
                        <a:lumOff val="80000"/>
                      </a:schemeClr>
                    </a:solidFill>
                  </a:tcPr>
                </a:tc>
                <a:tc>
                  <a:txBody>
                    <a:bodyPr/>
                    <a:lstStyle/>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839154112"/>
                  </a:ext>
                </a:extLst>
              </a:tr>
            </a:tbl>
          </a:graphicData>
        </a:graphic>
      </p:graphicFrame>
    </p:spTree>
    <p:extLst>
      <p:ext uri="{BB962C8B-B14F-4D97-AF65-F5344CB8AC3E}">
        <p14:creationId xmlns:p14="http://schemas.microsoft.com/office/powerpoint/2010/main" val="3742344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Literature Survey</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8</a:t>
            </a:fld>
            <a:endParaRPr lang="en-IN" sz="2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8356834"/>
              </p:ext>
            </p:extLst>
          </p:nvPr>
        </p:nvGraphicFramePr>
        <p:xfrm>
          <a:off x="152399" y="1009632"/>
          <a:ext cx="8839201" cy="5453857"/>
        </p:xfrm>
        <a:graphic>
          <a:graphicData uri="http://schemas.openxmlformats.org/drawingml/2006/table">
            <a:tbl>
              <a:tblPr bandRow="1">
                <a:tableStyleId>{5C22544A-7EE6-4342-B048-85BDC9FD1C3A}</a:tableStyleId>
              </a:tblPr>
              <a:tblGrid>
                <a:gridCol w="462272">
                  <a:extLst>
                    <a:ext uri="{9D8B030D-6E8A-4147-A177-3AD203B41FA5}">
                      <a16:colId xmlns:a16="http://schemas.microsoft.com/office/drawing/2014/main" val="3236776888"/>
                    </a:ext>
                  </a:extLst>
                </a:gridCol>
                <a:gridCol w="1165018">
                  <a:extLst>
                    <a:ext uri="{9D8B030D-6E8A-4147-A177-3AD203B41FA5}">
                      <a16:colId xmlns:a16="http://schemas.microsoft.com/office/drawing/2014/main" val="1899580653"/>
                    </a:ext>
                  </a:extLst>
                </a:gridCol>
                <a:gridCol w="2519789">
                  <a:extLst>
                    <a:ext uri="{9D8B030D-6E8A-4147-A177-3AD203B41FA5}">
                      <a16:colId xmlns:a16="http://schemas.microsoft.com/office/drawing/2014/main" val="3563875296"/>
                    </a:ext>
                  </a:extLst>
                </a:gridCol>
                <a:gridCol w="1414466">
                  <a:extLst>
                    <a:ext uri="{9D8B030D-6E8A-4147-A177-3AD203B41FA5}">
                      <a16:colId xmlns:a16="http://schemas.microsoft.com/office/drawing/2014/main" val="1200827452"/>
                    </a:ext>
                  </a:extLst>
                </a:gridCol>
                <a:gridCol w="1095185">
                  <a:extLst>
                    <a:ext uri="{9D8B030D-6E8A-4147-A177-3AD203B41FA5}">
                      <a16:colId xmlns:a16="http://schemas.microsoft.com/office/drawing/2014/main" val="2380727463"/>
                    </a:ext>
                  </a:extLst>
                </a:gridCol>
                <a:gridCol w="1200167">
                  <a:extLst>
                    <a:ext uri="{9D8B030D-6E8A-4147-A177-3AD203B41FA5}">
                      <a16:colId xmlns:a16="http://schemas.microsoft.com/office/drawing/2014/main" val="1754710643"/>
                    </a:ext>
                  </a:extLst>
                </a:gridCol>
                <a:gridCol w="982304">
                  <a:extLst>
                    <a:ext uri="{9D8B030D-6E8A-4147-A177-3AD203B41FA5}">
                      <a16:colId xmlns:a16="http://schemas.microsoft.com/office/drawing/2014/main" val="2148074255"/>
                    </a:ext>
                  </a:extLst>
                </a:gridCol>
              </a:tblGrid>
              <a:tr h="498264">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Ref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Title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Description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Methodology/Algorithms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Datasets Used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Performance Metrics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Results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964469095"/>
                  </a:ext>
                </a:extLst>
              </a:tr>
              <a:tr h="4932014">
                <a:tc>
                  <a:txBody>
                    <a:bodyPr/>
                    <a:lstStyle/>
                    <a:p>
                      <a:pPr algn="ctr">
                        <a:lnSpc>
                          <a:spcPct val="107000"/>
                        </a:lnSpc>
                        <a:spcAft>
                          <a:spcPts val="800"/>
                        </a:spcAft>
                      </a:pPr>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Information Retrieval and Extraction on COVID-19 Clinical Articles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Using Graph Community Detection and Bio-BERT Embeddings</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Information retrieval system on a corpus of scientific articles related to COVID-19. shared citations and bio-logical domain-specific sentence embeddings.</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Ego-splitting community detection on the article network is employed to cluster the articles and then the queries are matched with the clusters. Extractive summarization using BERT and PageRank methods is used to provide responses to the query.</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BERT(Bidirectional Encoder Representation from Transformers),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ego-splitting community detection</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algorithm for clustering</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COVID-19 Open Research Dataset (CORD-19)</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Questions and Answers with </a:t>
                      </a:r>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Confidence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Score</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450" dirty="0" smtClean="0">
                          <a:effectLst/>
                          <a:latin typeface="Times New Roman" panose="02020603050405020304" pitchFamily="18" charset="0"/>
                          <a:ea typeface="Calibri" panose="020F0502020204030204" pitchFamily="34" charset="0"/>
                          <a:cs typeface="Times New Roman" panose="02020603050405020304" pitchFamily="18" charset="0"/>
                        </a:rPr>
                        <a:t>Q)What </a:t>
                      </a:r>
                      <a:r>
                        <a:rPr lang="en-IN" sz="1450" dirty="0">
                          <a:effectLst/>
                          <a:latin typeface="Times New Roman" panose="02020603050405020304" pitchFamily="18" charset="0"/>
                          <a:ea typeface="Calibri" panose="020F0502020204030204" pitchFamily="34" charset="0"/>
                          <a:cs typeface="Times New Roman" panose="02020603050405020304" pitchFamily="18" charset="0"/>
                        </a:rPr>
                        <a:t>are extra pulmonary manifestations of </a:t>
                      </a:r>
                      <a:r>
                        <a:rPr lang="en-IN" sz="1450" dirty="0" smtClean="0">
                          <a:effectLst/>
                          <a:latin typeface="Times New Roman" panose="02020603050405020304" pitchFamily="18" charset="0"/>
                          <a:ea typeface="Calibri" panose="020F0502020204030204" pitchFamily="34" charset="0"/>
                          <a:cs typeface="Times New Roman" panose="02020603050405020304" pitchFamily="18" charset="0"/>
                        </a:rPr>
                        <a:t>COVID-19?</a:t>
                      </a:r>
                    </a:p>
                    <a:p>
                      <a:pPr algn="ctr">
                        <a:lnSpc>
                          <a:spcPct val="107000"/>
                        </a:lnSpc>
                        <a:spcAft>
                          <a:spcPts val="800"/>
                        </a:spcAft>
                      </a:pPr>
                      <a:r>
                        <a:rPr lang="en-IN" sz="1450" dirty="0" smtClean="0">
                          <a:effectLst/>
                          <a:latin typeface="Times New Roman" panose="02020603050405020304" pitchFamily="18" charset="0"/>
                          <a:ea typeface="Calibri" panose="020F0502020204030204" pitchFamily="34" charset="0"/>
                          <a:cs typeface="Times New Roman" panose="02020603050405020304" pitchFamily="18" charset="0"/>
                        </a:rPr>
                        <a:t>Ans</a:t>
                      </a:r>
                      <a:r>
                        <a:rPr lang="en-IN" sz="145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5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50" dirty="0">
                          <a:effectLst/>
                          <a:latin typeface="Times New Roman" panose="02020603050405020304" pitchFamily="18" charset="0"/>
                          <a:ea typeface="Calibri" panose="020F0502020204030204" pitchFamily="34" charset="0"/>
                          <a:cs typeface="Times New Roman" panose="02020603050405020304" pitchFamily="18" charset="0"/>
                        </a:rPr>
                        <a:t>1.Orbital sinus bleeding :</a:t>
                      </a:r>
                    </a:p>
                    <a:p>
                      <a:pPr algn="ctr">
                        <a:lnSpc>
                          <a:spcPct val="107000"/>
                        </a:lnSpc>
                        <a:spcAft>
                          <a:spcPts val="800"/>
                        </a:spcAft>
                      </a:pPr>
                      <a:r>
                        <a:rPr lang="en-IN" sz="1450" dirty="0">
                          <a:effectLst/>
                          <a:latin typeface="Times New Roman" panose="02020603050405020304" pitchFamily="18" charset="0"/>
                          <a:ea typeface="Calibri" panose="020F0502020204030204" pitchFamily="34" charset="0"/>
                          <a:cs typeface="Times New Roman" panose="02020603050405020304" pitchFamily="18" charset="0"/>
                        </a:rPr>
                        <a:t>92.95(Confidence Score)</a:t>
                      </a:r>
                    </a:p>
                    <a:p>
                      <a:pPr algn="ctr">
                        <a:lnSpc>
                          <a:spcPct val="107000"/>
                        </a:lnSpc>
                        <a:spcAft>
                          <a:spcPts val="800"/>
                        </a:spcAft>
                      </a:pPr>
                      <a:r>
                        <a:rPr lang="en-IN" sz="1450" dirty="0">
                          <a:effectLst/>
                          <a:latin typeface="Times New Roman" panose="02020603050405020304" pitchFamily="18" charset="0"/>
                          <a:ea typeface="Calibri" panose="020F0502020204030204" pitchFamily="34" charset="0"/>
                          <a:cs typeface="Times New Roman" panose="02020603050405020304" pitchFamily="18" charset="0"/>
                        </a:rPr>
                        <a:t>2. Invasive Devices : 90.21(Confidence </a:t>
                      </a:r>
                      <a:r>
                        <a:rPr lang="en-IN" sz="1450" dirty="0" smtClean="0">
                          <a:effectLst/>
                          <a:latin typeface="Times New Roman" panose="02020603050405020304" pitchFamily="18" charset="0"/>
                          <a:ea typeface="Calibri" panose="020F0502020204030204" pitchFamily="34" charset="0"/>
                          <a:cs typeface="Times New Roman" panose="02020603050405020304" pitchFamily="18" charset="0"/>
                        </a:rPr>
                        <a:t>Score)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solidFill>
                      <a:schemeClr val="accent1">
                        <a:lumMod val="20000"/>
                        <a:lumOff val="80000"/>
                      </a:schemeClr>
                    </a:solidFill>
                  </a:tcPr>
                </a:tc>
                <a:extLst>
                  <a:ext uri="{0D108BD9-81ED-4DB2-BD59-A6C34878D82A}">
                    <a16:rowId xmlns:a16="http://schemas.microsoft.com/office/drawing/2014/main" val="1586797280"/>
                  </a:ext>
                </a:extLst>
              </a:tr>
            </a:tbl>
          </a:graphicData>
        </a:graphic>
      </p:graphicFrame>
    </p:spTree>
    <p:extLst>
      <p:ext uri="{BB962C8B-B14F-4D97-AF65-F5344CB8AC3E}">
        <p14:creationId xmlns:p14="http://schemas.microsoft.com/office/powerpoint/2010/main" val="2743648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
            <a:ext cx="7772400" cy="85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Literature Survey</a:t>
            </a:r>
          </a:p>
        </p:txBody>
      </p:sp>
      <p:pic>
        <p:nvPicPr>
          <p:cNvPr id="6" name="Content Placeholder 3">
            <a:extLst>
              <a:ext uri="{FF2B5EF4-FFF2-40B4-BE49-F238E27FC236}">
                <a16:creationId xmlns:a16="http://schemas.microsoft.com/office/drawing/2014/main" id="{0BC71ADB-96BB-486F-8C7B-98B0500D52A8}"/>
              </a:ext>
            </a:extLst>
          </p:cNvPr>
          <p:cNvPicPr/>
          <p:nvPr/>
        </p:nvPicPr>
        <p:blipFill>
          <a:blip r:embed="rId2"/>
          <a:stretch>
            <a:fillRect/>
          </a:stretch>
        </p:blipFill>
        <p:spPr>
          <a:xfrm>
            <a:off x="152400" y="152400"/>
            <a:ext cx="870000" cy="857232"/>
          </a:xfrm>
          <a:prstGeom prst="rect">
            <a:avLst/>
          </a:prstGeom>
          <a:ln>
            <a:noFill/>
          </a:ln>
        </p:spPr>
      </p:pic>
      <p:sp>
        <p:nvSpPr>
          <p:cNvPr id="7" name="Rectangle 6"/>
          <p:cNvSpPr/>
          <p:nvPr/>
        </p:nvSpPr>
        <p:spPr>
          <a:xfrm>
            <a:off x="6927" y="649821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244896" y="6491286"/>
            <a:ext cx="2133600" cy="365125"/>
          </a:xfrm>
        </p:spPr>
        <p:txBody>
          <a:bodyPr/>
          <a:lstStyle/>
          <a:p>
            <a:r>
              <a:rPr lang="en-IN" sz="1800" b="1" smtClean="0">
                <a:solidFill>
                  <a:schemeClr val="bg1"/>
                </a:solidFill>
                <a:latin typeface="Times New Roman" panose="02020603050405020304" pitchFamily="18" charset="0"/>
                <a:cs typeface="Times New Roman" panose="02020603050405020304" pitchFamily="18" charset="0"/>
              </a:rPr>
              <a:t>22-05-2021</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a:xfrm>
            <a:off x="1616100" y="6477000"/>
            <a:ext cx="5911800" cy="365125"/>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6762041" y="6476999"/>
            <a:ext cx="2133600" cy="365125"/>
          </a:xfrm>
        </p:spPr>
        <p:txBody>
          <a:bodyPr/>
          <a:lstStyle/>
          <a:p>
            <a:fld id="{43639954-FBA3-4940-A796-04B4D69CDF21}" type="slidenum">
              <a:rPr lang="en-IN" sz="2000" b="1" smtClean="0">
                <a:solidFill>
                  <a:schemeClr val="bg1"/>
                </a:solidFill>
                <a:latin typeface="Times New Roman" panose="02020603050405020304" pitchFamily="18" charset="0"/>
                <a:cs typeface="Times New Roman" panose="02020603050405020304" pitchFamily="18" charset="0"/>
              </a:rPr>
              <a:pPr/>
              <a:t>9</a:t>
            </a:fld>
            <a:endParaRPr lang="en-IN" sz="2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82562763"/>
              </p:ext>
            </p:extLst>
          </p:nvPr>
        </p:nvGraphicFramePr>
        <p:xfrm>
          <a:off x="159327" y="1009632"/>
          <a:ext cx="8832273" cy="5474680"/>
        </p:xfrm>
        <a:graphic>
          <a:graphicData uri="http://schemas.openxmlformats.org/drawingml/2006/table">
            <a:tbl>
              <a:tblPr bandRow="1">
                <a:tableStyleId>{5C22544A-7EE6-4342-B048-85BDC9FD1C3A}</a:tableStyleId>
              </a:tblPr>
              <a:tblGrid>
                <a:gridCol w="461910">
                  <a:extLst>
                    <a:ext uri="{9D8B030D-6E8A-4147-A177-3AD203B41FA5}">
                      <a16:colId xmlns:a16="http://schemas.microsoft.com/office/drawing/2014/main" val="836561521"/>
                    </a:ext>
                  </a:extLst>
                </a:gridCol>
                <a:gridCol w="1131130">
                  <a:extLst>
                    <a:ext uri="{9D8B030D-6E8A-4147-A177-3AD203B41FA5}">
                      <a16:colId xmlns:a16="http://schemas.microsoft.com/office/drawing/2014/main" val="1219159417"/>
                    </a:ext>
                  </a:extLst>
                </a:gridCol>
                <a:gridCol w="2518536">
                  <a:extLst>
                    <a:ext uri="{9D8B030D-6E8A-4147-A177-3AD203B41FA5}">
                      <a16:colId xmlns:a16="http://schemas.microsoft.com/office/drawing/2014/main" val="3095336897"/>
                    </a:ext>
                  </a:extLst>
                </a:gridCol>
                <a:gridCol w="1327307">
                  <a:extLst>
                    <a:ext uri="{9D8B030D-6E8A-4147-A177-3AD203B41FA5}">
                      <a16:colId xmlns:a16="http://schemas.microsoft.com/office/drawing/2014/main" val="4204408809"/>
                    </a:ext>
                  </a:extLst>
                </a:gridCol>
                <a:gridCol w="1212630">
                  <a:extLst>
                    <a:ext uri="{9D8B030D-6E8A-4147-A177-3AD203B41FA5}">
                      <a16:colId xmlns:a16="http://schemas.microsoft.com/office/drawing/2014/main" val="798209324"/>
                    </a:ext>
                  </a:extLst>
                </a:gridCol>
                <a:gridCol w="1275857">
                  <a:extLst>
                    <a:ext uri="{9D8B030D-6E8A-4147-A177-3AD203B41FA5}">
                      <a16:colId xmlns:a16="http://schemas.microsoft.com/office/drawing/2014/main" val="4209876570"/>
                    </a:ext>
                  </a:extLst>
                </a:gridCol>
                <a:gridCol w="904903">
                  <a:extLst>
                    <a:ext uri="{9D8B030D-6E8A-4147-A177-3AD203B41FA5}">
                      <a16:colId xmlns:a16="http://schemas.microsoft.com/office/drawing/2014/main" val="2369774147"/>
                    </a:ext>
                  </a:extLst>
                </a:gridCol>
              </a:tblGrid>
              <a:tr h="514529">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Ref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Title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550" b="1" dirty="0">
                          <a:effectLst/>
                          <a:latin typeface="Times New Roman" panose="02020603050405020304" pitchFamily="18" charset="0"/>
                          <a:cs typeface="Times New Roman" panose="02020603050405020304" pitchFamily="18" charset="0"/>
                        </a:rPr>
                        <a:t>Description</a:t>
                      </a:r>
                      <a:endParaRPr lang="en-IN" sz="15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Methodology/Algorithms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Datasets Used</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Performance Metrics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Results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4211740403"/>
                  </a:ext>
                </a:extLst>
              </a:tr>
              <a:tr h="4952837">
                <a:tc>
                  <a:txBody>
                    <a:bodyPr/>
                    <a:lstStyle/>
                    <a:p>
                      <a:pPr algn="ct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BioBERT: a pre-trained biomedical language</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representation model for biomedical text mining</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The progress in natural language processing (NLP), </a:t>
                      </a:r>
                      <a:r>
                        <a:rPr lang="en-IN" sz="1550" dirty="0" smtClean="0">
                          <a:effectLst/>
                          <a:latin typeface="Times New Roman" panose="02020603050405020304" pitchFamily="18" charset="0"/>
                          <a:ea typeface="Calibri" panose="020F0502020204030204" pitchFamily="34" charset="0"/>
                          <a:cs typeface="Times New Roman" panose="02020603050405020304" pitchFamily="18" charset="0"/>
                        </a:rPr>
                        <a:t>extracting</a:t>
                      </a:r>
                      <a:r>
                        <a:rPr lang="en-IN" sz="155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550" dirty="0" smtClean="0">
                          <a:effectLst/>
                          <a:latin typeface="Times New Roman" panose="02020603050405020304" pitchFamily="18" charset="0"/>
                          <a:ea typeface="Calibri" panose="020F0502020204030204" pitchFamily="34" charset="0"/>
                          <a:cs typeface="Times New Roman" panose="02020603050405020304" pitchFamily="18" charset="0"/>
                        </a:rPr>
                        <a:t>valuable information </a:t>
                      </a: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from biomedical literature has gained </a:t>
                      </a:r>
                      <a:r>
                        <a:rPr lang="en-IN" sz="1550" dirty="0" smtClean="0">
                          <a:effectLst/>
                          <a:latin typeface="Times New Roman" panose="02020603050405020304" pitchFamily="18" charset="0"/>
                          <a:ea typeface="Calibri" panose="020F0502020204030204" pitchFamily="34" charset="0"/>
                          <a:cs typeface="Times New Roman" panose="02020603050405020304" pitchFamily="18" charset="0"/>
                        </a:rPr>
                        <a:t>popularity among researchers. However, directly </a:t>
                      </a: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applying the advancements in NLP to biomedical text mining</a:t>
                      </a:r>
                      <a:r>
                        <a:rPr lang="en-IN" sz="155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often yields unsatisfactory results due to a word distribution shift </a:t>
                      </a:r>
                      <a:r>
                        <a:rPr lang="en-IN" sz="1550" dirty="0" smtClean="0">
                          <a:effectLst/>
                          <a:latin typeface="Times New Roman" panose="02020603050405020304" pitchFamily="18" charset="0"/>
                          <a:ea typeface="Calibri" panose="020F0502020204030204" pitchFamily="34" charset="0"/>
                          <a:cs typeface="Times New Roman" panose="02020603050405020304" pitchFamily="18" charset="0"/>
                        </a:rPr>
                        <a:t>from</a:t>
                      </a:r>
                      <a:r>
                        <a:rPr lang="en-IN" sz="155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550" dirty="0" smtClean="0">
                          <a:effectLst/>
                          <a:latin typeface="Times New Roman" panose="02020603050405020304" pitchFamily="18" charset="0"/>
                          <a:ea typeface="Calibri" panose="020F0502020204030204" pitchFamily="34" charset="0"/>
                          <a:cs typeface="Times New Roman" panose="02020603050405020304" pitchFamily="18" charset="0"/>
                        </a:rPr>
                        <a:t>general </a:t>
                      </a: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domain corpora to biomedical corpora. In this article, they investigate how the recently introduced pre-trained language model BERT can be adapted</a:t>
                      </a:r>
                      <a:r>
                        <a:rPr lang="en-IN" sz="155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50" dirty="0">
                          <a:effectLst/>
                          <a:latin typeface="Times New Roman" panose="02020603050405020304" pitchFamily="18" charset="0"/>
                          <a:ea typeface="Calibri" panose="020F0502020204030204" pitchFamily="34" charset="0"/>
                          <a:cs typeface="Times New Roman" panose="02020603050405020304" pitchFamily="18" charset="0"/>
                        </a:rPr>
                        <a:t>for biomedical corpora</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Named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Entity Recognition</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(NER)</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BERT (Bidirectional Encoder Representation from Transformers)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solidFill>
                      <a:schemeClr val="accent1">
                        <a:lumMod val="20000"/>
                        <a:lumOff val="80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BioBERT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(+PubMed) Wiki + Books + PubMed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BioBERT (+PMC) Wiki + Books + PMC </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BioBERT (+PubMed + PMC) Wiki + Books + PubMed + PMC</a:t>
                      </a:r>
                    </a:p>
                  </a:txBody>
                  <a:tcPr marL="68580" marR="68580" marT="0" marB="0">
                    <a:solidFill>
                      <a:schemeClr val="accent1">
                        <a:lumMod val="20000"/>
                        <a:lumOff val="80000"/>
                      </a:schemeClr>
                    </a:solidFill>
                  </a:tcPr>
                </a:tc>
                <a:tc>
                  <a:txBody>
                    <a:bodyPr/>
                    <a:lstStyle/>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SOTA(state-of-the-art) values of</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Precision (P), Recall (R) ,and F1 (F) scores</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F1</a:t>
                      </a:r>
                      <a:r>
                        <a:rPr lang="en-IN" sz="16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score =2*(precision*recall)/(</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precision + recall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solidFill>
                      <a:schemeClr val="accent1">
                        <a:lumMod val="20000"/>
                        <a:lumOff val="80000"/>
                      </a:schemeClr>
                    </a:solidFill>
                  </a:tcPr>
                </a:tc>
                <a:tc>
                  <a:txBody>
                    <a:bodyPr/>
                    <a:lstStyle/>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Precision score: 79.21</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Recall score: 89.25</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F1 score:</a:t>
                      </a:r>
                    </a:p>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83.93</a:t>
                      </a:r>
                    </a:p>
                  </a:txBody>
                  <a:tcPr marL="68580" marR="68580" marT="0" marB="0">
                    <a:solidFill>
                      <a:schemeClr val="accent1">
                        <a:lumMod val="20000"/>
                        <a:lumOff val="80000"/>
                      </a:schemeClr>
                    </a:solidFill>
                  </a:tcPr>
                </a:tc>
                <a:extLst>
                  <a:ext uri="{0D108BD9-81ED-4DB2-BD59-A6C34878D82A}">
                    <a16:rowId xmlns:a16="http://schemas.microsoft.com/office/drawing/2014/main" val="2094944841"/>
                  </a:ext>
                </a:extLst>
              </a:tr>
            </a:tbl>
          </a:graphicData>
        </a:graphic>
      </p:graphicFrame>
    </p:spTree>
    <p:extLst>
      <p:ext uri="{BB962C8B-B14F-4D97-AF65-F5344CB8AC3E}">
        <p14:creationId xmlns:p14="http://schemas.microsoft.com/office/powerpoint/2010/main" val="1744565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3025</TotalTime>
  <Words>2173</Words>
  <Application>Microsoft Office PowerPoint</Application>
  <PresentationFormat>On-screen Show (4:3)</PresentationFormat>
  <Paragraphs>345</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VIGNAN’S LARA INSTITUTE OF TECHNOLOGY AND SCIENCE  Project Review on Autonomous car:Object Detection Using Deep Learning</dc:title>
  <dc:creator>NAVEEN KUMAR</dc:creator>
  <cp:lastModifiedBy>Swaroop</cp:lastModifiedBy>
  <cp:revision>330</cp:revision>
  <dcterms:created xsi:type="dcterms:W3CDTF">2019-09-16T12:24:39Z</dcterms:created>
  <dcterms:modified xsi:type="dcterms:W3CDTF">2021-05-23T03:01:36Z</dcterms:modified>
</cp:coreProperties>
</file>