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67" r:id="rId2"/>
    <p:sldId id="259" r:id="rId3"/>
    <p:sldId id="270" r:id="rId4"/>
    <p:sldId id="260" r:id="rId5"/>
    <p:sldId id="271" r:id="rId6"/>
    <p:sldId id="272" r:id="rId7"/>
    <p:sldId id="26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67"/>
    <p:restoredTop sz="95646"/>
  </p:normalViewPr>
  <p:slideViewPr>
    <p:cSldViewPr snapToGrid="0" snapToObjects="1">
      <p:cViewPr varScale="1">
        <p:scale>
          <a:sx n="72" d="100"/>
          <a:sy n="72" d="100"/>
        </p:scale>
        <p:origin x="232" y="1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94CD3-C576-A84D-BC8E-0DEA32E145F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3CC53-B307-6748-BBD8-B925E0046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9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CC53-B307-6748-BBD8-B925E0046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CC53-B307-6748-BBD8-B925E00466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1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CC53-B307-6748-BBD8-B925E0046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CC53-B307-6748-BBD8-B925E0046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CC53-B307-6748-BBD8-B925E0046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CC53-B307-6748-BBD8-B925E0046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CC53-B307-6748-BBD8-B925E0046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1863-E816-6547-81E7-F0FC0B26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330B5-3E90-F94D-A406-8F3081AD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DF76-4C5F-AB44-B8B7-F52C162A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5C85-3CDB-674C-AD81-939E5AAA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EE47-C7F8-4F49-90E8-65A26270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86E4-E964-0641-9721-1B62237C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CA078-6819-5544-BDE1-029A51F5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AF77-1BBD-A849-9FDF-E3142CD4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1D5D4-6617-D842-87B7-89047ABE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D9D3-AFE6-4745-B42A-546713F2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2B732-EC18-304E-9B20-530A2AE2C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F8EA2-4113-034F-833C-E3E293104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BDD1-65A7-6F41-87FD-EABD3D7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8AA35-5103-7F4E-A532-BD08954A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C2E0-2E4C-C745-B451-436D6C80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37DD-39D0-5E4F-A301-F464428B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2903-7B32-684F-B592-BE39E69B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44F0-8D45-4C4A-A149-FC8E6A5D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72BA-F43D-8743-B78E-5DD34EB7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688D-9CDE-1F48-8397-09D23784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C91-0908-4A44-91FF-84D84188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B62A-FEF5-4F40-8F48-634586CC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32775-01AF-D046-88CA-8FB1D89B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67F1-C8E0-6D48-9295-BF793CE1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EED4-8C93-EF44-8696-31895242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69A4-5377-E847-ACFB-54221A15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A7FD-F46C-8D43-9C1C-AAEBE0CD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BC711-690B-F94D-A479-E37FBEB36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A1E20-EC19-E44E-A86E-9C6CAF8D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11FF-8FA3-C64C-B512-9E9FE2B2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7194C-8EE1-AB41-96DC-527CFC3A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2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BF49-2960-F241-995C-C556D872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BB298-441A-6647-9544-405B336E0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0A631-1370-794D-9969-CB2CCA29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0F93A-84E4-B34C-8110-7A1E56FD2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865B5-A9F4-8546-AB3E-183CC5540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80905-F66C-EF4D-A32D-B6133250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3C0F3-CF02-794D-99D5-4AEB9B17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33570-7EF9-B34E-B4C2-145FB9B6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09FF-996E-F04F-963F-12F6D2EC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D7F98-6444-2B40-BE27-CC9545B4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60A9B-3C3A-574E-A474-0987C159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260B2-DE99-DE40-873F-225EAA15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0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97485-A8D6-4046-97D5-E8FDB635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DD172-6E47-CB44-9FAA-653489BC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B4834-83A3-0A49-A6FF-1BC8C6C2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A88D-172F-8A43-8F9C-AA8CBFF6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A767-8614-5F4A-AD84-FC20AEE19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7324C-F738-6A40-8D52-D4A4113F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6311B-046D-644F-A63A-D404D03D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9C9C0-8D56-0444-97AC-E0DC6894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2B655-E027-E548-8E9A-EFD03652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4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EF72-17C4-AC4E-AFED-085FB2BA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4839A-6D5B-574C-9870-37859DAEB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0ECFF-703C-E240-BDE6-B857A73D3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7A5DF-3B4A-004C-A828-43C2D467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D197D-D43E-0844-A6AC-803E31A3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598AF-A6CC-D54D-B11A-09C0AACC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CEF7E-8405-EC4B-B7DD-9C64F9EF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25EEF-CA5D-1E4E-8E81-8258E5DC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2C1D-1224-F543-A829-B9B1BDEDE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08A7-91EB-E840-9D5E-F2C08BA0A11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C415-7BAA-4C44-BACE-43F5F90E1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B655-ACD1-5843-A84D-D93D3128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6755-5807-404C-A8CD-33D374A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EC9D-C997-CD4B-8CDC-4910DF8F4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MSA-C vs MSA-P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1313-9A2D-E64C-813D-44318B664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prospective international cohort study</a:t>
            </a:r>
          </a:p>
        </p:txBody>
      </p:sp>
    </p:spTree>
    <p:extLst>
      <p:ext uri="{BB962C8B-B14F-4D97-AF65-F5344CB8AC3E}">
        <p14:creationId xmlns:p14="http://schemas.microsoft.com/office/powerpoint/2010/main" val="80186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6A7-DA3E-B548-A7FD-DAAEC7B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MSA Stats at Enrollment: Demographics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5995A-C879-B247-BD3B-48E78CBC5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757178"/>
              </p:ext>
            </p:extLst>
          </p:nvPr>
        </p:nvGraphicFramePr>
        <p:xfrm>
          <a:off x="716280" y="1122743"/>
          <a:ext cx="11273951" cy="531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062">
                  <a:extLst>
                    <a:ext uri="{9D8B030D-6E8A-4147-A177-3AD203B41FA5}">
                      <a16:colId xmlns:a16="http://schemas.microsoft.com/office/drawing/2014/main" val="1141880139"/>
                    </a:ext>
                  </a:extLst>
                </a:gridCol>
                <a:gridCol w="1338619">
                  <a:extLst>
                    <a:ext uri="{9D8B030D-6E8A-4147-A177-3AD203B41FA5}">
                      <a16:colId xmlns:a16="http://schemas.microsoft.com/office/drawing/2014/main" val="840521529"/>
                    </a:ext>
                  </a:extLst>
                </a:gridCol>
                <a:gridCol w="1338619">
                  <a:extLst>
                    <a:ext uri="{9D8B030D-6E8A-4147-A177-3AD203B41FA5}">
                      <a16:colId xmlns:a16="http://schemas.microsoft.com/office/drawing/2014/main" val="557446280"/>
                    </a:ext>
                  </a:extLst>
                </a:gridCol>
                <a:gridCol w="1268166">
                  <a:extLst>
                    <a:ext uri="{9D8B030D-6E8A-4147-A177-3AD203B41FA5}">
                      <a16:colId xmlns:a16="http://schemas.microsoft.com/office/drawing/2014/main" val="3532962479"/>
                    </a:ext>
                  </a:extLst>
                </a:gridCol>
                <a:gridCol w="1162485">
                  <a:extLst>
                    <a:ext uri="{9D8B030D-6E8A-4147-A177-3AD203B41FA5}">
                      <a16:colId xmlns:a16="http://schemas.microsoft.com/office/drawing/2014/main" val="2833642860"/>
                    </a:ext>
                  </a:extLst>
                </a:gridCol>
              </a:tblGrid>
              <a:tr h="404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37133"/>
                  </a:ext>
                </a:extLst>
              </a:tr>
              <a:tr h="409649">
                <a:tc>
                  <a:txBody>
                    <a:bodyPr/>
                    <a:lstStyle/>
                    <a:p>
                      <a:r>
                        <a:rPr lang="en-US" i="1" dirty="0"/>
                        <a:t>N</a:t>
                      </a:r>
                      <a:r>
                        <a:rPr lang="en-US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349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 (49.3)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 (50.7)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51551"/>
                  </a:ext>
                </a:extLst>
              </a:tr>
              <a:tr h="409649">
                <a:tc>
                  <a:txBody>
                    <a:bodyPr/>
                    <a:lstStyle/>
                    <a:p>
                      <a:r>
                        <a:rPr lang="en-US" dirty="0"/>
                        <a:t>Diagnostic Certainty, 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89266"/>
                  </a:ext>
                </a:extLst>
              </a:tr>
              <a:tr h="40964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08367"/>
                  </a:ext>
                </a:extLst>
              </a:tr>
              <a:tr h="40964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Probable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70211"/>
                  </a:ext>
                </a:extLst>
              </a:tr>
              <a:tr h="409649">
                <a:tc>
                  <a:txBody>
                    <a:bodyPr/>
                    <a:lstStyle/>
                    <a:p>
                      <a:r>
                        <a:rPr lang="en-US" dirty="0"/>
                        <a:t>Sex, 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25165"/>
                  </a:ext>
                </a:extLst>
              </a:tr>
              <a:tr h="40964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 (44.4)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 (44.8)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 (44.1)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14962"/>
                  </a:ext>
                </a:extLst>
              </a:tr>
              <a:tr h="40964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194 (55.6)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 (55.2)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 (55.9)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1395"/>
                  </a:ext>
                </a:extLst>
              </a:tr>
              <a:tr h="4096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 in years, (</a:t>
                      </a:r>
                      <a:r>
                        <a:rPr lang="en-US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­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σ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87923"/>
                  </a:ext>
                </a:extLst>
              </a:tr>
              <a:tr h="40964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61.4 (7.9)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62.2</a:t>
                      </a:r>
                      <a:r>
                        <a:rPr lang="en-US" baseline="0" dirty="0"/>
                        <a:t> (8.2)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60.6 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0.049*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31676"/>
                  </a:ext>
                </a:extLst>
              </a:tr>
              <a:tr h="4096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307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 </a:t>
                      </a:r>
                      <a:r>
                        <a:rPr lang="en-US" i="0" dirty="0"/>
                        <a:t>= 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158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6735"/>
                  </a:ext>
                </a:extLst>
              </a:tr>
              <a:tr h="40964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Symptom Onset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57.0 (8.3)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57.7 (8.7)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 (8.0)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95603"/>
                  </a:ext>
                </a:extLst>
              </a:tr>
              <a:tr h="4040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Duration of Symptoms at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 (5.1)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 (6.3)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4.19 (3.7)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5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10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6A7-DA3E-B548-A7FD-DAAEC7B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345"/>
            <a:ext cx="10515600" cy="1325563"/>
          </a:xfrm>
        </p:spPr>
        <p:txBody>
          <a:bodyPr/>
          <a:lstStyle/>
          <a:p>
            <a:r>
              <a:rPr lang="en-US" dirty="0"/>
              <a:t>MSA Stats at Enrollment: Autonomic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5995A-C879-B247-BD3B-48E78CBC5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959850"/>
              </p:ext>
            </p:extLst>
          </p:nvPr>
        </p:nvGraphicFramePr>
        <p:xfrm>
          <a:off x="838200" y="737951"/>
          <a:ext cx="10515600" cy="59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7896">
                  <a:extLst>
                    <a:ext uri="{9D8B030D-6E8A-4147-A177-3AD203B41FA5}">
                      <a16:colId xmlns:a16="http://schemas.microsoft.com/office/drawing/2014/main" val="1141880139"/>
                    </a:ext>
                  </a:extLst>
                </a:gridCol>
                <a:gridCol w="1712890">
                  <a:extLst>
                    <a:ext uri="{9D8B030D-6E8A-4147-A177-3AD203B41FA5}">
                      <a16:colId xmlns:a16="http://schemas.microsoft.com/office/drawing/2014/main" val="840521529"/>
                    </a:ext>
                  </a:extLst>
                </a:gridCol>
                <a:gridCol w="1712890">
                  <a:extLst>
                    <a:ext uri="{9D8B030D-6E8A-4147-A177-3AD203B41FA5}">
                      <a16:colId xmlns:a16="http://schemas.microsoft.com/office/drawing/2014/main" val="557446280"/>
                    </a:ext>
                  </a:extLst>
                </a:gridCol>
                <a:gridCol w="1589760">
                  <a:extLst>
                    <a:ext uri="{9D8B030D-6E8A-4147-A177-3AD203B41FA5}">
                      <a16:colId xmlns:a16="http://schemas.microsoft.com/office/drawing/2014/main" val="3532962479"/>
                    </a:ext>
                  </a:extLst>
                </a:gridCol>
                <a:gridCol w="1032164">
                  <a:extLst>
                    <a:ext uri="{9D8B030D-6E8A-4147-A177-3AD203B41FA5}">
                      <a16:colId xmlns:a16="http://schemas.microsoft.com/office/drawing/2014/main" val="2833642860"/>
                    </a:ext>
                  </a:extLst>
                </a:gridCol>
              </a:tblGrid>
              <a:tr h="36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Tilt Test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dirty="0"/>
                        <a:t>, (</a:t>
                      </a:r>
                      <a:r>
                        <a:rPr lang="en-US" dirty="0" err="1"/>
                        <a:t>σ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145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70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 </a:t>
                      </a:r>
                      <a:r>
                        <a:rPr lang="en-US" i="0" dirty="0"/>
                        <a:t>= 75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5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Supine Systolic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143.1 (25.8)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142.6 (26.7)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143.5 (25.1)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Upright Systolic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113.5 (24.2)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111.1 (23.5)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115.7 (34.6)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0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Mean Fall (∆) Systolic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31.6 (24.2)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33.6 (25.2)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 (23.2)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7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Supine Diastolic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 (14.4)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 (14.4)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 (14.5)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Upright Diastolic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69.7 (15.3)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67.6 (14.2)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71.6 (16.1)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0.03*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1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 Fall (∆) Diastolic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15.8 (12.5)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17.3 (13.5)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14.4 (11.4)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Upright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 (11.6)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 (10.7)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 (12.4)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1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Tilt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83.0 (12.5)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 (11.1)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 (13.6)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Mean Fall (∆)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 (8.0)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 (8.1)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 (7.9)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0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OH (20/10),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(9.7)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(5.7)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(13.3)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OH (30/15), 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 (78.6)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 (82.9)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 (74.7)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3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Supine 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325.5 (226.0)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336.1 (257.5)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315.3 (193.2)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5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Tilt 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443.9 (275.0)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430.5 (289.5)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456.2 (263.0)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6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∆ 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157.1 (152.2)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130.1 (155.1)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182.5 (146.3)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82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6A7-DA3E-B548-A7FD-DAAEC7B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060575" cy="1325563"/>
          </a:xfrm>
        </p:spPr>
        <p:txBody>
          <a:bodyPr/>
          <a:lstStyle/>
          <a:p>
            <a:r>
              <a:rPr lang="en-US" dirty="0"/>
              <a:t>MSA Stats at Enrollment: Autonomic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5995A-C879-B247-BD3B-48E78CBC5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558884"/>
              </p:ext>
            </p:extLst>
          </p:nvPr>
        </p:nvGraphicFramePr>
        <p:xfrm>
          <a:off x="838200" y="1325563"/>
          <a:ext cx="106621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1155">
                  <a:extLst>
                    <a:ext uri="{9D8B030D-6E8A-4147-A177-3AD203B41FA5}">
                      <a16:colId xmlns:a16="http://schemas.microsoft.com/office/drawing/2014/main" val="1141880139"/>
                    </a:ext>
                  </a:extLst>
                </a:gridCol>
                <a:gridCol w="1734500">
                  <a:extLst>
                    <a:ext uri="{9D8B030D-6E8A-4147-A177-3AD203B41FA5}">
                      <a16:colId xmlns:a16="http://schemas.microsoft.com/office/drawing/2014/main" val="840521529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557446280"/>
                    </a:ext>
                  </a:extLst>
                </a:gridCol>
                <a:gridCol w="1288473">
                  <a:extLst>
                    <a:ext uri="{9D8B030D-6E8A-4147-A177-3AD203B41FA5}">
                      <a16:colId xmlns:a16="http://schemas.microsoft.com/office/drawing/2014/main" val="3532962479"/>
                    </a:ext>
                  </a:extLst>
                </a:gridCol>
                <a:gridCol w="1164847">
                  <a:extLst>
                    <a:ext uri="{9D8B030D-6E8A-4147-A177-3AD203B41FA5}">
                      <a16:colId xmlns:a16="http://schemas.microsoft.com/office/drawing/2014/main" val="2833642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Autonomic Failure, </a:t>
                      </a:r>
                      <a:r>
                        <a:rPr lang="en-US" i="1" dirty="0"/>
                        <a:t>n </a:t>
                      </a:r>
                      <a:r>
                        <a:rPr lang="en-US" i="0" dirty="0"/>
                        <a:t>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Urinary Incontinence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 (74.5)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 (83.1)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 (65.5)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 0.001**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38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Incomplete Bladder Emptying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 (74.1)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 (76.1)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 (72.1)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5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Constipation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219 (83.9)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 (89.6)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 (78.0)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Supine Hypertension (&gt;140/90)</a:t>
                      </a:r>
                      <a:r>
                        <a:rPr lang="en-US" baseline="30000" dirty="0"/>
                        <a:t>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 (8.9)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(7.0)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 (10.7)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Valsalva,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σ</a:t>
                      </a:r>
                      <a:r>
                        <a:rPr lang="en-US" i="0" dirty="0"/>
                        <a:t>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198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95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103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Valsalva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 (0.2)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 (0.2)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 (0.2)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Deep Breathing,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σ</a:t>
                      </a:r>
                      <a:r>
                        <a:rPr lang="en-US" i="0" dirty="0"/>
                        <a:t>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 = 192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 = 92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100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3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E:I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 (0.4)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 (0.3)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 (0.5)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956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0A5D75-F1D3-754D-B041-C018461E7CEE}"/>
              </a:ext>
            </a:extLst>
          </p:cNvPr>
          <p:cNvSpPr txBox="1"/>
          <p:nvPr/>
        </p:nvSpPr>
        <p:spPr>
          <a:xfrm>
            <a:off x="838199" y="5391427"/>
            <a:ext cx="94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▲ Supine Hypertension measure taken from Tilt Test, </a:t>
            </a:r>
            <a:r>
              <a:rPr lang="en-US" sz="1600" dirty="0" err="1"/>
              <a:t>n</a:t>
            </a:r>
            <a:r>
              <a:rPr lang="en-US" sz="1600" baseline="-25000" dirty="0" err="1"/>
              <a:t>Overall</a:t>
            </a:r>
            <a:r>
              <a:rPr lang="en-US" sz="1600" dirty="0"/>
              <a:t> = 145, </a:t>
            </a:r>
            <a:r>
              <a:rPr lang="en-US" sz="1600" dirty="0" err="1"/>
              <a:t>n</a:t>
            </a:r>
            <a:r>
              <a:rPr lang="en-US" sz="1600" baseline="-25000" dirty="0" err="1"/>
              <a:t>MSA</a:t>
            </a:r>
            <a:r>
              <a:rPr lang="en-US" sz="1600" baseline="-25000" dirty="0"/>
              <a:t>-P</a:t>
            </a:r>
            <a:r>
              <a:rPr lang="en-US" sz="1600" dirty="0"/>
              <a:t> = 70, </a:t>
            </a:r>
            <a:r>
              <a:rPr lang="en-US" sz="1600" dirty="0" err="1"/>
              <a:t>n</a:t>
            </a:r>
            <a:r>
              <a:rPr lang="en-US" sz="1600" baseline="-25000" dirty="0" err="1"/>
              <a:t>MSA</a:t>
            </a:r>
            <a:r>
              <a:rPr lang="en-US" sz="1600" baseline="-25000" dirty="0"/>
              <a:t>-C</a:t>
            </a:r>
            <a:r>
              <a:rPr lang="en-US" sz="1600" dirty="0"/>
              <a:t> = 75</a:t>
            </a:r>
          </a:p>
        </p:txBody>
      </p:sp>
    </p:spTree>
    <p:extLst>
      <p:ext uri="{BB962C8B-B14F-4D97-AF65-F5344CB8AC3E}">
        <p14:creationId xmlns:p14="http://schemas.microsoft.com/office/powerpoint/2010/main" val="117552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6A7-DA3E-B548-A7FD-DAAEC7B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060575" cy="1325563"/>
          </a:xfrm>
        </p:spPr>
        <p:txBody>
          <a:bodyPr/>
          <a:lstStyle/>
          <a:p>
            <a:r>
              <a:rPr lang="en-US" dirty="0"/>
              <a:t>MSA Stats at Enrollment: Neurological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5995A-C879-B247-BD3B-48E78CBC5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728403"/>
              </p:ext>
            </p:extLst>
          </p:nvPr>
        </p:nvGraphicFramePr>
        <p:xfrm>
          <a:off x="554138" y="1325563"/>
          <a:ext cx="1128676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1155">
                  <a:extLst>
                    <a:ext uri="{9D8B030D-6E8A-4147-A177-3AD203B41FA5}">
                      <a16:colId xmlns:a16="http://schemas.microsoft.com/office/drawing/2014/main" val="1141880139"/>
                    </a:ext>
                  </a:extLst>
                </a:gridCol>
                <a:gridCol w="1734500">
                  <a:extLst>
                    <a:ext uri="{9D8B030D-6E8A-4147-A177-3AD203B41FA5}">
                      <a16:colId xmlns:a16="http://schemas.microsoft.com/office/drawing/2014/main" val="840521529"/>
                    </a:ext>
                  </a:extLst>
                </a:gridCol>
                <a:gridCol w="1649041">
                  <a:extLst>
                    <a:ext uri="{9D8B030D-6E8A-4147-A177-3AD203B41FA5}">
                      <a16:colId xmlns:a16="http://schemas.microsoft.com/office/drawing/2014/main" val="557446280"/>
                    </a:ext>
                  </a:extLst>
                </a:gridCol>
                <a:gridCol w="1522553">
                  <a:extLst>
                    <a:ext uri="{9D8B030D-6E8A-4147-A177-3AD203B41FA5}">
                      <a16:colId xmlns:a16="http://schemas.microsoft.com/office/drawing/2014/main" val="3532962479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2833642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MoCA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328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160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168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MoCA</a:t>
                      </a:r>
                      <a:r>
                        <a:rPr lang="en-US" dirty="0"/>
                        <a:t> Score,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σ</a:t>
                      </a:r>
                      <a:r>
                        <a:rPr lang="en-US" i="0" dirty="0"/>
                        <a:t>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26.2</a:t>
                      </a:r>
                      <a:r>
                        <a:rPr lang="en-US" baseline="0" dirty="0"/>
                        <a:t> (4.6)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25.9 (5.3)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26.4 (3.8)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38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MoCA</a:t>
                      </a:r>
                      <a:r>
                        <a:rPr lang="en-US" dirty="0"/>
                        <a:t> &lt; 23, 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 (%)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 (16.5)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 (16.9)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 (16.1)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95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UPSIT, 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 </a:t>
                      </a:r>
                      <a:r>
                        <a:rPr lang="en-US" i="0" dirty="0"/>
                        <a:t>= 219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107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112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5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UPSIT Score,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σ</a:t>
                      </a:r>
                      <a:r>
                        <a:rPr lang="en-US" i="0" dirty="0"/>
                        <a:t>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 (7.8)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27.9 (8.5)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29.5 (7.1)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9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UPSIT &lt;18,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 (12.3)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(15.0)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(9.8)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QOL,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x̄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σ</a:t>
                      </a:r>
                      <a:r>
                        <a:rPr lang="en-US" i="0" dirty="0"/>
                        <a:t>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1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Motor Score,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=217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27.79 (11.7)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29.11 (12.1)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26.27 (11.1)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5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Non-Motor Score,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=226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18.98 (8.3)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20.83 (7.4)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17.07 (8.8)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 0.001**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43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Mood Score,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=221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23.62 (12.3)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23.45 (12.1)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23.81 (12.6)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29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6A7-DA3E-B548-A7FD-DAAEC7B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0"/>
            <a:ext cx="11772901" cy="1325563"/>
          </a:xfrm>
        </p:spPr>
        <p:txBody>
          <a:bodyPr/>
          <a:lstStyle/>
          <a:p>
            <a:r>
              <a:rPr lang="en-US" dirty="0"/>
              <a:t>MSA Stats at Enrollment: Neurological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5995A-C879-B247-BD3B-48E78CBC5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423866"/>
              </p:ext>
            </p:extLst>
          </p:nvPr>
        </p:nvGraphicFramePr>
        <p:xfrm>
          <a:off x="554138" y="1325563"/>
          <a:ext cx="1128676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1155">
                  <a:extLst>
                    <a:ext uri="{9D8B030D-6E8A-4147-A177-3AD203B41FA5}">
                      <a16:colId xmlns:a16="http://schemas.microsoft.com/office/drawing/2014/main" val="1141880139"/>
                    </a:ext>
                  </a:extLst>
                </a:gridCol>
                <a:gridCol w="1734500">
                  <a:extLst>
                    <a:ext uri="{9D8B030D-6E8A-4147-A177-3AD203B41FA5}">
                      <a16:colId xmlns:a16="http://schemas.microsoft.com/office/drawing/2014/main" val="840521529"/>
                    </a:ext>
                  </a:extLst>
                </a:gridCol>
                <a:gridCol w="1649041">
                  <a:extLst>
                    <a:ext uri="{9D8B030D-6E8A-4147-A177-3AD203B41FA5}">
                      <a16:colId xmlns:a16="http://schemas.microsoft.com/office/drawing/2014/main" val="557446280"/>
                    </a:ext>
                  </a:extLst>
                </a:gridCol>
                <a:gridCol w="1522553">
                  <a:extLst>
                    <a:ext uri="{9D8B030D-6E8A-4147-A177-3AD203B41FA5}">
                      <a16:colId xmlns:a16="http://schemas.microsoft.com/office/drawing/2014/main" val="3532962479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2833642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UMSARS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UMSARS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21.3 (7.6)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22.3 (7.7)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20.3 (7.4)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38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UMSARS I Q10 ≥ 2, 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219 (66.6)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 (76.5)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 (56.9)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&lt;0.001**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95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UMSARS I Q12 ≥ 1, 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 (83.0)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 (88.3)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 (77.8)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5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UMSARS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21.6 (9.1)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 (9.2)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20.1 (8.7)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0.002*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9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Disability Scale, 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312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152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 = 160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Completely 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 (11.2)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 (8.0)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(14.4)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4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Not Completely 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 (38.5)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 (36.2)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 (40.6)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1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More 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 (25.3)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 (25.7)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(25.0)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5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Very 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 (23.1)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 (28.3)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(18.1)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43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Totally Dependent and Helpless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(1.9)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(2.0)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(1.9)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29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Disability Scale, (x̄, (</a:t>
                      </a:r>
                      <a:r>
                        <a:rPr lang="el-GR" dirty="0"/>
                        <a:t>σ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 (1.0)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 (1.0)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 (1.0)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0.02*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2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8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6A7-DA3E-B548-A7FD-DAAEC7B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0"/>
            <a:ext cx="11937357" cy="1325563"/>
          </a:xfrm>
        </p:spPr>
        <p:txBody>
          <a:bodyPr/>
          <a:lstStyle/>
          <a:p>
            <a:r>
              <a:rPr lang="en-US" dirty="0"/>
              <a:t>MSA Stats at Enrollment: Neurological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5995A-C879-B247-BD3B-48E78CBC5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531387"/>
              </p:ext>
            </p:extLst>
          </p:nvPr>
        </p:nvGraphicFramePr>
        <p:xfrm>
          <a:off x="546421" y="1393826"/>
          <a:ext cx="11099157" cy="44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021">
                  <a:extLst>
                    <a:ext uri="{9D8B030D-6E8A-4147-A177-3AD203B41FA5}">
                      <a16:colId xmlns:a16="http://schemas.microsoft.com/office/drawing/2014/main" val="1141880139"/>
                    </a:ext>
                  </a:extLst>
                </a:gridCol>
                <a:gridCol w="1903871">
                  <a:extLst>
                    <a:ext uri="{9D8B030D-6E8A-4147-A177-3AD203B41FA5}">
                      <a16:colId xmlns:a16="http://schemas.microsoft.com/office/drawing/2014/main" val="840521529"/>
                    </a:ext>
                  </a:extLst>
                </a:gridCol>
                <a:gridCol w="1476963">
                  <a:extLst>
                    <a:ext uri="{9D8B030D-6E8A-4147-A177-3AD203B41FA5}">
                      <a16:colId xmlns:a16="http://schemas.microsoft.com/office/drawing/2014/main" val="557446280"/>
                    </a:ext>
                  </a:extLst>
                </a:gridCol>
                <a:gridCol w="1286859">
                  <a:extLst>
                    <a:ext uri="{9D8B030D-6E8A-4147-A177-3AD203B41FA5}">
                      <a16:colId xmlns:a16="http://schemas.microsoft.com/office/drawing/2014/main" val="3532962479"/>
                    </a:ext>
                  </a:extLst>
                </a:gridCol>
                <a:gridCol w="1089443">
                  <a:extLst>
                    <a:ext uri="{9D8B030D-6E8A-4147-A177-3AD203B41FA5}">
                      <a16:colId xmlns:a16="http://schemas.microsoft.com/office/drawing/2014/main" val="2833642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3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Parkinsonism, 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Bradykinesia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 (84.3)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 (96.8)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 (70.9)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&lt;0.001**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Rigidity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 (75.1)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 (95.0)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(54.2)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&lt;0.001**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Postural Instability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(4.6)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(7.6)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(1.8)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.03*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3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Postural/Action Tremor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 (56.9)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 (61.3)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(52.5)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4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Resting Tremor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(24.8)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(34.4)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(14.9)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&lt;0.001**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Levo</a:t>
                      </a:r>
                      <a:r>
                        <a:rPr lang="en-US" dirty="0"/>
                        <a:t>-Induced Dyskinesia/Dystonia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 (9.0)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 (15.2)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.002*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3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Cerebellar Symptoms,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5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Gait Ataxia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 (65.5)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 (32.8)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 (96.7)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&lt;0.001**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6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Limb Ataxia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 (61.6)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 (29.5)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 (94.2)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&lt;0.001**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9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Ataxic Dysarthria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 (59.7)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(27.5)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 (93.1)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&lt;0.001**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3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6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6A7-DA3E-B548-A7FD-DAAEC7B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53" y="0"/>
            <a:ext cx="12002947" cy="1325563"/>
          </a:xfrm>
        </p:spPr>
        <p:txBody>
          <a:bodyPr/>
          <a:lstStyle/>
          <a:p>
            <a:r>
              <a:rPr lang="en-US" dirty="0"/>
              <a:t>MSA Stats at Enrollment: Neurological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5995A-C879-B247-BD3B-48E78CBC5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35788"/>
              </p:ext>
            </p:extLst>
          </p:nvPr>
        </p:nvGraphicFramePr>
        <p:xfrm>
          <a:off x="419100" y="1325563"/>
          <a:ext cx="11353800" cy="193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555">
                  <a:extLst>
                    <a:ext uri="{9D8B030D-6E8A-4147-A177-3AD203B41FA5}">
                      <a16:colId xmlns:a16="http://schemas.microsoft.com/office/drawing/2014/main" val="1141880139"/>
                    </a:ext>
                  </a:extLst>
                </a:gridCol>
                <a:gridCol w="1901211">
                  <a:extLst>
                    <a:ext uri="{9D8B030D-6E8A-4147-A177-3AD203B41FA5}">
                      <a16:colId xmlns:a16="http://schemas.microsoft.com/office/drawing/2014/main" val="840521529"/>
                    </a:ext>
                  </a:extLst>
                </a:gridCol>
                <a:gridCol w="1474899">
                  <a:extLst>
                    <a:ext uri="{9D8B030D-6E8A-4147-A177-3AD203B41FA5}">
                      <a16:colId xmlns:a16="http://schemas.microsoft.com/office/drawing/2014/main" val="557446280"/>
                    </a:ext>
                  </a:extLst>
                </a:gridCol>
                <a:gridCol w="1285060">
                  <a:extLst>
                    <a:ext uri="{9D8B030D-6E8A-4147-A177-3AD203B41FA5}">
                      <a16:colId xmlns:a16="http://schemas.microsoft.com/office/drawing/2014/main" val="3532962479"/>
                    </a:ext>
                  </a:extLst>
                </a:gridCol>
                <a:gridCol w="1358075">
                  <a:extLst>
                    <a:ext uri="{9D8B030D-6E8A-4147-A177-3AD203B41FA5}">
                      <a16:colId xmlns:a16="http://schemas.microsoft.com/office/drawing/2014/main" val="2833642860"/>
                    </a:ext>
                  </a:extLst>
                </a:gridCol>
              </a:tblGrid>
              <a:tr h="2356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37133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Pyramidal Involvement,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89266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Babinski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 (38.6)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 (38.5)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(38.7)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08367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Hyper-</a:t>
                      </a:r>
                      <a:r>
                        <a:rPr lang="en-US" dirty="0" err="1"/>
                        <a:t>Reflexia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 (58.7)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(52.2)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 (65.5)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70211"/>
                  </a:ext>
                </a:extLst>
              </a:tr>
              <a:tr h="4364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RBD, 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 (85.4)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 (84.4)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 (86.3)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2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20058</TotalTime>
  <Words>1203</Words>
  <Application>Microsoft Macintosh PowerPoint</Application>
  <PresentationFormat>Widescreen</PresentationFormat>
  <Paragraphs>350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MSA-C vs MSA-P</vt:lpstr>
      <vt:lpstr>MSA Stats at Enrollment: Demographics</vt:lpstr>
      <vt:lpstr>MSA Stats at Enrollment: Autonomic</vt:lpstr>
      <vt:lpstr>MSA Stats at Enrollment: Autonomic (cont.)</vt:lpstr>
      <vt:lpstr>MSA Stats at Enrollment: Neurological</vt:lpstr>
      <vt:lpstr>MSA Stats at Enrollment: Neurological (cont.)</vt:lpstr>
      <vt:lpstr>MSA Stats at Enrollment: Neurological (cont.)</vt:lpstr>
      <vt:lpstr>MSA Stats at Enrollment: Neurological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Perez</dc:creator>
  <cp:lastModifiedBy>Bella Schneider</cp:lastModifiedBy>
  <cp:revision>154</cp:revision>
  <dcterms:created xsi:type="dcterms:W3CDTF">2019-02-11T20:59:37Z</dcterms:created>
  <dcterms:modified xsi:type="dcterms:W3CDTF">2020-02-13T19:01:14Z</dcterms:modified>
</cp:coreProperties>
</file>