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59440" y="1600200"/>
            <a:ext cx="6224400" cy="496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59440" y="1600200"/>
            <a:ext cx="6224400" cy="496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59440" y="1600200"/>
            <a:ext cx="6224400" cy="496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59440" y="1600200"/>
            <a:ext cx="6224400" cy="496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Arial"/>
              </a:rPr>
              <a:t>제목 텍스트의 서식을 편집하려면 클릭하십시오</a:t>
            </a:r>
            <a:r>
              <a:rPr lang="en-US" sz="1400">
                <a:latin typeface="Arial"/>
              </a:rPr>
              <a:t>.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556840" y="6333120"/>
            <a:ext cx="548280" cy="52416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F68E338-95B3-413D-A61F-7B72167BA840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&lt;숫자&gt;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2</a:t>
            </a:r>
            <a:r>
              <a:rPr lang="en-US" sz="1400">
                <a:latin typeface="Arial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3</a:t>
            </a:r>
            <a:r>
              <a:rPr lang="en-US" sz="1400">
                <a:latin typeface="Arial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4</a:t>
            </a:r>
            <a:r>
              <a:rPr lang="en-US" sz="1400">
                <a:latin typeface="Arial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5</a:t>
            </a:r>
            <a:r>
              <a:rPr lang="en-US" sz="2000">
                <a:latin typeface="Arial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6</a:t>
            </a:r>
            <a:r>
              <a:rPr lang="en-US" sz="2000">
                <a:latin typeface="Arial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7</a:t>
            </a:r>
            <a:r>
              <a:rPr lang="en-US" sz="2000">
                <a:latin typeface="Arial"/>
              </a:rPr>
              <a:t>번째 개요 수준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Arial"/>
              </a:rPr>
              <a:t>제목 텍스트의 서식을 편집하려면 클릭하십시오</a:t>
            </a:r>
            <a:r>
              <a:rPr lang="en-US" sz="1400">
                <a:latin typeface="Arial"/>
              </a:rPr>
              <a:t>.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2</a:t>
            </a:r>
            <a:r>
              <a:rPr lang="en-US" sz="1400">
                <a:latin typeface="Arial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3</a:t>
            </a:r>
            <a:r>
              <a:rPr lang="en-US" sz="1400">
                <a:latin typeface="Arial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4</a:t>
            </a:r>
            <a:r>
              <a:rPr lang="en-US" sz="1400">
                <a:latin typeface="Arial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5</a:t>
            </a:r>
            <a:r>
              <a:rPr lang="en-US" sz="2000">
                <a:latin typeface="Arial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6</a:t>
            </a:r>
            <a:r>
              <a:rPr lang="en-US" sz="2000">
                <a:latin typeface="Arial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7</a:t>
            </a:r>
            <a:r>
              <a:rPr lang="en-US" sz="2000">
                <a:latin typeface="Arial"/>
              </a:rPr>
              <a:t>번째 개요 수준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556840" y="6333120"/>
            <a:ext cx="548280" cy="52416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EF942BF-06F3-4F3D-A8A8-2123BB9F83F2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&lt;숫자&gt;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  <a:ea typeface="Arial"/>
              </a:rPr>
              <a:t>Optimizing the Performance of a Pipelined Processor - 2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685800" y="3786840"/>
            <a:ext cx="7772040" cy="10461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666666"/>
                </a:solidFill>
                <a:latin typeface="Arial"/>
                <a:ea typeface="Arial"/>
              </a:rPr>
              <a:t>Jake Choi &lt;jichoi@dcslab.snu.ac.kr&gt;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93600" y="102240"/>
            <a:ext cx="5766480" cy="559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System Programming Practices, Spring, 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Pipelining Steps and Throughput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Register updating delay limit enhancement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14.29 / 8.33 = 1.71 ( != 2)</a:t>
            </a:r>
            <a:endParaRPr/>
          </a:p>
        </p:txBody>
      </p:sp>
      <p:pic>
        <p:nvPicPr>
          <p:cNvPr id="104" name="Shape 16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00320" y="2976120"/>
            <a:ext cx="6543360" cy="1631880"/>
          </a:xfrm>
          <a:prstGeom prst="rect">
            <a:avLst/>
          </a:prstGeom>
          <a:ln>
            <a:noFill/>
          </a:ln>
        </p:spPr>
      </p:pic>
      <p:pic>
        <p:nvPicPr>
          <p:cNvPr id="105" name="Shape 16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4240" y="4663800"/>
            <a:ext cx="7535520" cy="175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Pipelining Steps and Throughput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Modern processors use 15 or more stages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Maximize processor clock rate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Designers carefully minimize pipeline register delay</a:t>
            </a:r>
            <a:endParaRPr/>
          </a:p>
        </p:txBody>
      </p:sp>
      <p:pic>
        <p:nvPicPr>
          <p:cNvPr id="108" name="Shape 17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04240" y="4663800"/>
            <a:ext cx="7535520" cy="1752120"/>
          </a:xfrm>
          <a:prstGeom prst="rect">
            <a:avLst/>
          </a:prstGeom>
          <a:ln>
            <a:noFill/>
          </a:ln>
        </p:spPr>
      </p:pic>
      <p:pic>
        <p:nvPicPr>
          <p:cNvPr id="109" name="Shape 17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00320" y="2976120"/>
            <a:ext cx="6543360" cy="163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ISA Implication and Pipeline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ISA implicates sequential execution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Pipeline(Overlapped Execution) should guarantees the execution result is as same as result of sequential execution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Control Dependency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Could not know next instruction until execution finished</a:t>
            </a:r>
            <a:endParaRPr/>
          </a:p>
        </p:txBody>
      </p:sp>
      <p:pic>
        <p:nvPicPr>
          <p:cNvPr id="114" name="Shape 18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200" y="3240720"/>
            <a:ext cx="2676240" cy="1923840"/>
          </a:xfrm>
          <a:prstGeom prst="rect">
            <a:avLst/>
          </a:prstGeom>
          <a:ln>
            <a:noFill/>
          </a:ln>
        </p:spPr>
      </p:pic>
      <p:sp>
        <p:nvSpPr>
          <p:cNvPr id="115" name="CustomShape 3"/>
          <p:cNvSpPr/>
          <p:nvPr/>
        </p:nvSpPr>
        <p:spPr>
          <a:xfrm>
            <a:off x="4421160" y="3334320"/>
            <a:ext cx="2666880" cy="1142640"/>
          </a:xfrm>
          <a:prstGeom prst="wedgeRoundRectCallout">
            <a:avLst>
              <a:gd name="adj1" fmla="val -79323"/>
              <a:gd name="adj2" fmla="val 4022"/>
              <a:gd name="adj3" fmla="val 0"/>
            </a:avLst>
          </a:prstGeom>
          <a:solidFill>
            <a:srgbClr val="efefef"/>
          </a:solidFill>
          <a:ln w="19080">
            <a:solidFill>
              <a:srgbClr val="000000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What instruction should we fetch? line 4? or line 7?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Branch Prediction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Simply believe branch condition will be taken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Roll back status if the prediction was wrong.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Data Dependency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If 0x00c-0x00e was not nop, ISA implication would be fail (Data Hazard)</a:t>
            </a:r>
            <a:endParaRPr/>
          </a:p>
        </p:txBody>
      </p:sp>
      <p:pic>
        <p:nvPicPr>
          <p:cNvPr id="120" name="Shape 19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97560" y="2783520"/>
            <a:ext cx="5348160" cy="387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Stalling for Data Dependency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Just stall Pipeline until timing met</a:t>
            </a:r>
            <a:endParaRPr/>
          </a:p>
        </p:txBody>
      </p:sp>
      <p:pic>
        <p:nvPicPr>
          <p:cNvPr id="123" name="Shape 20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062160"/>
            <a:ext cx="9143640" cy="279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Forwarding for Data Dependency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Forward calculated data immediately</a:t>
            </a:r>
            <a:endParaRPr/>
          </a:p>
        </p:txBody>
      </p:sp>
      <p:pic>
        <p:nvPicPr>
          <p:cNvPr id="126" name="Shape 21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35400" y="2359800"/>
            <a:ext cx="6072840" cy="420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Pipe-full.hcl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378792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Y86 HCL Implementation using Pipelining</a:t>
            </a:r>
            <a:endParaRPr/>
          </a:p>
        </p:txBody>
      </p:sp>
      <p:pic>
        <p:nvPicPr>
          <p:cNvPr id="129" name="Shape 22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45480" y="0"/>
            <a:ext cx="48981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Assignment: Part C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685800" y="3786840"/>
            <a:ext cx="7772040" cy="1046160"/>
          </a:xfrm>
          <a:prstGeom prst="rect">
            <a:avLst/>
          </a:prstGeom>
        </p:spPr>
        <p:txBody>
          <a:bodyPr tIns="91440" bIns="91440"/>
          <a:p>
            <a:pPr algn="ctr"/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Pipeline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685800" y="3786840"/>
            <a:ext cx="7772040" cy="1046160"/>
          </a:xfrm>
          <a:prstGeom prst="rect">
            <a:avLst/>
          </a:prstGeom>
        </p:spPr>
        <p:txBody>
          <a:bodyPr tIns="91440" bIns="91440"/>
          <a:p>
            <a:pPr algn="ctr"/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Handout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ssh to sp.snucse.org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$ cp \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/home/sp_files/archlab/archlab-handout2.tar ./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$ tar xvf archlab-handout2.tar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$ cd archlab-handout2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$ tar xvf sim.tar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$ cd sim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$ make clean; make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NOTICE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Every command example from now should be executed from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archlab-handout2/sim/pipe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Ubuntu Mono"/>
                <a:ea typeface="Ubuntu Mono"/>
              </a:rPr>
              <a:t>ncopy</a:t>
            </a: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 program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Copy specified length of data from src to dst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Returns number of copied positive number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sim/pipe/ncopy.c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sim/pipe/ncopy.ys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sim/pipe/pipe-full.hcl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5068080" y="2712240"/>
            <a:ext cx="3362040" cy="3987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lang="en-US" sz="1600">
                <a:solidFill>
                  <a:srgbClr val="666666"/>
                </a:solidFill>
                <a:latin typeface="Arial"/>
                <a:ea typeface="Arial"/>
              </a:rPr>
              <a:t>int ncopy(int *src, int *dst, int len)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666666"/>
                </a:solidFill>
                <a:latin typeface="Arial"/>
                <a:ea typeface="Arial"/>
              </a:rPr>
              <a:t>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666666"/>
                </a:solidFill>
                <a:latin typeface="Arial"/>
                <a:ea typeface="Arial"/>
              </a:rPr>
              <a:t>    </a:t>
            </a:r>
            <a:r>
              <a:rPr lang="en-US" sz="1600">
                <a:solidFill>
                  <a:srgbClr val="666666"/>
                </a:solidFill>
                <a:latin typeface="Arial"/>
                <a:ea typeface="Arial"/>
              </a:rPr>
              <a:t>int count = 0;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666666"/>
                </a:solidFill>
                <a:latin typeface="Arial"/>
                <a:ea typeface="Arial"/>
              </a:rPr>
              <a:t>    </a:t>
            </a:r>
            <a:r>
              <a:rPr lang="en-US" sz="1600">
                <a:solidFill>
                  <a:srgbClr val="666666"/>
                </a:solidFill>
                <a:latin typeface="Arial"/>
                <a:ea typeface="Arial"/>
              </a:rPr>
              <a:t>int val;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666666"/>
                </a:solidFill>
                <a:latin typeface="Arial"/>
                <a:ea typeface="Arial"/>
              </a:rPr>
              <a:t>    </a:t>
            </a:r>
            <a:r>
              <a:rPr lang="en-US" sz="1600">
                <a:solidFill>
                  <a:srgbClr val="666666"/>
                </a:solidFill>
                <a:latin typeface="Arial"/>
                <a:ea typeface="Arial"/>
              </a:rPr>
              <a:t>while (len &gt; 0)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666666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666666"/>
                </a:solidFill>
                <a:latin typeface="Arial"/>
                <a:ea typeface="Arial"/>
              </a:rPr>
              <a:t>val = *src++;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666666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666666"/>
                </a:solidFill>
                <a:latin typeface="Arial"/>
                <a:ea typeface="Arial"/>
              </a:rPr>
              <a:t>*dst++ = val;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666666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666666"/>
                </a:solidFill>
                <a:latin typeface="Arial"/>
                <a:ea typeface="Arial"/>
              </a:rPr>
              <a:t>if (val &gt; 0)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666666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666666"/>
                </a:solidFill>
                <a:latin typeface="Arial"/>
                <a:ea typeface="Arial"/>
              </a:rPr>
              <a:t>    </a:t>
            </a:r>
            <a:r>
              <a:rPr lang="en-US" sz="1600">
                <a:solidFill>
                  <a:srgbClr val="666666"/>
                </a:solidFill>
                <a:latin typeface="Arial"/>
                <a:ea typeface="Arial"/>
              </a:rPr>
              <a:t>count++;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666666"/>
                </a:solidFill>
                <a:latin typeface="Arial"/>
                <a:ea typeface="Arial"/>
              </a:rPr>
              <a:t>	</a:t>
            </a:r>
            <a:r>
              <a:rPr lang="en-US" sz="1600">
                <a:solidFill>
                  <a:srgbClr val="666666"/>
                </a:solidFill>
                <a:latin typeface="Arial"/>
                <a:ea typeface="Arial"/>
              </a:rPr>
              <a:t>len--;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666666"/>
                </a:solidFill>
                <a:latin typeface="Arial"/>
                <a:ea typeface="Arial"/>
              </a:rPr>
              <a:t>    </a:t>
            </a:r>
            <a:r>
              <a:rPr lang="en-US" sz="1600">
                <a:solidFill>
                  <a:srgbClr val="666666"/>
                </a:solidFill>
                <a:latin typeface="Arial"/>
                <a:ea typeface="Arial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666666"/>
                </a:solidFill>
                <a:latin typeface="Arial"/>
                <a:ea typeface="Arial"/>
              </a:rPr>
              <a:t>    </a:t>
            </a:r>
            <a:r>
              <a:rPr lang="en-US" sz="1600">
                <a:solidFill>
                  <a:srgbClr val="666666"/>
                </a:solidFill>
                <a:latin typeface="Arial"/>
                <a:ea typeface="Arial"/>
              </a:rPr>
              <a:t>return count;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666666"/>
                </a:solidFill>
                <a:latin typeface="Arial"/>
                <a:ea typeface="Arial"/>
              </a:rPr>
              <a:t>}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Task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Reduce execution time of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ncopy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on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y86 pipe simulator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by modifying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ncopy.ys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pipe-full.hcl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Each file should begin with a header comment with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name and student ID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Description of your code (how / why you modified the code)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You may...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Implement new instruction on PIPE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Re-order instructions of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ncopy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Use Loop Unrolling technique on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ncopy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Replace groups of instructions with sigle instructions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Delete some instructions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Coding Rules 1/2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ncopy.ys should work for arbitrary array size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ncopy.ys should run correctly with YIS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Data should be copied from src to dst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Correct return value resists in %eax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Coding Rules 2/2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Size of ncopy.yo should not be more than 1000 bytes long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$ ../misc/yas ncopy.ys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$ ./check-len.pl &lt; ncopy.yo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pipe-full.hcl must pass the regression tests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Building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After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ncopy.ys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modification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$ make drivers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Creates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sdriver.yo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ldriver.yo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After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pipe-full.hcl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modification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$ make psim VERSION=full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Creates pipe simulator,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psim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To create everything at once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$ make VERSION=full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Running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Test on a 4-element array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$ ./psim sdriver.yo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Test on a 63-element array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$ ./psim ldriver.yo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For GUI mode, use -g option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ssh -X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on linux, </a:t>
            </a:r>
            <a:r>
              <a:rPr lang="en-US" sz="3000">
                <a:solidFill>
                  <a:srgbClr val="000000"/>
                </a:solidFill>
                <a:latin typeface="Courier New"/>
                <a:ea typeface="Courier New"/>
              </a:rPr>
              <a:t>xming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on MS Windows</a:t>
            </a:r>
            <a:endParaRPr/>
          </a:p>
        </p:txBody>
      </p:sp>
      <p:pic>
        <p:nvPicPr>
          <p:cNvPr id="151" name="Shape 28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10240" y="4997880"/>
            <a:ext cx="3323160" cy="176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Correctness on YIS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Run on YIS and check correctness on YIS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$ make drivers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$ ../misc/yis sdriver.yo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Problem of SEQ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Based on single-step sequential execution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Every instruction should be finished in a clock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Slow enough clock required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Execution time is limited by slowest instruction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Not every unit be fully utilized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e.g., Register file should wait for memory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Correctness on Various Length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$ ./correctness.pl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Test with various length blocks using YIS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$ ./gen-driver.pl -f ncopy.ys -n K -rc &gt; driver.ys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$ make driver.yo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$ ../misc/yis driver.yo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Test with K length block using YIS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If the program end with %eas as 0xaaaa, PASS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$ cd ../y86-code; make testpsim; cd ../pipe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Compare psim correctness with YIS using benchmark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$ cd ../ptest; make SIM=../pipe/psim TFLAGS=-i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$ cd ../pipe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Compare psim correctness with YIS using regression tests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TFLAGS=-i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if you implemented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iaddl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PSIM Correctness Test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Ubuntu Mono"/>
                <a:ea typeface="Ubuntu Mono"/>
              </a:rPr>
              <a:t>ncopy</a:t>
            </a: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 Correctness on </a:t>
            </a:r>
            <a:r>
              <a:rPr b="1" lang="en-US" sz="3600">
                <a:solidFill>
                  <a:srgbClr val="000000"/>
                </a:solidFill>
                <a:latin typeface="Ubuntu Mono"/>
                <a:ea typeface="Ubuntu Mono"/>
              </a:rPr>
              <a:t>psim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./correctness.pl -p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Check ncopy correctness using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psim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Evaluation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./benchmark.pl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Shows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ncopy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CPE for various length blocks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CPE of base implementation: 16.44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Submissions: Organize files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$ tree sp_practices2-2_2015-12345_Alice/</a:t>
            </a:r>
            <a:endParaRPr/>
          </a:p>
          <a:p>
            <a:pPr>
              <a:lnSpc>
                <a:spcPct val="115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sp_practices2-2_2015-12345_Alice/</a:t>
            </a:r>
            <a:endParaRPr/>
          </a:p>
          <a:p>
            <a:pPr>
              <a:lnSpc>
                <a:spcPct val="115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└──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part_c</a:t>
            </a:r>
            <a:endParaRPr/>
          </a:p>
          <a:p>
            <a:pPr>
              <a:lnSpc>
                <a:spcPct val="115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    ├──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ncopy.ys</a:t>
            </a:r>
            <a:endParaRPr/>
          </a:p>
          <a:p>
            <a:pPr>
              <a:lnSpc>
                <a:spcPct val="115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    └──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pipe-full.hcl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1 directory, 2 files</a:t>
            </a:r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3438360" y="2627280"/>
            <a:ext cx="1080360" cy="435240"/>
          </a:xfrm>
          <a:prstGeom prst="wedgeRectCallout">
            <a:avLst>
              <a:gd name="adj1" fmla="val -20900"/>
              <a:gd name="adj2" fmla="val -78687"/>
            </a:avLst>
          </a:prstGeom>
          <a:solidFill>
            <a:srgbClr val="f3f3f3"/>
          </a:solidFill>
          <a:ln w="19080">
            <a:solidFill>
              <a:srgbClr val="000000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student id</a:t>
            </a:r>
            <a:endParaRPr/>
          </a:p>
        </p:txBody>
      </p:sp>
      <p:sp>
        <p:nvSpPr>
          <p:cNvPr id="165" name="CustomShape 4"/>
          <p:cNvSpPr/>
          <p:nvPr/>
        </p:nvSpPr>
        <p:spPr>
          <a:xfrm>
            <a:off x="4845240" y="2664360"/>
            <a:ext cx="1912320" cy="626760"/>
          </a:xfrm>
          <a:prstGeom prst="wedgeRectCallout">
            <a:avLst>
              <a:gd name="adj1" fmla="val -20900"/>
              <a:gd name="adj2" fmla="val -78687"/>
            </a:avLst>
          </a:prstGeom>
          <a:solidFill>
            <a:srgbClr val="f3f3f3"/>
          </a:solidFill>
          <a:ln w="19080">
            <a:solidFill>
              <a:srgbClr val="000000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(use Korean, please)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Submissions: Archive into zip file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$ </a:t>
            </a:r>
            <a:r>
              <a:rPr b="1" lang="en-US" sz="2400">
                <a:solidFill>
                  <a:srgbClr val="000000"/>
                </a:solidFill>
                <a:latin typeface="Ubuntu Mono"/>
                <a:ea typeface="Ubuntu Mono"/>
              </a:rPr>
              <a:t>zip -r sp_practices2-2_2015-12345_Alice.zip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Submissions: Email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366120" y="16164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Send the zip file to:</a:t>
            </a:r>
            <a:r>
              <a:rPr lang="en-US" sz="3000" u="sng">
                <a:solidFill>
                  <a:srgbClr val="1155cc"/>
                </a:solidFill>
                <a:latin typeface="Arial"/>
                <a:ea typeface="Arial"/>
              </a:rPr>
              <a:t>tskim@dcslab.snu.ac.kr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cc:</a:t>
            </a:r>
            <a:r>
              <a:rPr lang="en-US" sz="3000" u="sng">
                <a:solidFill>
                  <a:srgbClr val="1155cc"/>
                </a:solidFill>
                <a:latin typeface="Arial"/>
                <a:ea typeface="Arial"/>
              </a:rPr>
              <a:t>jichoi@dcslab.snu.ac.kr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Title as filename except the extension, zip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For Detail about Assignment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Refer to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archlab.pdf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inside handout file.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Multi-Cycle Execution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Divide instruction execution into multiple steps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Do one step for each clock cycle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Advantages: Instructions consume only necessary cycles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Problem of Sequential Execution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Not all unit fully-utilized during every steps</a:t>
            </a:r>
            <a:endParaRPr/>
          </a:p>
        </p:txBody>
      </p:sp>
      <p:pic>
        <p:nvPicPr>
          <p:cNvPr id="85" name="Shape 12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00040" y="2993400"/>
            <a:ext cx="6343200" cy="218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Pipelining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Divide instruction into multiple steps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Overlap execution of different steps</a:t>
            </a:r>
            <a:endParaRPr/>
          </a:p>
        </p:txBody>
      </p:sp>
      <p:pic>
        <p:nvPicPr>
          <p:cNvPr id="88" name="Shape 13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5200" y="4648320"/>
            <a:ext cx="8553240" cy="2133360"/>
          </a:xfrm>
          <a:prstGeom prst="rect">
            <a:avLst/>
          </a:prstGeom>
          <a:ln>
            <a:noFill/>
          </a:ln>
        </p:spPr>
      </p:pic>
      <p:pic>
        <p:nvPicPr>
          <p:cNvPr id="89" name="Shape 13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29080" y="3271680"/>
            <a:ext cx="3580920" cy="138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91" name="Shape 13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3571560" cy="2304720"/>
          </a:xfrm>
          <a:prstGeom prst="rect">
            <a:avLst/>
          </a:prstGeom>
          <a:ln>
            <a:noFill/>
          </a:ln>
        </p:spPr>
      </p:pic>
      <p:pic>
        <p:nvPicPr>
          <p:cNvPr id="92" name="Shape 13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21800" y="0"/>
            <a:ext cx="4821840" cy="685764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Pipelining in Detail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Pipelining: Non-uniform Cycles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Throughput is limited by slowest stage</a:t>
            </a:r>
            <a:endParaRPr/>
          </a:p>
        </p:txBody>
      </p:sp>
      <p:pic>
        <p:nvPicPr>
          <p:cNvPr id="96" name="Shape 14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2400" y="3121560"/>
            <a:ext cx="7638840" cy="1875960"/>
          </a:xfrm>
          <a:prstGeom prst="rect">
            <a:avLst/>
          </a:prstGeom>
          <a:ln>
            <a:noFill/>
          </a:ln>
        </p:spPr>
      </p:pic>
      <p:pic>
        <p:nvPicPr>
          <p:cNvPr id="97" name="Shape 14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45240" y="5065200"/>
            <a:ext cx="4524120" cy="112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Pipelining Steps and Throughput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Throughput would enhances as dividing to smaller, faster steps</a:t>
            </a:r>
            <a:endParaRPr/>
          </a:p>
        </p:txBody>
      </p:sp>
      <p:pic>
        <p:nvPicPr>
          <p:cNvPr id="100" name="Shape 15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04240" y="4663800"/>
            <a:ext cx="7535520" cy="1752120"/>
          </a:xfrm>
          <a:prstGeom prst="rect">
            <a:avLst/>
          </a:prstGeom>
          <a:ln>
            <a:noFill/>
          </a:ln>
        </p:spPr>
      </p:pic>
      <p:pic>
        <p:nvPicPr>
          <p:cNvPr id="101" name="Shape 15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00320" y="2976120"/>
            <a:ext cx="6543360" cy="163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