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9144000"/>
  <p:notesSz cx="6858000" cy="9144000"/>
  <p:embeddedFontLst>
    <p:embeddedFont>
      <p:font typeface="Ubuntu Mon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UbuntuMono-bold.fntdata"/><Relationship Id="rId63" Type="http://schemas.openxmlformats.org/officeDocument/2006/relationships/font" Target="fonts/UbuntuMono-regular.fntdata"/><Relationship Id="rId22" Type="http://schemas.openxmlformats.org/officeDocument/2006/relationships/slide" Target="slides/slide17.xml"/><Relationship Id="rId66" Type="http://schemas.openxmlformats.org/officeDocument/2006/relationships/font" Target="fonts/UbuntuMono-boldItalic.fntdata"/><Relationship Id="rId21" Type="http://schemas.openxmlformats.org/officeDocument/2006/relationships/slide" Target="slides/slide16.xml"/><Relationship Id="rId65" Type="http://schemas.openxmlformats.org/officeDocument/2006/relationships/font" Target="fonts/Ubuntu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1600200"/>
            <a:ext cx="8229239" cy="4967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4194719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74239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57200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9440" y="1600200"/>
            <a:ext cx="6224400" cy="496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9440" y="1600200"/>
            <a:ext cx="6224400" cy="496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57200" y="1600200"/>
            <a:ext cx="8229239" cy="4967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4239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457200" y="274680"/>
            <a:ext cx="8229239" cy="529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57200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4239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74239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457200" y="4194719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7200" y="4194719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74239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57200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9440" y="1600200"/>
            <a:ext cx="6224400" cy="496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9440" y="1600200"/>
            <a:ext cx="6224400" cy="496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74239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x="457200" y="274680"/>
            <a:ext cx="8229239" cy="529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4674239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4239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57200" y="4194719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11040"/>
            <a:ext cx="7772039" cy="15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839" y="6333119"/>
            <a:ext cx="54828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839" y="6333119"/>
            <a:ext cx="54828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85800" y="2111040"/>
            <a:ext cx="7772039" cy="154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Buffer Bomb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85800" y="3786839"/>
            <a:ext cx="7772039" cy="1046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Jake M. Choi</a:t>
            </a:r>
          </a:p>
        </p:txBody>
      </p:sp>
      <p:sp>
        <p:nvSpPr>
          <p:cNvPr id="111" name="Shape 111"/>
          <p:cNvSpPr/>
          <p:nvPr/>
        </p:nvSpPr>
        <p:spPr>
          <a:xfrm>
            <a:off x="93600" y="102240"/>
            <a:ext cx="5766480" cy="5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System Programming Practices, Spring,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IA-32 Calling Convention: Roles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Caller should…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parameters for callee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address to receive execution flow again(</a:t>
            </a:r>
            <a:r>
              <a:rPr i="1"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return address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into somewhere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execution flow(CPU) to Callee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IA-32 Calling Convention: Roles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Caller should…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parameters for callee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address to receive execution flow again(</a:t>
            </a:r>
            <a:r>
              <a:rPr i="1"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return address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into somewhere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execution flow(CPU) to Callee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Callee should…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the </a:t>
            </a:r>
            <a:r>
              <a:rPr i="1"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return address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do something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execution flow(CPU) back to the </a:t>
            </a:r>
            <a:r>
              <a:rPr i="1"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return address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57200" y="1600200"/>
            <a:ext cx="550295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x86, grows downwards in memory(High -&gt; Low)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of stack is stored in the register ESP</a:t>
            </a:r>
          </a:p>
        </p:txBody>
      </p:sp>
      <p:sp>
        <p:nvSpPr>
          <p:cNvPr id="185" name="Shape 185"/>
          <p:cNvSpPr/>
          <p:nvPr/>
        </p:nvSpPr>
        <p:spPr>
          <a:xfrm>
            <a:off x="6511680" y="1908359"/>
            <a:ext cx="1663919" cy="3040920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404560" y="475920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Pointer)</a:t>
            </a:r>
          </a:p>
        </p:txBody>
      </p:sp>
      <p:cxnSp>
        <p:nvCxnSpPr>
          <p:cNvPr id="187" name="Shape 187"/>
          <p:cNvCxnSpPr/>
          <p:nvPr/>
        </p:nvCxnSpPr>
        <p:spPr>
          <a:xfrm rot="10800000">
            <a:off x="8243640" y="494640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88" name="Shape 188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189" name="Shape 189"/>
          <p:cNvSpPr/>
          <p:nvPr/>
        </p:nvSpPr>
        <p:spPr>
          <a:xfrm>
            <a:off x="5996519" y="4742639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190" name="Shape 190"/>
          <p:cNvSpPr/>
          <p:nvPr/>
        </p:nvSpPr>
        <p:spPr>
          <a:xfrm>
            <a:off x="7049879" y="4662000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379200" y="53809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Frame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57200" y="1600200"/>
            <a:ext cx="534599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is a good candidate for storage of parameters, return address, and local variables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8" name="Shape 198"/>
          <p:cNvSpPr/>
          <p:nvPr/>
        </p:nvSpPr>
        <p:spPr>
          <a:xfrm>
            <a:off x="6511680" y="1908359"/>
            <a:ext cx="1663919" cy="3040920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6590160" y="3607560"/>
            <a:ext cx="1506959" cy="731519"/>
          </a:xfrm>
          <a:prstGeom prst="rect">
            <a:avLst/>
          </a:prstGeom>
          <a:solidFill>
            <a:srgbClr val="CCCCCC"/>
          </a:solidFill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Parameters, Return address, local variables</a:t>
            </a:r>
          </a:p>
        </p:txBody>
      </p:sp>
      <p:sp>
        <p:nvSpPr>
          <p:cNvPr id="200" name="Shape 200"/>
          <p:cNvSpPr/>
          <p:nvPr/>
        </p:nvSpPr>
        <p:spPr>
          <a:xfrm>
            <a:off x="8404560" y="475920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8243640" y="494640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2" name="Shape 202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203" name="Shape 203"/>
          <p:cNvSpPr/>
          <p:nvPr/>
        </p:nvSpPr>
        <p:spPr>
          <a:xfrm>
            <a:off x="5996519" y="4742639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204" name="Shape 204"/>
          <p:cNvSpPr/>
          <p:nvPr/>
        </p:nvSpPr>
        <p:spPr>
          <a:xfrm>
            <a:off x="7049879" y="4662000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379200" y="53809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Frame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57200" y="1600200"/>
            <a:ext cx="534599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is a good candidate for storage of parameters, return address, and local variables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Frame: Area from parameters to top of the stack</a:t>
            </a:r>
          </a:p>
        </p:txBody>
      </p:sp>
      <p:sp>
        <p:nvSpPr>
          <p:cNvPr id="212" name="Shape 212"/>
          <p:cNvSpPr/>
          <p:nvPr/>
        </p:nvSpPr>
        <p:spPr>
          <a:xfrm>
            <a:off x="6511680" y="1908359"/>
            <a:ext cx="1663919" cy="3040920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6590160" y="3607560"/>
            <a:ext cx="1506959" cy="731519"/>
          </a:xfrm>
          <a:prstGeom prst="rect">
            <a:avLst/>
          </a:prstGeom>
          <a:solidFill>
            <a:srgbClr val="CCCCCC"/>
          </a:solidFill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Parameters, Return address, local variables</a:t>
            </a:r>
          </a:p>
        </p:txBody>
      </p:sp>
      <p:sp>
        <p:nvSpPr>
          <p:cNvPr id="214" name="Shape 214"/>
          <p:cNvSpPr/>
          <p:nvPr/>
        </p:nvSpPr>
        <p:spPr>
          <a:xfrm>
            <a:off x="8404560" y="475920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</a:t>
            </a:r>
          </a:p>
        </p:txBody>
      </p:sp>
      <p:cxnSp>
        <p:nvCxnSpPr>
          <p:cNvPr id="215" name="Shape 215"/>
          <p:cNvCxnSpPr/>
          <p:nvPr/>
        </p:nvCxnSpPr>
        <p:spPr>
          <a:xfrm rot="10800000">
            <a:off x="8243640" y="494640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16" name="Shape 216"/>
          <p:cNvSpPr/>
          <p:nvPr/>
        </p:nvSpPr>
        <p:spPr>
          <a:xfrm>
            <a:off x="6239160" y="3614039"/>
            <a:ext cx="191520" cy="73151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063400" y="3734280"/>
            <a:ext cx="131543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Frame</a:t>
            </a:r>
          </a:p>
        </p:txBody>
      </p:sp>
      <p:sp>
        <p:nvSpPr>
          <p:cNvPr id="218" name="Shape 218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219" name="Shape 219"/>
          <p:cNvSpPr/>
          <p:nvPr/>
        </p:nvSpPr>
        <p:spPr>
          <a:xfrm>
            <a:off x="5996519" y="4742639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220" name="Shape 220"/>
          <p:cNvSpPr/>
          <p:nvPr/>
        </p:nvSpPr>
        <p:spPr>
          <a:xfrm>
            <a:off x="7049879" y="4662000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379200" y="53809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Frame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57200" y="1600200"/>
            <a:ext cx="534599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is a good candidate for storage of parameters, return address, and local variables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Frame: Area from parameters to local variables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Frame Pointer: Point top of stack before this procedure be called</a:t>
            </a:r>
          </a:p>
        </p:txBody>
      </p:sp>
      <p:sp>
        <p:nvSpPr>
          <p:cNvPr id="228" name="Shape 228"/>
          <p:cNvSpPr/>
          <p:nvPr/>
        </p:nvSpPr>
        <p:spPr>
          <a:xfrm>
            <a:off x="6511680" y="1908359"/>
            <a:ext cx="1663919" cy="3040920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590160" y="3607560"/>
            <a:ext cx="1506959" cy="731519"/>
          </a:xfrm>
          <a:prstGeom prst="rect">
            <a:avLst/>
          </a:prstGeom>
          <a:solidFill>
            <a:srgbClr val="CCCCCC"/>
          </a:solidFill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Parameters, Return address, local variables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>
            <a:off x="8267400" y="40730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1" name="Shape 231"/>
          <p:cNvSpPr/>
          <p:nvPr/>
        </p:nvSpPr>
        <p:spPr>
          <a:xfrm>
            <a:off x="8428679" y="342900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</a:t>
            </a:r>
          </a:p>
        </p:txBody>
      </p:sp>
      <p:sp>
        <p:nvSpPr>
          <p:cNvPr id="232" name="Shape 232"/>
          <p:cNvSpPr/>
          <p:nvPr/>
        </p:nvSpPr>
        <p:spPr>
          <a:xfrm>
            <a:off x="8404560" y="475920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</a:t>
            </a:r>
          </a:p>
        </p:txBody>
      </p:sp>
      <p:cxnSp>
        <p:nvCxnSpPr>
          <p:cNvPr id="233" name="Shape 233"/>
          <p:cNvCxnSpPr/>
          <p:nvPr/>
        </p:nvCxnSpPr>
        <p:spPr>
          <a:xfrm rot="10800000">
            <a:off x="8243640" y="494640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4" name="Shape 234"/>
          <p:cNvSpPr/>
          <p:nvPr/>
        </p:nvSpPr>
        <p:spPr>
          <a:xfrm>
            <a:off x="6239160" y="3614039"/>
            <a:ext cx="191520" cy="73151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5063400" y="3734280"/>
            <a:ext cx="131543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Frame</a:t>
            </a:r>
          </a:p>
        </p:txBody>
      </p:sp>
      <p:sp>
        <p:nvSpPr>
          <p:cNvPr id="236" name="Shape 236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237" name="Shape 237"/>
          <p:cNvSpPr/>
          <p:nvPr/>
        </p:nvSpPr>
        <p:spPr>
          <a:xfrm>
            <a:off x="5996519" y="4742639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238" name="Shape 238"/>
          <p:cNvSpPr/>
          <p:nvPr/>
        </p:nvSpPr>
        <p:spPr>
          <a:xfrm>
            <a:off x="7049879" y="4662000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6379200" y="53809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Caller to Callee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57200" y="1600200"/>
            <a:ext cx="475344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the parameters in the reverse order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6" name="Shape 246"/>
          <p:cNvSpPr/>
          <p:nvPr/>
        </p:nvSpPr>
        <p:spPr>
          <a:xfrm>
            <a:off x="6511680" y="1908359"/>
            <a:ext cx="1663919" cy="190799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404560" y="354023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248" name="Shape 248"/>
          <p:cNvCxnSpPr/>
          <p:nvPr/>
        </p:nvCxnSpPr>
        <p:spPr>
          <a:xfrm rot="10800000">
            <a:off x="8243640" y="3727079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49" name="Shape 249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250" name="Shape 250"/>
          <p:cNvSpPr/>
          <p:nvPr/>
        </p:nvSpPr>
        <p:spPr>
          <a:xfrm>
            <a:off x="5996519" y="413316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251" name="Shape 251"/>
          <p:cNvSpPr/>
          <p:nvPr/>
        </p:nvSpPr>
        <p:spPr>
          <a:xfrm>
            <a:off x="6379200" y="4847760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252" name="Shape 252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253" name="Shape 253"/>
          <p:cNvSpPr/>
          <p:nvPr/>
        </p:nvSpPr>
        <p:spPr>
          <a:xfrm>
            <a:off x="7049879" y="4128480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404560" y="2279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8243640" y="2476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Caller to Callee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57200" y="1600200"/>
            <a:ext cx="475344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the parameters in the reverse order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call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Pushes the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PC to point the subroutine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2" name="Shape 262"/>
          <p:cNvSpPr/>
          <p:nvPr/>
        </p:nvSpPr>
        <p:spPr>
          <a:xfrm>
            <a:off x="6511680" y="1908359"/>
            <a:ext cx="1663919" cy="2374200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8404560" y="414971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>
            <a:off x="8243640" y="4336559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5" name="Shape 265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266" name="Shape 266"/>
          <p:cNvSpPr/>
          <p:nvPr/>
        </p:nvSpPr>
        <p:spPr>
          <a:xfrm>
            <a:off x="5996519" y="413316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267" name="Shape 267"/>
          <p:cNvSpPr/>
          <p:nvPr/>
        </p:nvSpPr>
        <p:spPr>
          <a:xfrm>
            <a:off x="6379200" y="4847760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268" name="Shape 268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269" name="Shape 269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sp>
        <p:nvSpPr>
          <p:cNvPr id="270" name="Shape 270"/>
          <p:cNvSpPr/>
          <p:nvPr/>
        </p:nvSpPr>
        <p:spPr>
          <a:xfrm>
            <a:off x="7049879" y="4128480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404560" y="2279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cxnSp>
        <p:nvCxnSpPr>
          <p:cNvPr id="272" name="Shape 272"/>
          <p:cNvCxnSpPr/>
          <p:nvPr/>
        </p:nvCxnSpPr>
        <p:spPr>
          <a:xfrm rot="10800000">
            <a:off x="8243640" y="2476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3" name="Shape 273"/>
          <p:cNvSpPr/>
          <p:nvPr/>
        </p:nvSpPr>
        <p:spPr>
          <a:xfrm>
            <a:off x="6274080" y="6062400"/>
            <a:ext cx="20491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PC: Callee code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Caller to Callee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57200" y="1600200"/>
            <a:ext cx="475344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the parameters in the reverse order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call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Pushes the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PC to point the subroutine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subroutine code being executed</a:t>
            </a:r>
          </a:p>
        </p:txBody>
      </p:sp>
      <p:sp>
        <p:nvSpPr>
          <p:cNvPr id="280" name="Shape 280"/>
          <p:cNvSpPr/>
          <p:nvPr/>
        </p:nvSpPr>
        <p:spPr>
          <a:xfrm>
            <a:off x="6511680" y="1908359"/>
            <a:ext cx="1663919" cy="2374200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404560" y="414971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>
            <a:off x="8243640" y="4336559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3" name="Shape 283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284" name="Shape 284"/>
          <p:cNvSpPr/>
          <p:nvPr/>
        </p:nvSpPr>
        <p:spPr>
          <a:xfrm>
            <a:off x="5996519" y="413316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285" name="Shape 285"/>
          <p:cNvSpPr/>
          <p:nvPr/>
        </p:nvSpPr>
        <p:spPr>
          <a:xfrm>
            <a:off x="6379200" y="4847760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286" name="Shape 286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287" name="Shape 287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sp>
        <p:nvSpPr>
          <p:cNvPr id="288" name="Shape 288"/>
          <p:cNvSpPr/>
          <p:nvPr/>
        </p:nvSpPr>
        <p:spPr>
          <a:xfrm>
            <a:off x="7049879" y="4128480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8404560" y="2279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cxnSp>
        <p:nvCxnSpPr>
          <p:cNvPr id="290" name="Shape 290"/>
          <p:cNvCxnSpPr/>
          <p:nvPr/>
        </p:nvCxnSpPr>
        <p:spPr>
          <a:xfrm rot="10800000">
            <a:off x="8243640" y="2476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91" name="Shape 291"/>
          <p:cNvSpPr/>
          <p:nvPr/>
        </p:nvSpPr>
        <p:spPr>
          <a:xfrm>
            <a:off x="6274080" y="6062400"/>
            <a:ext cx="20491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PC: Callee code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Callee to C code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57200" y="1600200"/>
            <a:ext cx="506736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the current EBP (Stores callee’s stack frame location)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8" name="Shape 298"/>
          <p:cNvSpPr/>
          <p:nvPr/>
        </p:nvSpPr>
        <p:spPr>
          <a:xfrm>
            <a:off x="6511680" y="1908359"/>
            <a:ext cx="1663919" cy="286631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8404560" y="453060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300" name="Shape 300"/>
          <p:cNvCxnSpPr/>
          <p:nvPr/>
        </p:nvCxnSpPr>
        <p:spPr>
          <a:xfrm rot="10800000">
            <a:off x="8243640" y="471780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01" name="Shape 301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302" name="Shape 302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303" name="Shape 303"/>
          <p:cNvSpPr/>
          <p:nvPr/>
        </p:nvSpPr>
        <p:spPr>
          <a:xfrm>
            <a:off x="6379200" y="53809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304" name="Shape 304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305" name="Shape 305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sp>
        <p:nvSpPr>
          <p:cNvPr id="306" name="Shape 306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307" name="Shape 307"/>
          <p:cNvSpPr/>
          <p:nvPr/>
        </p:nvSpPr>
        <p:spPr>
          <a:xfrm>
            <a:off x="7049879" y="47383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8404560" y="2279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cxnSp>
        <p:nvCxnSpPr>
          <p:cNvPr id="309" name="Shape 309"/>
          <p:cNvCxnSpPr/>
          <p:nvPr/>
        </p:nvCxnSpPr>
        <p:spPr>
          <a:xfrm rot="10800000">
            <a:off x="8243640" y="2476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Short,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a series of buffer overflow attacks on an executable file, bufbomb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Callee to C code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1600200"/>
            <a:ext cx="506736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the current EBP (Stores callee’s stack frame location)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ESP into EBP (EBP is now callee’s landmark for stack frame)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6" name="Shape 316"/>
          <p:cNvSpPr/>
          <p:nvPr/>
        </p:nvSpPr>
        <p:spPr>
          <a:xfrm>
            <a:off x="6511680" y="1908359"/>
            <a:ext cx="1663919" cy="341387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480879" y="491183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8278559" y="4880519"/>
            <a:ext cx="191520" cy="18251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19" name="Shape 319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320" name="Shape 320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321" name="Shape 321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322" name="Shape 322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323" name="Shape 323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cxnSp>
        <p:nvCxnSpPr>
          <p:cNvPr id="324" name="Shape 324"/>
          <p:cNvCxnSpPr/>
          <p:nvPr/>
        </p:nvCxnSpPr>
        <p:spPr>
          <a:xfrm flipH="1">
            <a:off x="8241119" y="4477680"/>
            <a:ext cx="160920" cy="284760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25" name="Shape 325"/>
          <p:cNvSpPr/>
          <p:nvPr/>
        </p:nvSpPr>
        <p:spPr>
          <a:xfrm>
            <a:off x="8404560" y="418463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sp>
        <p:nvSpPr>
          <p:cNvPr id="326" name="Shape 326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327" name="Shape 327"/>
          <p:cNvSpPr/>
          <p:nvPr/>
        </p:nvSpPr>
        <p:spPr>
          <a:xfrm>
            <a:off x="7049879" y="51955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Callee to C code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57200" y="1600200"/>
            <a:ext cx="506736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the current EBP (Stores callee’s stack frame location)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ESP into EBP (EBP is now callee’s landmark for stack frame)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 space for local variables of callee in stack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4" name="Shape 334"/>
          <p:cNvSpPr/>
          <p:nvPr/>
        </p:nvSpPr>
        <p:spPr>
          <a:xfrm>
            <a:off x="6511680" y="1908359"/>
            <a:ext cx="1663919" cy="341387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404560" y="514043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8243640" y="5327279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7" name="Shape 337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338" name="Shape 338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339" name="Shape 339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340" name="Shape 340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341" name="Shape 341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cxnSp>
        <p:nvCxnSpPr>
          <p:cNvPr id="342" name="Shape 342"/>
          <p:cNvCxnSpPr/>
          <p:nvPr/>
        </p:nvCxnSpPr>
        <p:spPr>
          <a:xfrm rot="10800000">
            <a:off x="8243640" y="4762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43" name="Shape 343"/>
          <p:cNvSpPr/>
          <p:nvPr/>
        </p:nvSpPr>
        <p:spPr>
          <a:xfrm>
            <a:off x="8404560" y="4565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sp>
        <p:nvSpPr>
          <p:cNvPr id="344" name="Shape 344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345" name="Shape 345"/>
          <p:cNvSpPr/>
          <p:nvPr/>
        </p:nvSpPr>
        <p:spPr>
          <a:xfrm>
            <a:off x="6577200" y="483120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</a:p>
        </p:txBody>
      </p:sp>
      <p:sp>
        <p:nvSpPr>
          <p:cNvPr id="346" name="Shape 346"/>
          <p:cNvSpPr/>
          <p:nvPr/>
        </p:nvSpPr>
        <p:spPr>
          <a:xfrm>
            <a:off x="7049879" y="51955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Callee to C code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457200" y="1600200"/>
            <a:ext cx="506736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the current EBP (Stores callee’s frame pointer)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ESP into EBP (EBP is now callee’s frame pointer)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 space for local variables of callee in stack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C programmed 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3" name="Shape 353"/>
          <p:cNvSpPr/>
          <p:nvPr/>
        </p:nvSpPr>
        <p:spPr>
          <a:xfrm>
            <a:off x="6511680" y="1908359"/>
            <a:ext cx="1663919" cy="341387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8404560" y="514043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355" name="Shape 355"/>
          <p:cNvCxnSpPr/>
          <p:nvPr/>
        </p:nvCxnSpPr>
        <p:spPr>
          <a:xfrm rot="10800000">
            <a:off x="8243640" y="5327279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56" name="Shape 356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357" name="Shape 357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358" name="Shape 358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359" name="Shape 359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360" name="Shape 360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cxnSp>
        <p:nvCxnSpPr>
          <p:cNvPr id="361" name="Shape 361"/>
          <p:cNvCxnSpPr/>
          <p:nvPr/>
        </p:nvCxnSpPr>
        <p:spPr>
          <a:xfrm rot="10800000">
            <a:off x="8243640" y="4762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62" name="Shape 362"/>
          <p:cNvSpPr/>
          <p:nvPr/>
        </p:nvSpPr>
        <p:spPr>
          <a:xfrm>
            <a:off x="8404560" y="4565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sp>
        <p:nvSpPr>
          <p:cNvPr id="363" name="Shape 363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364" name="Shape 364"/>
          <p:cNvSpPr/>
          <p:nvPr/>
        </p:nvSpPr>
        <p:spPr>
          <a:xfrm>
            <a:off x="6577200" y="483120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</a:p>
        </p:txBody>
      </p:sp>
      <p:sp>
        <p:nvSpPr>
          <p:cNvPr id="365" name="Shape 365"/>
          <p:cNvSpPr/>
          <p:nvPr/>
        </p:nvSpPr>
        <p:spPr>
          <a:xfrm>
            <a:off x="7049879" y="51955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Return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57200" y="1600200"/>
            <a:ext cx="495395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return value in EAX</a:t>
            </a:r>
          </a:p>
        </p:txBody>
      </p:sp>
      <p:sp>
        <p:nvSpPr>
          <p:cNvPr id="372" name="Shape 372"/>
          <p:cNvSpPr/>
          <p:nvPr/>
        </p:nvSpPr>
        <p:spPr>
          <a:xfrm>
            <a:off x="6511680" y="1908359"/>
            <a:ext cx="1663919" cy="341387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374" name="Shape 374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375" name="Shape 375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376" name="Shape 376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377" name="Shape 377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sp>
        <p:nvSpPr>
          <p:cNvPr id="378" name="Shape 378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379" name="Shape 379"/>
          <p:cNvSpPr/>
          <p:nvPr/>
        </p:nvSpPr>
        <p:spPr>
          <a:xfrm>
            <a:off x="6577200" y="483120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</a:p>
        </p:txBody>
      </p:sp>
      <p:sp>
        <p:nvSpPr>
          <p:cNvPr id="380" name="Shape 380"/>
          <p:cNvSpPr/>
          <p:nvPr/>
        </p:nvSpPr>
        <p:spPr>
          <a:xfrm>
            <a:off x="7049879" y="51955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6502680" y="6214680"/>
            <a:ext cx="20491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EAX: Return value</a:t>
            </a:r>
          </a:p>
        </p:txBody>
      </p:sp>
      <p:sp>
        <p:nvSpPr>
          <p:cNvPr id="382" name="Shape 382"/>
          <p:cNvSpPr/>
          <p:nvPr/>
        </p:nvSpPr>
        <p:spPr>
          <a:xfrm>
            <a:off x="8404560" y="514043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383" name="Shape 383"/>
          <p:cNvCxnSpPr/>
          <p:nvPr/>
        </p:nvCxnSpPr>
        <p:spPr>
          <a:xfrm rot="10800000">
            <a:off x="8243640" y="4762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84" name="Shape 384"/>
          <p:cNvSpPr/>
          <p:nvPr/>
        </p:nvSpPr>
        <p:spPr>
          <a:xfrm>
            <a:off x="8404560" y="4565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cxnSp>
        <p:nvCxnSpPr>
          <p:cNvPr id="385" name="Shape 385"/>
          <p:cNvCxnSpPr/>
          <p:nvPr/>
        </p:nvCxnSpPr>
        <p:spPr>
          <a:xfrm rot="10800000">
            <a:off x="8243640" y="5327279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Return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57200" y="1600200"/>
            <a:ext cx="495395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return value in EAX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EBP inside ESP: Callee’s stack frame being disappearing</a:t>
            </a:r>
          </a:p>
        </p:txBody>
      </p:sp>
      <p:sp>
        <p:nvSpPr>
          <p:cNvPr id="392" name="Shape 392"/>
          <p:cNvSpPr/>
          <p:nvPr/>
        </p:nvSpPr>
        <p:spPr>
          <a:xfrm>
            <a:off x="6511680" y="1908359"/>
            <a:ext cx="1663919" cy="341387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394" name="Shape 394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395" name="Shape 395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396" name="Shape 396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397" name="Shape 397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sp>
        <p:nvSpPr>
          <p:cNvPr id="398" name="Shape 398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399" name="Shape 399"/>
          <p:cNvSpPr/>
          <p:nvPr/>
        </p:nvSpPr>
        <p:spPr>
          <a:xfrm>
            <a:off x="6577200" y="483120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</a:p>
        </p:txBody>
      </p:sp>
      <p:sp>
        <p:nvSpPr>
          <p:cNvPr id="400" name="Shape 400"/>
          <p:cNvSpPr/>
          <p:nvPr/>
        </p:nvSpPr>
        <p:spPr>
          <a:xfrm>
            <a:off x="7049879" y="51955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6502680" y="6214680"/>
            <a:ext cx="20491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EAX: Return value</a:t>
            </a:r>
          </a:p>
        </p:txBody>
      </p:sp>
      <p:sp>
        <p:nvSpPr>
          <p:cNvPr id="402" name="Shape 402"/>
          <p:cNvSpPr/>
          <p:nvPr/>
        </p:nvSpPr>
        <p:spPr>
          <a:xfrm>
            <a:off x="8404560" y="514043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8243640" y="4762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04" name="Shape 404"/>
          <p:cNvSpPr/>
          <p:nvPr/>
        </p:nvSpPr>
        <p:spPr>
          <a:xfrm>
            <a:off x="8404560" y="4565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cxnSp>
        <p:nvCxnSpPr>
          <p:cNvPr id="405" name="Shape 405"/>
          <p:cNvCxnSpPr/>
          <p:nvPr/>
        </p:nvCxnSpPr>
        <p:spPr>
          <a:xfrm rot="10800000">
            <a:off x="8261279" y="4844879"/>
            <a:ext cx="208800" cy="418320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Return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457200" y="1600200"/>
            <a:ext cx="495395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return value in EAX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EBP inside ESP: Callee’s stack frame being disappearing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Pops stack into EBP: Caller’s stack frame is addressable again</a:t>
            </a:r>
          </a:p>
        </p:txBody>
      </p:sp>
      <p:sp>
        <p:nvSpPr>
          <p:cNvPr id="412" name="Shape 412"/>
          <p:cNvSpPr/>
          <p:nvPr/>
        </p:nvSpPr>
        <p:spPr>
          <a:xfrm>
            <a:off x="6511680" y="1908359"/>
            <a:ext cx="1663919" cy="341387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414" name="Shape 414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415" name="Shape 415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416" name="Shape 416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417" name="Shape 417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cxnSp>
        <p:nvCxnSpPr>
          <p:cNvPr id="418" name="Shape 418"/>
          <p:cNvCxnSpPr/>
          <p:nvPr/>
        </p:nvCxnSpPr>
        <p:spPr>
          <a:xfrm rot="10800000">
            <a:off x="8243640" y="422892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19" name="Shape 419"/>
          <p:cNvSpPr/>
          <p:nvPr/>
        </p:nvSpPr>
        <p:spPr>
          <a:xfrm>
            <a:off x="8404560" y="403236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sp>
        <p:nvSpPr>
          <p:cNvPr id="420" name="Shape 420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421" name="Shape 421"/>
          <p:cNvSpPr/>
          <p:nvPr/>
        </p:nvSpPr>
        <p:spPr>
          <a:xfrm>
            <a:off x="6577200" y="483120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</a:p>
        </p:txBody>
      </p:sp>
      <p:sp>
        <p:nvSpPr>
          <p:cNvPr id="422" name="Shape 422"/>
          <p:cNvSpPr/>
          <p:nvPr/>
        </p:nvSpPr>
        <p:spPr>
          <a:xfrm>
            <a:off x="7049879" y="51955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8404560" y="2279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cxnSp>
        <p:nvCxnSpPr>
          <p:cNvPr id="424" name="Shape 424"/>
          <p:cNvCxnSpPr/>
          <p:nvPr/>
        </p:nvCxnSpPr>
        <p:spPr>
          <a:xfrm rot="10800000">
            <a:off x="8243640" y="2476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25" name="Shape 425"/>
          <p:cNvSpPr/>
          <p:nvPr/>
        </p:nvSpPr>
        <p:spPr>
          <a:xfrm>
            <a:off x="6502680" y="6214680"/>
            <a:ext cx="20491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EAX: Return value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Step: Return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457200" y="1600200"/>
            <a:ext cx="495395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return value in EAX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EBP inside ESP: Callee’s stack frame being disappearing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Pops stack into EBP: Caller’s stack frame is addressable again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ret instruction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Pops stack and set PC to the popped value address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(Gives CPU back to caller)</a:t>
            </a:r>
          </a:p>
        </p:txBody>
      </p:sp>
      <p:sp>
        <p:nvSpPr>
          <p:cNvPr id="432" name="Shape 432"/>
          <p:cNvSpPr/>
          <p:nvPr/>
        </p:nvSpPr>
        <p:spPr>
          <a:xfrm>
            <a:off x="6511680" y="1908359"/>
            <a:ext cx="1663919" cy="341387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5996519" y="177084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434" name="Shape 434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435" name="Shape 435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436" name="Shape 436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437" name="Shape 437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sp>
        <p:nvSpPr>
          <p:cNvPr id="438" name="Shape 438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439" name="Shape 439"/>
          <p:cNvSpPr/>
          <p:nvPr/>
        </p:nvSpPr>
        <p:spPr>
          <a:xfrm>
            <a:off x="6577200" y="483120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</a:p>
        </p:txBody>
      </p:sp>
      <p:sp>
        <p:nvSpPr>
          <p:cNvPr id="440" name="Shape 440"/>
          <p:cNvSpPr/>
          <p:nvPr/>
        </p:nvSpPr>
        <p:spPr>
          <a:xfrm>
            <a:off x="7049879" y="51955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1" name="Shape 441"/>
          <p:cNvCxnSpPr/>
          <p:nvPr/>
        </p:nvCxnSpPr>
        <p:spPr>
          <a:xfrm rot="10800000">
            <a:off x="8243640" y="38480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42" name="Shape 442"/>
          <p:cNvSpPr/>
          <p:nvPr/>
        </p:nvSpPr>
        <p:spPr>
          <a:xfrm>
            <a:off x="8404560" y="36514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sp>
        <p:nvSpPr>
          <p:cNvPr id="443" name="Shape 443"/>
          <p:cNvSpPr/>
          <p:nvPr/>
        </p:nvSpPr>
        <p:spPr>
          <a:xfrm>
            <a:off x="8404560" y="2279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8243640" y="2476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45" name="Shape 445"/>
          <p:cNvSpPr/>
          <p:nvPr/>
        </p:nvSpPr>
        <p:spPr>
          <a:xfrm>
            <a:off x="6502680" y="6214680"/>
            <a:ext cx="20491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EAX: Return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PC: return address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 &amp; Assembly Code</a:t>
            </a:r>
          </a:p>
        </p:txBody>
      </p:sp>
      <p:sp>
        <p:nvSpPr>
          <p:cNvPr id="451" name="Shape 451"/>
          <p:cNvSpPr/>
          <p:nvPr/>
        </p:nvSpPr>
        <p:spPr>
          <a:xfrm>
            <a:off x="514079" y="1529279"/>
            <a:ext cx="2648519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int foo(int </a:t>
            </a:r>
            <a:r>
              <a:rPr lang="en-US" sz="1400">
                <a:solidFill>
                  <a:srgbClr val="8E7CC3"/>
                </a:solidFill>
                <a:latin typeface="Ubuntu Mono"/>
                <a:ea typeface="Ubuntu Mono"/>
                <a:cs typeface="Ubuntu Mono"/>
                <a:sym typeface="Ubuntu Mono"/>
              </a:rPr>
              <a:t>param</a:t>
            </a: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int </a:t>
            </a:r>
            <a:r>
              <a:rPr lang="en-US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local</a:t>
            </a: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= 0;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lang="en-US" sz="14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local + param;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int main(void)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foo(</a:t>
            </a:r>
            <a:r>
              <a:rPr lang="en-US" sz="1400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return 0;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2" name="Shape 452"/>
          <p:cNvSpPr/>
          <p:nvPr/>
        </p:nvSpPr>
        <p:spPr>
          <a:xfrm>
            <a:off x="3511439" y="1529279"/>
            <a:ext cx="5428799" cy="4827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00000000 &lt;foo&gt;: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0:	55                   	</a:t>
            </a:r>
            <a:r>
              <a:rPr lang="en-US" sz="14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push   %ebp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1:	89 e5                	</a:t>
            </a:r>
            <a:r>
              <a:rPr lang="en-US" sz="14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mov    %esp,%ebp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3:	83 ec 10             	</a:t>
            </a:r>
            <a:r>
              <a:rPr lang="en-US" sz="14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sub    $0x10,%esp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6:	c7 45 fc 00 00 00 00 	movl   $0x0,</a:t>
            </a:r>
            <a:r>
              <a:rPr lang="en-US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-0x4(%ebp)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d:	8b 45 08             	mov    </a:t>
            </a:r>
            <a:r>
              <a:rPr lang="en-US" sz="1400">
                <a:solidFill>
                  <a:srgbClr val="8E7CC3"/>
                </a:solidFill>
                <a:latin typeface="Ubuntu Mono"/>
                <a:ea typeface="Ubuntu Mono"/>
                <a:cs typeface="Ubuntu Mono"/>
                <a:sym typeface="Ubuntu Mono"/>
              </a:rPr>
              <a:t>0x8(%ebp)</a:t>
            </a: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,%eax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10:	8b 55 fc             	mov    -0x4(%ebp),%edx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13:	01 d0                	add    %edx,</a:t>
            </a:r>
            <a:r>
              <a:rPr lang="en-US" sz="14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%eax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15:	c9                   	leave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16:	c3                   	</a:t>
            </a:r>
            <a:r>
              <a:rPr lang="en-US" sz="14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ret</a:t>
            </a: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00000017 &lt;main&gt;: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17:	55                   	push   %ebp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18:	89 e5                	mov    %esp,%ebp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1a:	83 ec 04             	sub    $0x4,%esp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1d:	c7 04 24 01 00 00 00 	</a:t>
            </a:r>
            <a:r>
              <a:rPr lang="en-US" sz="14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movl   </a:t>
            </a:r>
            <a:r>
              <a:rPr lang="en-US" sz="1400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$0x1</a:t>
            </a:r>
            <a:r>
              <a:rPr lang="en-US" sz="14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,(%esp)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24:	e8 fc ff ff ff       	</a:t>
            </a:r>
            <a:r>
              <a:rPr lang="en-US" sz="14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call   25 &lt;main+0xe&gt;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29:	b8 00 00 00 00       	mov    $0x0,%eax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2e:	c9                   	leave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2f:	c3                   	ret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3" name="Shape 453"/>
          <p:cNvSpPr/>
          <p:nvPr/>
        </p:nvSpPr>
        <p:spPr>
          <a:xfrm>
            <a:off x="348480" y="5150160"/>
            <a:ext cx="3319560" cy="149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gcc -m32 -c code.c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objdump -d code.o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Overflow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457200" y="1600200"/>
            <a:ext cx="56336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gets() store data until \n or EOF met.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gets() stored 16 bytes?</a:t>
            </a:r>
          </a:p>
        </p:txBody>
      </p:sp>
      <p:sp>
        <p:nvSpPr>
          <p:cNvPr id="460" name="Shape 460"/>
          <p:cNvSpPr/>
          <p:nvPr/>
        </p:nvSpPr>
        <p:spPr>
          <a:xfrm>
            <a:off x="6259319" y="412200"/>
            <a:ext cx="2371320" cy="2330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int foo(void)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char </a:t>
            </a:r>
            <a:r>
              <a:rPr lang="en-US" sz="18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buf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[8];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lang="en-US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gets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buf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return 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</p:txBody>
      </p:sp>
      <p:sp>
        <p:nvSpPr>
          <p:cNvPr id="461" name="Shape 461"/>
          <p:cNvSpPr/>
          <p:nvPr/>
        </p:nvSpPr>
        <p:spPr>
          <a:xfrm>
            <a:off x="6511680" y="2945519"/>
            <a:ext cx="1663919" cy="2578680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8404560" y="529271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463" name="Shape 463"/>
          <p:cNvCxnSpPr/>
          <p:nvPr/>
        </p:nvCxnSpPr>
        <p:spPr>
          <a:xfrm rot="10800000">
            <a:off x="8243640" y="5479559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64" name="Shape 464"/>
          <p:cNvSpPr/>
          <p:nvPr/>
        </p:nvSpPr>
        <p:spPr>
          <a:xfrm>
            <a:off x="5996519" y="2761559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465" name="Shape 465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466" name="Shape 466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467" name="Shape 467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468" name="Shape 468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243640" y="4762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70" name="Shape 470"/>
          <p:cNvSpPr/>
          <p:nvPr/>
        </p:nvSpPr>
        <p:spPr>
          <a:xfrm>
            <a:off x="8404560" y="4565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sp>
        <p:nvSpPr>
          <p:cNvPr id="471" name="Shape 471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472" name="Shape 472"/>
          <p:cNvSpPr/>
          <p:nvPr/>
        </p:nvSpPr>
        <p:spPr>
          <a:xfrm>
            <a:off x="6577200" y="4831200"/>
            <a:ext cx="1533240" cy="640799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</a:p>
        </p:txBody>
      </p:sp>
      <p:sp>
        <p:nvSpPr>
          <p:cNvPr id="473" name="Shape 473"/>
          <p:cNvSpPr/>
          <p:nvPr/>
        </p:nvSpPr>
        <p:spPr>
          <a:xfrm>
            <a:off x="7049879" y="5428800"/>
            <a:ext cx="452519" cy="49823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Overflow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457200" y="1600200"/>
            <a:ext cx="56336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gets() store data until \n or EOF met.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gets() stored 16 bytes?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EBP, Return address be corrupted!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(EBP, Return address are 4 bytes each)</a:t>
            </a:r>
          </a:p>
        </p:txBody>
      </p:sp>
      <p:sp>
        <p:nvSpPr>
          <p:cNvPr id="480" name="Shape 480"/>
          <p:cNvSpPr/>
          <p:nvPr/>
        </p:nvSpPr>
        <p:spPr>
          <a:xfrm>
            <a:off x="6511680" y="2954159"/>
            <a:ext cx="1663919" cy="236843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8404560" y="514043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482" name="Shape 482"/>
          <p:cNvCxnSpPr/>
          <p:nvPr/>
        </p:nvCxnSpPr>
        <p:spPr>
          <a:xfrm rot="10800000">
            <a:off x="8243640" y="5327279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83" name="Shape 483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484" name="Shape 484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485" name="Shape 485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486" name="Shape 486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cxnSp>
        <p:nvCxnSpPr>
          <p:cNvPr id="487" name="Shape 487"/>
          <p:cNvCxnSpPr/>
          <p:nvPr/>
        </p:nvCxnSpPr>
        <p:spPr>
          <a:xfrm rot="10800000">
            <a:off x="8243640" y="4762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88" name="Shape 488"/>
          <p:cNvSpPr/>
          <p:nvPr/>
        </p:nvSpPr>
        <p:spPr>
          <a:xfrm>
            <a:off x="8404560" y="4565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sp>
        <p:nvSpPr>
          <p:cNvPr id="489" name="Shape 489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490" name="Shape 490"/>
          <p:cNvSpPr/>
          <p:nvPr/>
        </p:nvSpPr>
        <p:spPr>
          <a:xfrm>
            <a:off x="6577200" y="483120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</a:p>
        </p:txBody>
      </p:sp>
      <p:sp>
        <p:nvSpPr>
          <p:cNvPr id="491" name="Shape 491"/>
          <p:cNvSpPr/>
          <p:nvPr/>
        </p:nvSpPr>
        <p:spPr>
          <a:xfrm>
            <a:off x="7049879" y="51955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6648839" y="3886560"/>
            <a:ext cx="1393919" cy="1308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b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(16 bytes)</a:t>
            </a:r>
          </a:p>
        </p:txBody>
      </p:sp>
      <p:sp>
        <p:nvSpPr>
          <p:cNvPr id="493" name="Shape 493"/>
          <p:cNvSpPr/>
          <p:nvPr/>
        </p:nvSpPr>
        <p:spPr>
          <a:xfrm>
            <a:off x="5996519" y="2761559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494" name="Shape 494"/>
          <p:cNvSpPr/>
          <p:nvPr/>
        </p:nvSpPr>
        <p:spPr>
          <a:xfrm>
            <a:off x="6259319" y="412200"/>
            <a:ext cx="2371320" cy="2330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int foo(void)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char </a:t>
            </a:r>
            <a:r>
              <a:rPr lang="en-US" sz="18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buf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[8];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lang="en-US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gets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buf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return 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Short,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a series of buffer overflow attacks on an executable file, bufbomb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understanding of IA-32 calling convention and stack organization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Overflow Attack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457200" y="1600200"/>
            <a:ext cx="56336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the corruption overwrites return address into address of other function?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Unexpected function call</a:t>
            </a:r>
          </a:p>
        </p:txBody>
      </p:sp>
      <p:sp>
        <p:nvSpPr>
          <p:cNvPr id="501" name="Shape 501"/>
          <p:cNvSpPr/>
          <p:nvPr/>
        </p:nvSpPr>
        <p:spPr>
          <a:xfrm>
            <a:off x="6511680" y="2954159"/>
            <a:ext cx="1663919" cy="236843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8404560" y="514043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503" name="Shape 503"/>
          <p:cNvCxnSpPr/>
          <p:nvPr/>
        </p:nvCxnSpPr>
        <p:spPr>
          <a:xfrm rot="10800000">
            <a:off x="8243640" y="5327279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04" name="Shape 504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505" name="Shape 505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506" name="Shape 506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507" name="Shape 507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cxnSp>
        <p:nvCxnSpPr>
          <p:cNvPr id="508" name="Shape 508"/>
          <p:cNvCxnSpPr/>
          <p:nvPr/>
        </p:nvCxnSpPr>
        <p:spPr>
          <a:xfrm rot="10800000">
            <a:off x="8243640" y="4762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09" name="Shape 509"/>
          <p:cNvSpPr/>
          <p:nvPr/>
        </p:nvSpPr>
        <p:spPr>
          <a:xfrm>
            <a:off x="8404560" y="4565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sp>
        <p:nvSpPr>
          <p:cNvPr id="510" name="Shape 510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511" name="Shape 511"/>
          <p:cNvSpPr/>
          <p:nvPr/>
        </p:nvSpPr>
        <p:spPr>
          <a:xfrm>
            <a:off x="6577200" y="483120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</a:p>
        </p:txBody>
      </p:sp>
      <p:sp>
        <p:nvSpPr>
          <p:cNvPr id="512" name="Shape 512"/>
          <p:cNvSpPr/>
          <p:nvPr/>
        </p:nvSpPr>
        <p:spPr>
          <a:xfrm>
            <a:off x="7049879" y="51955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6648839" y="3886560"/>
            <a:ext cx="1393919" cy="1308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b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(16 bytes)</a:t>
            </a:r>
          </a:p>
        </p:txBody>
      </p:sp>
      <p:sp>
        <p:nvSpPr>
          <p:cNvPr id="514" name="Shape 514"/>
          <p:cNvSpPr/>
          <p:nvPr/>
        </p:nvSpPr>
        <p:spPr>
          <a:xfrm>
            <a:off x="5996519" y="2761559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515" name="Shape 515"/>
          <p:cNvSpPr/>
          <p:nvPr/>
        </p:nvSpPr>
        <p:spPr>
          <a:xfrm>
            <a:off x="6259319" y="412200"/>
            <a:ext cx="2371320" cy="2330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int foo(void)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char </a:t>
            </a:r>
            <a:r>
              <a:rPr lang="en-US" sz="18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buf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[8];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lang="en-US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gets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buf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return 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</p:txBody>
      </p:sp>
      <p:sp>
        <p:nvSpPr>
          <p:cNvPr id="516" name="Shape 516"/>
          <p:cNvSpPr/>
          <p:nvPr/>
        </p:nvSpPr>
        <p:spPr>
          <a:xfrm>
            <a:off x="6692400" y="3930119"/>
            <a:ext cx="1315439" cy="299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address to bar()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Overflow Attack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457200" y="1600200"/>
            <a:ext cx="56336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the corruption overwrites return address into address of other function?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Unexpected function call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the corruption contains instruction stream and it overwrites return address into start of the instruction stream?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OMG...</a:t>
            </a:r>
          </a:p>
        </p:txBody>
      </p:sp>
      <p:sp>
        <p:nvSpPr>
          <p:cNvPr id="523" name="Shape 523"/>
          <p:cNvSpPr/>
          <p:nvPr/>
        </p:nvSpPr>
        <p:spPr>
          <a:xfrm>
            <a:off x="6511680" y="2954159"/>
            <a:ext cx="1663919" cy="236843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8404560" y="5140439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</a:t>
            </a:r>
          </a:p>
        </p:txBody>
      </p:sp>
      <p:cxnSp>
        <p:nvCxnSpPr>
          <p:cNvPr id="525" name="Shape 525"/>
          <p:cNvCxnSpPr/>
          <p:nvPr/>
        </p:nvCxnSpPr>
        <p:spPr>
          <a:xfrm rot="10800000">
            <a:off x="8243640" y="5327279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26" name="Shape 526"/>
          <p:cNvSpPr/>
          <p:nvPr/>
        </p:nvSpPr>
        <p:spPr>
          <a:xfrm>
            <a:off x="5996519" y="5581080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</a:p>
        </p:txBody>
      </p:sp>
      <p:sp>
        <p:nvSpPr>
          <p:cNvPr id="527" name="Shape 527"/>
          <p:cNvSpPr/>
          <p:nvPr/>
        </p:nvSpPr>
        <p:spPr>
          <a:xfrm>
            <a:off x="6379200" y="5838119"/>
            <a:ext cx="20491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grows downside</a:t>
            </a:r>
          </a:p>
        </p:txBody>
      </p:sp>
      <p:sp>
        <p:nvSpPr>
          <p:cNvPr id="528" name="Shape 528"/>
          <p:cNvSpPr/>
          <p:nvPr/>
        </p:nvSpPr>
        <p:spPr>
          <a:xfrm>
            <a:off x="6570360" y="332891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529" name="Shape 529"/>
          <p:cNvSpPr/>
          <p:nvPr/>
        </p:nvSpPr>
        <p:spPr>
          <a:xfrm>
            <a:off x="6577200" y="382428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</a:p>
        </p:txBody>
      </p:sp>
      <p:cxnSp>
        <p:nvCxnSpPr>
          <p:cNvPr id="530" name="Shape 530"/>
          <p:cNvCxnSpPr/>
          <p:nvPr/>
        </p:nvCxnSpPr>
        <p:spPr>
          <a:xfrm rot="10800000">
            <a:off x="8243640" y="4762440"/>
            <a:ext cx="191520" cy="35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31" name="Shape 531"/>
          <p:cNvSpPr/>
          <p:nvPr/>
        </p:nvSpPr>
        <p:spPr>
          <a:xfrm>
            <a:off x="8404560" y="4565880"/>
            <a:ext cx="918719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EBP</a:t>
            </a:r>
          </a:p>
        </p:txBody>
      </p:sp>
      <p:sp>
        <p:nvSpPr>
          <p:cNvPr id="532" name="Shape 532"/>
          <p:cNvSpPr/>
          <p:nvPr/>
        </p:nvSpPr>
        <p:spPr>
          <a:xfrm>
            <a:off x="6570360" y="4319639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EBP</a:t>
            </a:r>
          </a:p>
        </p:txBody>
      </p:sp>
      <p:sp>
        <p:nvSpPr>
          <p:cNvPr id="533" name="Shape 533"/>
          <p:cNvSpPr/>
          <p:nvPr/>
        </p:nvSpPr>
        <p:spPr>
          <a:xfrm>
            <a:off x="6577200" y="4831200"/>
            <a:ext cx="1533240" cy="405000"/>
          </a:xfrm>
          <a:prstGeom prst="rect">
            <a:avLst/>
          </a:prstGeom>
          <a:solidFill>
            <a:srgbClr val="6AA84F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</a:p>
        </p:txBody>
      </p:sp>
      <p:sp>
        <p:nvSpPr>
          <p:cNvPr id="534" name="Shape 534"/>
          <p:cNvSpPr/>
          <p:nvPr/>
        </p:nvSpPr>
        <p:spPr>
          <a:xfrm>
            <a:off x="7049879" y="5195519"/>
            <a:ext cx="452519" cy="7315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190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6648839" y="3049919"/>
            <a:ext cx="1393919" cy="2145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 behavior;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 behavior;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</a:p>
        </p:txBody>
      </p:sp>
      <p:sp>
        <p:nvSpPr>
          <p:cNvPr id="536" name="Shape 536"/>
          <p:cNvSpPr/>
          <p:nvPr/>
        </p:nvSpPr>
        <p:spPr>
          <a:xfrm>
            <a:off x="5996519" y="2761559"/>
            <a:ext cx="568440" cy="5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</a:p>
        </p:txBody>
      </p:sp>
      <p:sp>
        <p:nvSpPr>
          <p:cNvPr id="537" name="Shape 537"/>
          <p:cNvSpPr/>
          <p:nvPr/>
        </p:nvSpPr>
        <p:spPr>
          <a:xfrm>
            <a:off x="6259319" y="412200"/>
            <a:ext cx="2371320" cy="2330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int foo(void)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char </a:t>
            </a:r>
            <a:r>
              <a:rPr lang="en-US" sz="18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buf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[8];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lang="en-US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gets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buf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	return 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</p:txBody>
      </p:sp>
      <p:sp>
        <p:nvSpPr>
          <p:cNvPr id="538" name="Shape 538"/>
          <p:cNvSpPr/>
          <p:nvPr/>
        </p:nvSpPr>
        <p:spPr>
          <a:xfrm>
            <a:off x="6692400" y="3930119"/>
            <a:ext cx="1315439" cy="299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address of bad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/>
        </p:nvSpPr>
        <p:spPr>
          <a:xfrm>
            <a:off x="685800" y="2111040"/>
            <a:ext cx="7772039" cy="154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cp /home/sp_files/bufbomb/* ./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bufbomb: executable to attack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hex2raw: convert hex to raw binary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makecookie: create your cookie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File: hex2raw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hex input from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stdin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print binary stream of the input into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stdout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C style comment; For example,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89 e5 /* mov %esp,%ebp */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File: makecookie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cookie based on user id and print to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stdout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your user id as same as test machine account 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./makecookie &lt;user id&gt;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File: bufbomb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 file containing stack overflow vulnerable code and assignments test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user id and receive exploit text from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stdin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Usage: ./bufbomb -u &lt;user id&gt;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inside bufbomb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1 /* Buffer size for getbuf */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2 #define NORMAL_BUFFER_SIZE 32                                        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3                                                                      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4 int getbuf()                                                         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5 {                                                                    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6         char buf[NORMAL_BUFFER_SIZE];                                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7         </a:t>
            </a:r>
            <a:r>
              <a:rPr lang="en-US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Gets</a:t>
            </a: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(buf);                                                   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8         return 1;                                                    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9 }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Gets() is as vulnerable as gets().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getbuf() be called when bufbomb executed.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Convenient Test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down your exploit input in text using hex format and comment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cat exploit.txt | ./hex2raw | ./bufbomb -u &lt;user id&gt;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Code Generating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down assembly code, compile it and disassembly it; For example,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echo ‘push $0xabcdef’ &gt; example.s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gcc -m32 -c example.s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objdump -d example.o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example.o:     file format elf32-i386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00000000 &lt;.text&gt;: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0:   </a:t>
            </a:r>
            <a:r>
              <a:rPr lang="en-US" sz="2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68 ef cd ab 00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  push   $0xabcdef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Short,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a series of buffer overflow attacks on an executable file, bufbomb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understanding of IA-32 calling convention and stack organization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Never crack others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inside bufbomb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457200" y="144792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void test()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int val;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/* Put canary on stack to detect possible corruption */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volatile int local = uniqueval();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val = </a:t>
            </a:r>
            <a:r>
              <a:rPr lang="en-US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getbuf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();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/* Check for corrupted stack */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if (local != uniqueval())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printf("Sabotaged!: the stack has been corrupted\n");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else if (val == cookie)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printf("Boom!: getbuf returned 0x%x\n", val);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validate(3);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} else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printf("Dud: getbuf returned 0x%x\n", val);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test() calls getbuf()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inside bufbomb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void smoke()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printf("Smoke!: You called smoke()\n");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validate(0);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exit(0);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smoke() function inside bufbomb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 0 (10 pts)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bufbomb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execute the code for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smoke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getbuf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executes its return statement.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if you see string below from bufbomb: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Type string:Smoke!: You called smoke()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VALID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NICE JOB!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 0 (10 pts)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Hint: What if return address of bufbomb being changed to address of a subroutine?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Helpful Tools: objdump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below gives disassembled code of </a:t>
            </a:r>
            <a:r>
              <a:rPr i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bufbomb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objdump -d bufbomb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Helpful Tools: gdb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gdb gives you useful informations; For example,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$ gdb bufbomb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(gdb) break getbuf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Breakpoint 1 at 0x80491fa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(gdb) run -u sjpark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Starting program: /home/sjpark/Downloads/buflab-handout/bufbomb -u sjpark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Userid: sjpark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Cookie: 0x5a4c1970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Breakpoint 1, 0x080491fa in getbuf 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(gdb) print $ebp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$1 = (void *) 0x55683c30 &lt;_reserved+1039408&gt;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(gdb) print (void *)fizz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$2 = (void *) 0x8048c42 &lt;fizz&gt;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(gdb) print (void *)&amp;global_value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$3 = (void *) 0x804d100 &lt;global_value&gt;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(gdb)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inside bufbomb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void fizz(int val)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if (val == cookie)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printf("Fizz!: You called fizz(0x%x)\n", val);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validate(1);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} else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printf("Misfire: You called fizz(0x%x)\n", val);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exit(0);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fizz() function which receives int as parameter inside bufbomb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 1 (10 pts)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bufbomb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execute the code for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fizz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if you have passed your cookie as its argument when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getbuf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executes its return statement.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if you see string like below from bufbomb: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Cookie: 0x5a4c1970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Type string:Fizz!: You called fizz(0x5a4c1970)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VALID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NICE JOB!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Cookie could be different by your 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 1 (10 pts)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Hint: Where the fizz would imagine its argument is located?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inside bufbomb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int global_value = 0;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void bang(int val)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if (global_value == cookie)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printf("Bang!: You set global_value to 0x%x\n",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global_value);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validate(2);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} else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printf("Misfire: global_value = 0x%x\n", global_value);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exit(0);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bang() function and global variable global_value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685800" y="2111040"/>
            <a:ext cx="7772039" cy="154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85800" y="3786839"/>
            <a:ext cx="7772039" cy="1046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Calling Convention, Stack Overflow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 2 (15 pts)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bufbomb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set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global_value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your cookie and execute the code for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bang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getbuf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executes its return statement.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if you see string like below from bufbomb: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Cookie: 0x5a4c1970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Type string:Bang!: You set global_value to 0x5a4c1970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VALID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NICE JOB!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Cookie could be different by your id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 2 (15 pts)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Hint: What if return address of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getbuf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points a space inside stack and there are instructions?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inside bufbomb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457200" y="144792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void test()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int val;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/* Put canary on stack to detect possible corruption */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volatile int local = uniqueval();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val = </a:t>
            </a:r>
            <a:r>
              <a:rPr lang="en-US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getbuf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();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/* Check for corrupted stack */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if (local != uniqueval())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printf("Sabotaged!: the stack has been corrupted\n");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else if (val == cookie)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printf("Boom!: getbuf returned 0x%x\n", val);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	validate(3);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} else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 printf("Dud: getbuf returned 0x%x\n", val);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test() calls getbuf()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 3 (20 pts)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getbuf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to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test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 with return value as your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cookie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if you see string like below from bufbomb: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Cookie: 0x5a4c1970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Type string:Boom!: getbuf returned 0x5a4c1970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VALID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NICE JOB!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Cookie could be different by your id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 3 (20 pts)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Hint: Where </a:t>
            </a:r>
            <a:r>
              <a:rPr i="1"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test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would imagine return value is located?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 Should Contain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each string as mission[0-3].txt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text file should explain themselves in human readable manner using comment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Archive whole txt files with name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spp1_&lt;student id&gt;_&lt;name&gt;.zip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spp1_2015-12345_SuJiBae.zip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 Should Be Done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the zip file using email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to: </a:t>
            </a:r>
            <a:r>
              <a:rPr lang="en-US" sz="2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tskim@dcslab.snu.ac.kr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cc: </a:t>
            </a:r>
            <a:r>
              <a:rPr lang="en-US" sz="2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jichoi@dcslab.snu.ac.kr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Subject: spp1_&lt;student id&gt;_&lt;name&gt;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 due: Mar 16, 23:59:00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Submissions not formatted as the rule could be assessed as 0 point.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Question?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Subroutine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57200" y="1600200"/>
            <a:ext cx="616535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a.k.a. </a:t>
            </a:r>
            <a:r>
              <a:rPr b="0" i="1" lang="en-US" sz="30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Procedure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30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parameters and returns 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useful side-effects to machine state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procedural programming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7138439" y="2363040"/>
            <a:ext cx="359" cy="10890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7206479" y="2840400"/>
            <a:ext cx="1090440" cy="629279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dashDot"/>
            <a:round/>
            <a:headEnd len="med" w="med" type="none"/>
            <a:tailEnd len="lg" w="lg" type="stealth"/>
          </a:ln>
        </p:spPr>
      </p:cxnSp>
      <p:cxnSp>
        <p:nvCxnSpPr>
          <p:cNvPr id="144" name="Shape 144"/>
          <p:cNvCxnSpPr/>
          <p:nvPr/>
        </p:nvCxnSpPr>
        <p:spPr>
          <a:xfrm>
            <a:off x="8314920" y="2912040"/>
            <a:ext cx="359" cy="23526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x="7217280" y="3635639"/>
            <a:ext cx="1054079" cy="1638000"/>
          </a:xfrm>
          <a:prstGeom prst="straightConnector1">
            <a:avLst/>
          </a:prstGeom>
          <a:noFill/>
          <a:ln cap="flat" cmpd="sng" w="19075">
            <a:solidFill>
              <a:srgbClr val="666666"/>
            </a:solidFill>
            <a:prstDash val="dashDot"/>
            <a:round/>
            <a:headEnd len="med" w="med" type="none"/>
            <a:tailEnd len="lg" w="lg" type="stealth"/>
          </a:ln>
        </p:spPr>
      </p:cxnSp>
      <p:cxnSp>
        <p:nvCxnSpPr>
          <p:cNvPr id="146" name="Shape 146"/>
          <p:cNvCxnSpPr/>
          <p:nvPr/>
        </p:nvCxnSpPr>
        <p:spPr>
          <a:xfrm>
            <a:off x="7147079" y="3635280"/>
            <a:ext cx="359" cy="231768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7" name="Shape 147"/>
          <p:cNvSpPr/>
          <p:nvPr/>
        </p:nvSpPr>
        <p:spPr>
          <a:xfrm>
            <a:off x="6763679" y="1825559"/>
            <a:ext cx="1184759" cy="53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</p:txBody>
      </p:sp>
      <p:sp>
        <p:nvSpPr>
          <p:cNvPr id="148" name="Shape 148"/>
          <p:cNvSpPr/>
          <p:nvPr/>
        </p:nvSpPr>
        <p:spPr>
          <a:xfrm>
            <a:off x="7874639" y="2308319"/>
            <a:ext cx="1184759" cy="53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do_xxx()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Convention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Convention About Subroutine Calling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Convention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Convention About Subroutine Calling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callee receive arguments from caller?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callee returns output back to caller?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let execution flow goes into callee and then back to caller?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Convention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platform have their convention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be optimized for the platform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i="1" lang="en-US" sz="2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IA-32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less registers than others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practice, we focus on IA-32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IA-32: Intel’s 32bit architecture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IA-32 products: 386, 486, 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