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x="6858000" cy="9144000"/>
  <p:embeddedFontLst>
    <p:embeddedFont>
      <p:font typeface="Ubuntu Mon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UbuntuMono-bold.fntdata"/><Relationship Id="rId12" Type="http://schemas.openxmlformats.org/officeDocument/2006/relationships/font" Target="fonts/UbuntuMon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UbuntuMono-boldItalic.fntdata"/><Relationship Id="rId14" Type="http://schemas.openxmlformats.org/officeDocument/2006/relationships/font" Target="fonts/Ubuntu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040" cy="41144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rIns="0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http://www.putty.org/</a:t>
            </a:r>
          </a:p>
        </p:txBody>
      </p:sp>
      <p:sp>
        <p:nvSpPr>
          <p:cNvPr id="132" name="Shape 13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80"/>
            <a:ext cx="822923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457200" y="1600200"/>
            <a:ext cx="8229239" cy="4967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verTx">
  <p:cSld name="Title, Content over Conte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57200" y="274680"/>
            <a:ext cx="822923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457200" y="1600200"/>
            <a:ext cx="8229239" cy="23691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57200" y="4194719"/>
            <a:ext cx="8229239" cy="23691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, 4 Conte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457200" y="274680"/>
            <a:ext cx="822923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457200" y="1600200"/>
            <a:ext cx="4015800" cy="23691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674239" y="1600200"/>
            <a:ext cx="4015800" cy="23691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7" name="Shape 47"/>
          <p:cNvSpPr txBox="1"/>
          <p:nvPr>
            <p:ph idx="3" type="body"/>
          </p:nvPr>
        </p:nvSpPr>
        <p:spPr>
          <a:xfrm>
            <a:off x="4674239" y="4194719"/>
            <a:ext cx="4015800" cy="23691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8" name="Shape 48"/>
          <p:cNvSpPr txBox="1"/>
          <p:nvPr>
            <p:ph idx="4" type="body"/>
          </p:nvPr>
        </p:nvSpPr>
        <p:spPr>
          <a:xfrm>
            <a:off x="457200" y="4194719"/>
            <a:ext cx="4015800" cy="23691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6 Conte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74680"/>
            <a:ext cx="822923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457200" y="1600200"/>
            <a:ext cx="8229239" cy="496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2" name="Shape 52"/>
          <p:cNvSpPr txBox="1"/>
          <p:nvPr>
            <p:ph idx="2" type="body"/>
          </p:nvPr>
        </p:nvSpPr>
        <p:spPr>
          <a:xfrm>
            <a:off x="457200" y="1600200"/>
            <a:ext cx="8229239" cy="496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pic>
        <p:nvPicPr>
          <p:cNvPr id="53" name="Shape 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59440" y="1600200"/>
            <a:ext cx="6224400" cy="496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59440" y="1600200"/>
            <a:ext cx="6224400" cy="496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274680"/>
            <a:ext cx="822923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457200" y="1600200"/>
            <a:ext cx="8229239" cy="496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lid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Slid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0" y="274680"/>
            <a:ext cx="822923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x="457200" y="1600200"/>
            <a:ext cx="8229239" cy="4967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itle, 2 Conten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57200" y="274680"/>
            <a:ext cx="822923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457200" y="1600200"/>
            <a:ext cx="4015800" cy="496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9" name="Shape 69"/>
          <p:cNvSpPr txBox="1"/>
          <p:nvPr>
            <p:ph idx="2" type="body"/>
          </p:nvPr>
        </p:nvSpPr>
        <p:spPr>
          <a:xfrm>
            <a:off x="4674239" y="1600200"/>
            <a:ext cx="4015800" cy="496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7200" y="274680"/>
            <a:ext cx="822923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Centered 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" type="subTitle"/>
          </p:nvPr>
        </p:nvSpPr>
        <p:spPr>
          <a:xfrm>
            <a:off x="457200" y="274680"/>
            <a:ext cx="8229239" cy="5298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AndObj">
  <p:cSld name="Title, 2 Content and Conten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57200" y="274680"/>
            <a:ext cx="822923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457200" y="1600200"/>
            <a:ext cx="4015800" cy="23691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7" name="Shape 77"/>
          <p:cNvSpPr txBox="1"/>
          <p:nvPr>
            <p:ph idx="2" type="body"/>
          </p:nvPr>
        </p:nvSpPr>
        <p:spPr>
          <a:xfrm>
            <a:off x="457200" y="4194719"/>
            <a:ext cx="4015800" cy="23691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8" name="Shape 78"/>
          <p:cNvSpPr txBox="1"/>
          <p:nvPr>
            <p:ph idx="3" type="body"/>
          </p:nvPr>
        </p:nvSpPr>
        <p:spPr>
          <a:xfrm>
            <a:off x="4674239" y="1600200"/>
            <a:ext cx="4015800" cy="496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AndTwoObj">
  <p:cSld name="Title Content and 2 Conte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57200" y="274680"/>
            <a:ext cx="822923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457200" y="1600200"/>
            <a:ext cx="4015800" cy="496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2" name="Shape 82"/>
          <p:cNvSpPr txBox="1"/>
          <p:nvPr>
            <p:ph idx="2" type="body"/>
          </p:nvPr>
        </p:nvSpPr>
        <p:spPr>
          <a:xfrm>
            <a:off x="4674239" y="1600200"/>
            <a:ext cx="4015800" cy="23691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3" name="Shape 83"/>
          <p:cNvSpPr txBox="1"/>
          <p:nvPr>
            <p:ph idx="3" type="body"/>
          </p:nvPr>
        </p:nvSpPr>
        <p:spPr>
          <a:xfrm>
            <a:off x="4674239" y="4194719"/>
            <a:ext cx="4015800" cy="23691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OverTx">
  <p:cSld name="Title, 2 Content over Conten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57200" y="274680"/>
            <a:ext cx="822923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57200" y="1600200"/>
            <a:ext cx="4015800" cy="23691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7" name="Shape 87"/>
          <p:cNvSpPr txBox="1"/>
          <p:nvPr>
            <p:ph idx="2" type="body"/>
          </p:nvPr>
        </p:nvSpPr>
        <p:spPr>
          <a:xfrm>
            <a:off x="4674239" y="1600200"/>
            <a:ext cx="4015800" cy="23691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8" name="Shape 88"/>
          <p:cNvSpPr txBox="1"/>
          <p:nvPr>
            <p:ph idx="3" type="body"/>
          </p:nvPr>
        </p:nvSpPr>
        <p:spPr>
          <a:xfrm>
            <a:off x="457200" y="4194719"/>
            <a:ext cx="8229239" cy="23691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verTx">
  <p:cSld name="Title, Content over Conte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57200" y="274680"/>
            <a:ext cx="822923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457200" y="1600200"/>
            <a:ext cx="8229239" cy="23691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2" name="Shape 92"/>
          <p:cNvSpPr txBox="1"/>
          <p:nvPr>
            <p:ph idx="2" type="body"/>
          </p:nvPr>
        </p:nvSpPr>
        <p:spPr>
          <a:xfrm>
            <a:off x="457200" y="4194719"/>
            <a:ext cx="8229239" cy="23691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, 4 Conten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57200" y="274680"/>
            <a:ext cx="822923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457200" y="1600200"/>
            <a:ext cx="4015800" cy="23691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6" name="Shape 96"/>
          <p:cNvSpPr txBox="1"/>
          <p:nvPr>
            <p:ph idx="2" type="body"/>
          </p:nvPr>
        </p:nvSpPr>
        <p:spPr>
          <a:xfrm>
            <a:off x="4674239" y="1600200"/>
            <a:ext cx="4015800" cy="23691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7" name="Shape 97"/>
          <p:cNvSpPr txBox="1"/>
          <p:nvPr>
            <p:ph idx="3" type="body"/>
          </p:nvPr>
        </p:nvSpPr>
        <p:spPr>
          <a:xfrm>
            <a:off x="4674239" y="4194719"/>
            <a:ext cx="4015800" cy="23691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8" name="Shape 98"/>
          <p:cNvSpPr txBox="1"/>
          <p:nvPr>
            <p:ph idx="4" type="body"/>
          </p:nvPr>
        </p:nvSpPr>
        <p:spPr>
          <a:xfrm>
            <a:off x="457200" y="4194719"/>
            <a:ext cx="4015800" cy="23691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6 Conten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57200" y="274680"/>
            <a:ext cx="822923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457200" y="1600200"/>
            <a:ext cx="8229239" cy="496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2" name="Shape 102"/>
          <p:cNvSpPr txBox="1"/>
          <p:nvPr>
            <p:ph idx="2" type="body"/>
          </p:nvPr>
        </p:nvSpPr>
        <p:spPr>
          <a:xfrm>
            <a:off x="457200" y="1600200"/>
            <a:ext cx="8229239" cy="496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pic>
        <p:nvPicPr>
          <p:cNvPr id="103" name="Shape 10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59440" y="1600200"/>
            <a:ext cx="6224400" cy="496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59440" y="1600200"/>
            <a:ext cx="6224400" cy="496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74680"/>
            <a:ext cx="822923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600200"/>
            <a:ext cx="8229239" cy="496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itle, 2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74680"/>
            <a:ext cx="822923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600200"/>
            <a:ext cx="4015800" cy="496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74239" y="1600200"/>
            <a:ext cx="4015800" cy="496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457200" y="274680"/>
            <a:ext cx="822923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Centered 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idx="1" type="subTitle"/>
          </p:nvPr>
        </p:nvSpPr>
        <p:spPr>
          <a:xfrm>
            <a:off x="457200" y="274680"/>
            <a:ext cx="8229239" cy="5298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AndObj">
  <p:cSld name="Title, 2 Content and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457200" y="274680"/>
            <a:ext cx="822923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1600200"/>
            <a:ext cx="4015800" cy="23691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57200" y="4194719"/>
            <a:ext cx="4015800" cy="23691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8" name="Shape 28"/>
          <p:cNvSpPr txBox="1"/>
          <p:nvPr>
            <p:ph idx="3" type="body"/>
          </p:nvPr>
        </p:nvSpPr>
        <p:spPr>
          <a:xfrm>
            <a:off x="4674239" y="1600200"/>
            <a:ext cx="4015800" cy="496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AndTwoObj">
  <p:cSld name="Title Content and 2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274680"/>
            <a:ext cx="822923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1600200"/>
            <a:ext cx="4015800" cy="496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674239" y="1600200"/>
            <a:ext cx="4015800" cy="23691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3" name="Shape 33"/>
          <p:cNvSpPr txBox="1"/>
          <p:nvPr>
            <p:ph idx="3" type="body"/>
          </p:nvPr>
        </p:nvSpPr>
        <p:spPr>
          <a:xfrm>
            <a:off x="4674239" y="4194719"/>
            <a:ext cx="4015800" cy="23691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OverTx">
  <p:cSld name="Title, 2 Content over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57200" y="274680"/>
            <a:ext cx="822923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457200" y="1600200"/>
            <a:ext cx="4015800" cy="23691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7" name="Shape 37"/>
          <p:cNvSpPr txBox="1"/>
          <p:nvPr>
            <p:ph idx="2" type="body"/>
          </p:nvPr>
        </p:nvSpPr>
        <p:spPr>
          <a:xfrm>
            <a:off x="4674239" y="1600200"/>
            <a:ext cx="4015800" cy="23691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8" name="Shape 38"/>
          <p:cNvSpPr txBox="1"/>
          <p:nvPr>
            <p:ph idx="3" type="body"/>
          </p:nvPr>
        </p:nvSpPr>
        <p:spPr>
          <a:xfrm>
            <a:off x="457200" y="4194719"/>
            <a:ext cx="8229239" cy="23691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85800" y="2111040"/>
            <a:ext cx="7772039" cy="154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839" y="6333119"/>
            <a:ext cx="548280" cy="52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457200" y="1600200"/>
            <a:ext cx="8229239" cy="496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556839" y="6333119"/>
            <a:ext cx="548280" cy="52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/>
        </p:nvSpPr>
        <p:spPr>
          <a:xfrm>
            <a:off x="685800" y="2111040"/>
            <a:ext cx="7772039" cy="1546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 Practice: Introduction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685800" y="3786839"/>
            <a:ext cx="7772039" cy="1046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rgbClr val="666666"/>
                </a:solidFill>
              </a:rPr>
              <a:t>Jake Choi </a:t>
            </a:r>
            <a:r>
              <a:rPr b="0" i="0" lang="en-US" sz="3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3000">
                <a:solidFill>
                  <a:srgbClr val="666666"/>
                </a:solidFill>
              </a:rPr>
              <a:t>jichoi</a:t>
            </a:r>
            <a:r>
              <a:rPr b="0" i="0" lang="en-US" sz="3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@dcslab.snu.ac.kr&gt;</a:t>
            </a:r>
          </a:p>
        </p:txBody>
      </p:sp>
      <p:sp>
        <p:nvSpPr>
          <p:cNvPr id="111" name="Shape 111"/>
          <p:cNvSpPr/>
          <p:nvPr/>
        </p:nvSpPr>
        <p:spPr>
          <a:xfrm>
            <a:off x="93600" y="102240"/>
            <a:ext cx="5766480" cy="55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System Programming Practices, Spring, 201</a:t>
            </a:r>
            <a:r>
              <a:rPr lang="en-US" sz="2400">
                <a:latin typeface="Ubuntu Mono"/>
                <a:ea typeface="Ubuntu Mono"/>
                <a:cs typeface="Ubuntu Mono"/>
                <a:sym typeface="Ubuntu Mono"/>
              </a:rPr>
              <a:t>6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/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Nice To Meet You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457200" y="1600200"/>
            <a:ext cx="8229239" cy="496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000"/>
              <a:t>Jake Choi</a:t>
            </a: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 </a:t>
            </a:r>
            <a:r>
              <a:rPr lang="en-US" sz="3000" u="sng">
                <a:solidFill>
                  <a:srgbClr val="1155CC"/>
                </a:solidFill>
              </a:rPr>
              <a:t>jichoi</a:t>
            </a:r>
            <a:r>
              <a:rPr b="0" i="0" lang="en-US" sz="3000" u="sng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@dcslab.snu.ac.kr</a:t>
            </a: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TaekSang Kim &lt;</a:t>
            </a:r>
            <a:r>
              <a:rPr b="0" i="0" lang="en-US" sz="3000" u="sng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tskim@dcslab.snu.ac.kr</a:t>
            </a: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/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Assignments for this Semester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457200" y="1600200"/>
            <a:ext cx="8229239" cy="496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6-7 programming practices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1-3 Weeks per practice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/>
        </p:nvSpPr>
        <p:spPr>
          <a:xfrm>
            <a:off x="545750" y="330030"/>
            <a:ext cx="8229300" cy="114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Report Submission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457200" y="1600200"/>
            <a:ext cx="8229239" cy="496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Send email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to: </a:t>
            </a:r>
            <a:r>
              <a:rPr b="0" i="0" lang="en-US" sz="3000" u="sng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tskim@dcslab.snu.ac.kr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cc: </a:t>
            </a:r>
            <a:r>
              <a:rPr lang="en-US" sz="3000" u="sng">
                <a:solidFill>
                  <a:srgbClr val="1155CC"/>
                </a:solidFill>
              </a:rPr>
              <a:t>jichoi</a:t>
            </a:r>
            <a:r>
              <a:rPr b="0" i="0" lang="en-US" sz="3000" u="sng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@dcslab.snu.ac.kr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Subject: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spp&lt;# of report&gt;_&lt;student id&gt;_&lt;n</a:t>
            </a:r>
            <a:r>
              <a:rPr lang="en-US" sz="2400">
                <a:latin typeface="Ubuntu Mono"/>
                <a:ea typeface="Ubuntu Mono"/>
                <a:cs typeface="Ubuntu Mono"/>
                <a:sym typeface="Ubuntu Mono"/>
              </a:rPr>
              <a:t>a</a:t>
            </a:r>
            <a:r>
              <a:rPr b="0" i="0" lang="en-US" sz="24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me&gt;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(e.g., spp3_2015-12345_</a:t>
            </a:r>
            <a:r>
              <a:rPr lang="en-US" sz="3000"/>
              <a:t>배수지</a:t>
            </a: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/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Machine Setup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457200" y="1600200"/>
            <a:ext cx="8229239" cy="496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$ ssh sp&lt;01-29&gt;@sp.snucse.org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Password </a:t>
            </a:r>
            <a:r>
              <a:rPr lang="en-US" sz="3000"/>
              <a:t>is ‘default’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000"/>
              <a:t>Should be changed after initial login using ‘passwd’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MS Windows, use putty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(http://www.putty.org/)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/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Question?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457200" y="1600200"/>
            <a:ext cx="8229239" cy="496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