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6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800" y="1599840"/>
            <a:ext cx="6223680" cy="496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9800" y="1599840"/>
            <a:ext cx="6223680" cy="496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800" y="1599840"/>
            <a:ext cx="6223680" cy="496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9800" y="1599840"/>
            <a:ext cx="6223680" cy="496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800" y="1599840"/>
            <a:ext cx="6223680" cy="496692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9800" y="1599840"/>
            <a:ext cx="6223680" cy="496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96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800" y="1599840"/>
            <a:ext cx="6223680" cy="49669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9800" y="1599840"/>
            <a:ext cx="6223680" cy="496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96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419472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4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888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tIns="91440" bIns="91440" anchor="ctr"/>
          <a:p>
            <a:r>
              <a:rPr lang="en-US">
                <a:latin typeface="Arial"/>
              </a:rPr>
              <a:t>제목 텍스트의 서식을 편집하려면 클릭하십시오</a:t>
            </a:r>
            <a:r>
              <a:rPr lang="en-US">
                <a:latin typeface="Arial"/>
              </a:rPr>
              <a:t>.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2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3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4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</a:t>
            </a:r>
            <a:r>
              <a:rPr lang="en-US" sz="2000">
                <a:latin typeface="Arial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tIns="91440" bIns="91440" anchor="ctr"/>
          <a:p>
            <a:r>
              <a:rPr lang="en-US">
                <a:latin typeface="Arial"/>
              </a:rPr>
              <a:t>제목 텍스트의 서식을 편집하려면 클릭하십시오</a:t>
            </a:r>
            <a:r>
              <a:rPr lang="en-US">
                <a:latin typeface="Arial"/>
              </a:rPr>
              <a:t>.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96692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2</a:t>
            </a:r>
            <a:r>
              <a:rPr lang="en-US">
                <a:latin typeface="Arial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3</a:t>
            </a:r>
            <a:r>
              <a:rPr lang="en-US">
                <a:latin typeface="Arial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4</a:t>
            </a:r>
            <a:r>
              <a:rPr lang="en-US">
                <a:latin typeface="Arial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5</a:t>
            </a:r>
            <a:r>
              <a:rPr lang="en-US">
                <a:latin typeface="Arial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6</a:t>
            </a:r>
            <a:r>
              <a:rPr lang="en-US">
                <a:latin typeface="Arial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7</a:t>
            </a:r>
            <a:r>
              <a:rPr lang="en-US">
                <a:latin typeface="Arial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제목 텍스트의 서식을 편집하려면 클릭하십시오</a:t>
            </a:r>
            <a:r>
              <a:rPr lang="en-US" sz="1400">
                <a:latin typeface="Arial"/>
              </a:rPr>
              <a:t>.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920766B-5E0C-4E52-BE5F-335837EB6EDF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2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3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4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</a:t>
            </a:r>
            <a:r>
              <a:rPr lang="en-US" sz="2000">
                <a:latin typeface="Arial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제목 텍스트의 서식을 편집하려면 클릭하십시오</a:t>
            </a:r>
            <a:r>
              <a:rPr lang="en-US" sz="1400">
                <a:latin typeface="Arial"/>
              </a:rPr>
              <a:t>.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2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3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4</a:t>
            </a:r>
            <a:r>
              <a:rPr lang="en-US" sz="1400">
                <a:latin typeface="Arial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</a:t>
            </a:r>
            <a:r>
              <a:rPr lang="en-US" sz="2000">
                <a:latin typeface="Arial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</a:t>
            </a:r>
            <a:r>
              <a:rPr lang="en-US" sz="2000">
                <a:latin typeface="Arial"/>
              </a:rPr>
              <a:t>번째 개요 수준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00F3535-001E-4D1E-9228-167D24933CCB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&lt;숫자&gt;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85800" y="2111040"/>
            <a:ext cx="7771680" cy="1545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Cache Lab:</a:t>
            </a: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Understanding </a:t>
            </a: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Cache Memories - 1/2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685800" y="3786840"/>
            <a:ext cx="7771680" cy="104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666666"/>
                </a:solidFill>
                <a:latin typeface="Arial"/>
                <a:ea typeface="Arial"/>
              </a:rPr>
              <a:t>Jake Choi &lt;jichoi@dcslab.snu.ac.kr&gt;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93600" y="102240"/>
            <a:ext cx="5766120" cy="559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System Programming Practices, Spring, 2016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0" y="0"/>
            <a:ext cx="2999520" cy="2999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Generic Cache Memory Organization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 Cache consists with multiple sets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 Set consists with multiple lines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 Line consists with data block and few bits</a:t>
            </a:r>
            <a:endParaRPr/>
          </a:p>
        </p:txBody>
      </p:sp>
      <p:pic>
        <p:nvPicPr>
          <p:cNvPr id="170" name="Shape 14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75200" y="3248280"/>
            <a:ext cx="5068440" cy="3399120"/>
          </a:xfrm>
          <a:prstGeom prst="rect">
            <a:avLst/>
          </a:prstGeom>
          <a:ln>
            <a:noFill/>
          </a:ln>
        </p:spPr>
      </p:pic>
      <p:pic>
        <p:nvPicPr>
          <p:cNvPr id="171" name="Shape 14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5153400"/>
            <a:ext cx="3782520" cy="9486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Generic Cache Memory Organization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 Cache consists with multiple sets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 Set consists with multiple lines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 Line consists with data block and few bits</a:t>
            </a:r>
            <a:endParaRPr/>
          </a:p>
        </p:txBody>
      </p:sp>
      <p:pic>
        <p:nvPicPr>
          <p:cNvPr id="174" name="Shape 14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75200" y="3248280"/>
            <a:ext cx="5068440" cy="3399120"/>
          </a:xfrm>
          <a:prstGeom prst="rect">
            <a:avLst/>
          </a:prstGeom>
          <a:ln>
            <a:noFill/>
          </a:ln>
        </p:spPr>
      </p:pic>
      <p:pic>
        <p:nvPicPr>
          <p:cNvPr id="175" name="Shape 14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5153400"/>
            <a:ext cx="3782520" cy="9486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Direct-Mapped Caches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Cache with only one line per set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Easy to find data (one time comparison)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Line could be evicted at once</a:t>
            </a:r>
            <a:endParaRPr/>
          </a:p>
        </p:txBody>
      </p:sp>
      <p:pic>
        <p:nvPicPr>
          <p:cNvPr id="178" name="Shape 16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02040" y="4368240"/>
            <a:ext cx="6739560" cy="22863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Direct-Mapped Caches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Cache with only one line per set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Easy to find data (one time comparison)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Line could be evicted at once</a:t>
            </a:r>
            <a:endParaRPr/>
          </a:p>
        </p:txBody>
      </p:sp>
      <p:pic>
        <p:nvPicPr>
          <p:cNvPr id="181" name="Shape 16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02040" y="4368240"/>
            <a:ext cx="6739560" cy="22863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Conflict Misses in Direct-Mapped $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Suppose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x: m[0-31], y: m[32-63]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16 bytes block size cache</a:t>
            </a:r>
            <a:endParaRPr/>
          </a:p>
        </p:txBody>
      </p:sp>
      <p:pic>
        <p:nvPicPr>
          <p:cNvPr id="184" name="Shape 18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275720"/>
            <a:ext cx="3940200" cy="20678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Conflict Misses in Direct-Mapped $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Suppose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x: m[0-31], y: m[32-63]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16 bytes block size cache</a:t>
            </a:r>
            <a:endParaRPr/>
          </a:p>
        </p:txBody>
      </p:sp>
      <p:pic>
        <p:nvPicPr>
          <p:cNvPr id="187" name="Shape 18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275720"/>
            <a:ext cx="3940200" cy="20678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Conflict Misses in Direct-Mapped $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Suppose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x: m[0-31], y: m[32-63]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16 bytes block size cache</a:t>
            </a:r>
            <a:endParaRPr/>
          </a:p>
        </p:txBody>
      </p:sp>
      <p:pic>
        <p:nvPicPr>
          <p:cNvPr id="190" name="Shape 18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275720"/>
            <a:ext cx="3940200" cy="20678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Solution for Conflict Misses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Add padding to scatter each set mapping</a:t>
            </a:r>
            <a:endParaRPr/>
          </a:p>
        </p:txBody>
      </p:sp>
      <p:pic>
        <p:nvPicPr>
          <p:cNvPr id="193" name="Shape 20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29240" y="3555720"/>
            <a:ext cx="7085520" cy="2638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Why Middle bits as Index?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For high spatial locality program, high-order bit indexing could hold only a block</a:t>
            </a:r>
            <a:endParaRPr/>
          </a:p>
        </p:txBody>
      </p:sp>
      <p:pic>
        <p:nvPicPr>
          <p:cNvPr id="196" name="Shape 2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13040" y="2800440"/>
            <a:ext cx="5430600" cy="39740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Set Associative Caches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Multiple lines in a set: 1 &lt; E &lt; C /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Line selection could be slow and complex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Eviction could be delayed</a:t>
            </a:r>
            <a:endParaRPr/>
          </a:p>
        </p:txBody>
      </p:sp>
      <p:pic>
        <p:nvPicPr>
          <p:cNvPr id="199" name="Shape 21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1080" y="4479840"/>
            <a:ext cx="4461480" cy="2196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Background: Cache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Set Associative Caches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Multiple lines in a set: 1 &lt; E &lt; C /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Line selection could be slow and complex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Eviction could be delayed</a:t>
            </a:r>
            <a:endParaRPr/>
          </a:p>
        </p:txBody>
      </p:sp>
      <p:pic>
        <p:nvPicPr>
          <p:cNvPr id="202" name="Shape 21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1080" y="4479840"/>
            <a:ext cx="4461480" cy="219600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Eviction Policy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Not every conflict means eviction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Eviction victim: cache line that will not be used soon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Need accurate prediction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Least Frequently Used(LFU)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Least Recently Used(LRU)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Accurate prediction requires resource (time and h/w)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Fully Associative Caches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Cache with single set: E = C /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Low eviction chance, complex line matching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Usually used for small caches like TLBs</a:t>
            </a:r>
            <a:endParaRPr/>
          </a:p>
        </p:txBody>
      </p:sp>
      <p:pic>
        <p:nvPicPr>
          <p:cNvPr id="207" name="Shape 23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0600" y="4620240"/>
            <a:ext cx="8362440" cy="21618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Write Policy of Caches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When the data written to cache should be delegated to next layer?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When the write missed cache line should be loaded on higher layer?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Write-through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Writes data written on cache into lower layer immediately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Simple, but increases data traffic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Write-back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Write data written on cache into lower layer when the cache line be evicted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Minimize traffic, but needs complex resource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Complexity becoming less impediment as logic densities increase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Write-allocate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When write to cache have missed, load the block into the cache and write on the block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Enhance locality, increase traffic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Usually used with Write-back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No-write-allocate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When write to cache have missed, bypass cache and write to lower layer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Minimize traffic, but locality could be remain bad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Usually used with Write-through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Intl i7 Cache Hierarchy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220" name="Shape 27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0800" y="1600200"/>
            <a:ext cx="3902040" cy="3520440"/>
          </a:xfrm>
          <a:prstGeom prst="rect">
            <a:avLst/>
          </a:prstGeom>
          <a:ln>
            <a:noFill/>
          </a:ln>
        </p:spPr>
      </p:pic>
      <p:pic>
        <p:nvPicPr>
          <p:cNvPr id="221" name="Shape 27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9320" y="5136840"/>
            <a:ext cx="7785360" cy="146664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Intl i7 Cache Hierarchy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pic>
        <p:nvPicPr>
          <p:cNvPr id="224" name="Shape 27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20800" y="1600200"/>
            <a:ext cx="3902040" cy="3520440"/>
          </a:xfrm>
          <a:prstGeom prst="rect">
            <a:avLst/>
          </a:prstGeom>
          <a:ln>
            <a:noFill/>
          </a:ln>
        </p:spPr>
      </p:pic>
      <p:pic>
        <p:nvPicPr>
          <p:cNvPr id="225" name="Shape 27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9320" y="5136840"/>
            <a:ext cx="7785360" cy="14666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Evolution of Memory &amp; CPU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Memory have been huge, but not so fast while CPU have been fast very much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It’s called the memory wall</a:t>
            </a:r>
            <a:endParaRPr/>
          </a:p>
        </p:txBody>
      </p:sp>
      <p:pic>
        <p:nvPicPr>
          <p:cNvPr id="154" name="Shape 4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2080" y="3836880"/>
            <a:ext cx="4119840" cy="290844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5063040" y="6631560"/>
            <a:ext cx="3746520" cy="11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"/>
                <a:ea typeface="Arial"/>
              </a:rPr>
              <a:t>http://media.community.dell.com/en/dtc/e5hxpogluagdjyonsovaua42962.png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Performance and Cache Parameters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Miss rate: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# of misses / # of accesses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Hit rate: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1 - miss rate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Hit time: time to deliver a word from cache to CPU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Miss penalty: additional time required by cache miss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Performance and Cache Parameters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Miss rate: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# of misses / # of accesses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Hit rate: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1 - miss rate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Hit time: time to deliver a word from cache to CPU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Miss penalty: additional time required by cache miss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Performance and Cache Parameters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Miss rate: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# of misses / # of accesses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Hit rate: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1 - miss rate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Hit time: time to deliver a word from cache to CPU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Miss penalty: additional time required by cache miss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85800" y="2111040"/>
            <a:ext cx="7771680" cy="1545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Assignment: Part A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685800" y="3786840"/>
            <a:ext cx="7771680" cy="10458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</a:rPr>
              <a:t>Assignment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1600200"/>
            <a:ext cx="822888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You will write a small C program (about 200-300 lines) that will simulate the behaviour of cache memory.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It will take </a:t>
            </a:r>
            <a:r>
              <a:rPr i="1" lang="en-US" sz="2400">
                <a:solidFill>
                  <a:srgbClr val="000000"/>
                </a:solidFill>
                <a:latin typeface="Arial"/>
                <a:ea typeface="Arial"/>
              </a:rPr>
              <a:t>valgrind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memory trace as input, simulates the hit/miss behavior, and output total number of hits, miss, and evictions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2798280" y="806760"/>
            <a:ext cx="4943520" cy="5767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Handout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ssh to sp.snucse.org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cp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/home/sp_files/cachelab/cachelab-handout.tar ./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tar xvf cachelab-handout.tar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cd cachelab-handout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make clean; make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Trace Files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In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traces/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, memory traces exist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Those traces are generated by valgrind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e.g.,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$ valgrind --log-fd=1 --tool=lackey -v --trace-mem=yes ls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Trace Files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Format: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&lt;operation&gt; &lt;address&gt;, &lt;size&gt;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: Instruction Load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M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: Data modification(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L + S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L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: Data Load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: Data Store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Only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I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have space before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&lt;operation&gt;</a:t>
            </a:r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5285880" y="2615040"/>
            <a:ext cx="3390120" cy="2482560"/>
          </a:xfrm>
          <a:prstGeom prst="rect">
            <a:avLst/>
          </a:prstGeom>
          <a:noFill/>
          <a:ln w="28440">
            <a:solidFill>
              <a:srgbClr val="434343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I 040012d3, 5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M 0421c7f0, 4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L 04f6b868, 8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 fff0004b8, 8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Ubuntu Mono"/>
                <a:ea typeface="Ubuntu Mono"/>
              </a:rPr>
              <a:t>csim-ref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Cache simulator for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valgrind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memory trace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Receive valgrind memory trace as input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Outputs simulated # of hits, misses, evictions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Usage: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./csim-ref [-hv] -s &lt;s&gt; -E &lt;E&gt; -b &lt;b&gt; -t &lt;tracefile&gt;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-h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help message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-v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verbose output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-s &lt;s&gt;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Number of set index bits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-E &lt;E&gt;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Associativity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-b &lt;b&gt;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Number of block bits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-t &lt;tracefile&gt;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Path to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valgrind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memory trace file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Ubuntu Mono"/>
                <a:ea typeface="Ubuntu Mono"/>
              </a:rPr>
              <a:t>csim-ref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Simulates replay of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yi.trace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trace file 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16 set (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-s 4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direct mapping (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-E 1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16 bytes block size (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-b 4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) cache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716040" y="4278600"/>
            <a:ext cx="7711200" cy="1027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./csim-ref -s 4 -E 1 -b 4 -t traces/yi.trace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hits:4 misses:5 evictions:3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Memory Hierarchies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Most storage have speed vs capacity trade-off</a:t>
            </a:r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Task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Implement a cache simulator like csim-ref on csim.c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Should take same command line arguments, Make identical output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Optional arguments (-h, -v) are free to be implemented or not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Programming Rules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Include your Name, Student ID in header comment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Describe how the code works using comments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csim.c should compile without warnings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Simulate only data cache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Programming Rules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Use printSummary() to make output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/*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* printSummary - This function provides a standard way for your cache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* simulator to display its final hit and miss statistics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*/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void printSummary(int hits,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	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	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/* number of  hits */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	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	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	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	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int misses,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	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	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/* number of misses */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	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	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	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	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int evictions);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	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/* number of evictions */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Ignore data request sizes of trace, assume whole accesses are aligned properly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Evaluation: Correctness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Check correctness of following 8 cases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$ ./csim -s 1 -E 1 -b 1 -t traces/yi2.trace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$ ./csim -s 4 -E 2 -b 4 -t traces/yi.trace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$ ./csim -s 2 -E 1 -b 4 -t traces/dave.trace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$ ./csim -s 2 -E 1 -b 3 -t traces/trans.trace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$ ./csim -s 2 -E 2 -b 3 -t traces/trans.trace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$ ./csim -s 2 -E 4 -b 3 -t traces/trans.trace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$ ./csim -s 5 -E 1 -b 5 -t traces/trans.trace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$ ./csim -s 5 -E 1 -b 5 -t traces/long.trace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3 points for first 7 cases, 6 point for 8th case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(Total 27 points)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Evaluation: Style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Code should be consistent and easy to be read with sufficient, clear description comments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7 points for both Part A and Part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Thus 3.5 points for Part A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and 3.5 points for Part B next week.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Ubuntu Mono"/>
                <a:ea typeface="Ubuntu Mono"/>
              </a:rPr>
              <a:t>test-csim</a:t>
            </a: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: auto-grading program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Example usage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linux&gt; make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linux&gt; ./test-csim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                   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Your simulator     Reference simulator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Points (s,E,b)    Hits  Misses  Evicts    Hits  Misses  Evicts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3 (1,1,1)       9       8       6       9       8       6  traces/yi2.trace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3 (4,2,4)       4       5       2       4       5       2  traces/yi.trace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3 (2,1,4)       2       3       1       2       3       1  traces/dave.trace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3 (2,1,3)     167      71      67     167      71      67  traces/trans.trace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3 (2,2,3)     201      37      29     201      37      29  traces/trans.trace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3 (2,4,3)     212      26      10     212      26      10  traces/trans.trace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3 (5,1,5)     231       7       0     231       7       0  traces/trans.trace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 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6 (5,1,5)  265189   21775   21743  265189   21775   21743  traces/long.trace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    </a:t>
            </a:r>
            <a:r>
              <a:rPr lang="en-US" sz="1400">
                <a:solidFill>
                  <a:srgbClr val="000000"/>
                </a:solidFill>
                <a:latin typeface="Ubuntu Mono"/>
                <a:ea typeface="Ubuntu Mono"/>
              </a:rPr>
              <a:t>27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Hints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Start debugging using small traces, such as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traces/dave.trace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-v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is optional, but helpful for debugging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getopt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function is useful for arguments parsing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Unlike L and S, M could result 2 hits or a miss and a hit plus a possible eviction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Submissions: Organize files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tree sp_practices3-1_2015-12345_Alice/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sp_practices3-1_2015-12345_Alice/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└──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csim.c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1 directory, 2 files</a:t>
            </a:r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3438360" y="2627280"/>
            <a:ext cx="1080000" cy="434880"/>
          </a:xfrm>
          <a:prstGeom prst="wedgeRectCallout">
            <a:avLst>
              <a:gd name="adj1" fmla="val -20900"/>
              <a:gd name="adj2" fmla="val -78687"/>
            </a:avLst>
          </a:prstGeom>
          <a:solidFill>
            <a:srgbClr val="f3f3f3"/>
          </a:solidFill>
          <a:ln w="19080">
            <a:solidFill>
              <a:srgbClr val="000000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student id</a:t>
            </a:r>
            <a:endParaRPr/>
          </a:p>
        </p:txBody>
      </p:sp>
      <p:sp>
        <p:nvSpPr>
          <p:cNvPr id="266" name="CustomShape 4"/>
          <p:cNvSpPr/>
          <p:nvPr/>
        </p:nvSpPr>
        <p:spPr>
          <a:xfrm>
            <a:off x="4845240" y="2664360"/>
            <a:ext cx="1911960" cy="626400"/>
          </a:xfrm>
          <a:prstGeom prst="wedgeRectCallout">
            <a:avLst>
              <a:gd name="adj1" fmla="val -20900"/>
              <a:gd name="adj2" fmla="val -78687"/>
            </a:avLst>
          </a:prstGeom>
          <a:solidFill>
            <a:srgbClr val="f3f3f3"/>
          </a:solidFill>
          <a:ln w="19080">
            <a:solidFill>
              <a:srgbClr val="000000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(use Korean, please)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Submissions: Archive into zip file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</a:t>
            </a:r>
            <a:r>
              <a:rPr b="1" lang="en-US" sz="2400">
                <a:solidFill>
                  <a:srgbClr val="000000"/>
                </a:solidFill>
                <a:latin typeface="Ubuntu Mono"/>
                <a:ea typeface="Ubuntu Mono"/>
              </a:rPr>
              <a:t>zip -r sp_practices3-1_2015-12345_Alice.zip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Submissions: Email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Send the zip file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to:</a:t>
            </a:r>
            <a:r>
              <a:rPr lang="en-US" sz="3000" u="sng">
                <a:solidFill>
                  <a:srgbClr val="1155cc"/>
                </a:solidFill>
                <a:latin typeface="Arial"/>
                <a:ea typeface="Arial"/>
              </a:rPr>
              <a:t>tskim@dcslab.snu.ac.kr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cc:</a:t>
            </a:r>
            <a:r>
              <a:rPr lang="en-US" sz="3000" u="sng">
                <a:solidFill>
                  <a:srgbClr val="1155cc"/>
                </a:solidFill>
                <a:latin typeface="Arial"/>
                <a:ea typeface="Arial"/>
              </a:rPr>
              <a:t>jichoi@dcslab.snu.ac.kr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Title as filename except the extension, zip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Memory Hierarchies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Most storage have speed vs capacity trade-off</a:t>
            </a:r>
            <a:endParaRPr/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For Detail about Assignment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457200" y="1600200"/>
            <a:ext cx="8228880" cy="49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Refer to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cachelab.pdf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inside handout file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Memory Hierarchies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Most storage have speed vs capacity trade-off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Memory Hierarchies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Most storage have speed vs capacity trade-off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Memory Hierarchies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Most storage have speed vs capacity trade-off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Memory Hierarchies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Most storage have speed vs capacity trade-off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