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57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3691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57200" y="4194720"/>
            <a:ext cx="8229240" cy="23691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3691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3691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674240" y="4194720"/>
            <a:ext cx="4015800" cy="23691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57200" y="4194720"/>
            <a:ext cx="4015800" cy="23691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96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96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5" name="그림 34"/>
          <p:cNvPicPr/>
          <p:nvPr/>
        </p:nvPicPr>
        <p:blipFill>
          <a:blip r:embed="rId2"/>
          <a:stretch>
            <a:fillRect/>
          </a:stretch>
        </p:blipFill>
        <p:spPr>
          <a:xfrm>
            <a:off x="1459440" y="1600200"/>
            <a:ext cx="6224400" cy="4967280"/>
          </a:xfrm>
          <a:prstGeom prst="rect">
            <a:avLst/>
          </a:prstGeom>
          <a:ln>
            <a:noFill/>
          </a:ln>
        </p:spPr>
      </p:pic>
      <p:pic>
        <p:nvPicPr>
          <p:cNvPr id="36" name="그림 35"/>
          <p:cNvPicPr/>
          <p:nvPr/>
        </p:nvPicPr>
        <p:blipFill>
          <a:blip r:embed="rId2"/>
          <a:stretch>
            <a:fillRect/>
          </a:stretch>
        </p:blipFill>
        <p:spPr>
          <a:xfrm>
            <a:off x="1459440" y="1600200"/>
            <a:ext cx="6224400" cy="496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967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96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96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96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8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3691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57200" y="4194720"/>
            <a:ext cx="4015800" cy="23691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96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967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96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3691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4194720"/>
            <a:ext cx="4015800" cy="23691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3691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3691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4194720"/>
            <a:ext cx="8229240" cy="23691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3691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4194720"/>
            <a:ext cx="8229240" cy="23691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3691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3691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674240" y="4194720"/>
            <a:ext cx="4015800" cy="23691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57200" y="4194720"/>
            <a:ext cx="4015800" cy="23691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96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96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72" name="그림 71"/>
          <p:cNvPicPr/>
          <p:nvPr/>
        </p:nvPicPr>
        <p:blipFill>
          <a:blip r:embed="rId2"/>
          <a:stretch>
            <a:fillRect/>
          </a:stretch>
        </p:blipFill>
        <p:spPr>
          <a:xfrm>
            <a:off x="1459440" y="1600200"/>
            <a:ext cx="6224400" cy="4967280"/>
          </a:xfrm>
          <a:prstGeom prst="rect">
            <a:avLst/>
          </a:prstGeom>
          <a:ln>
            <a:noFill/>
          </a:ln>
        </p:spPr>
      </p:pic>
      <p:pic>
        <p:nvPicPr>
          <p:cNvPr id="73" name="그림 72"/>
          <p:cNvPicPr/>
          <p:nvPr/>
        </p:nvPicPr>
        <p:blipFill>
          <a:blip r:embed="rId2"/>
          <a:stretch>
            <a:fillRect/>
          </a:stretch>
        </p:blipFill>
        <p:spPr>
          <a:xfrm>
            <a:off x="1459440" y="1600200"/>
            <a:ext cx="6224400" cy="496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96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96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96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8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3691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57200" y="4194720"/>
            <a:ext cx="4015800" cy="23691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96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96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3691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4194720"/>
            <a:ext cx="4015800" cy="23691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3691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3691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57200" y="4194720"/>
            <a:ext cx="8229240" cy="23691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685800" y="2111040"/>
            <a:ext cx="7772040" cy="15462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400">
                <a:latin typeface="Arial"/>
              </a:rPr>
              <a:t>제목 텍스트의 서식을 편집하려면 클릭하십시오.</a:t>
            </a:r>
            <a:endParaRPr/>
          </a:p>
        </p:txBody>
      </p:sp>
      <p:sp>
        <p:nvSpPr>
          <p:cNvPr id="4" name="PlaceHolder 2"/>
          <p:cNvSpPr>
            <a:spLocks noGrp="1"/>
          </p:cNvSpPr>
          <p:nvPr>
            <p:ph type="sldNum"/>
          </p:nvPr>
        </p:nvSpPr>
        <p:spPr>
          <a:xfrm>
            <a:off x="8556840" y="6333120"/>
            <a:ext cx="548280" cy="524160"/>
          </a:xfrm>
          <a:prstGeom prst="rect">
            <a:avLst/>
          </a:prstGeom>
        </p:spPr>
        <p:txBody>
          <a:bodyPr tIns="91440" bIns="91440" anchor="ctr"/>
          <a:lstStyle/>
          <a:p>
            <a:pPr>
              <a:lnSpc>
                <a:spcPct val="100000"/>
              </a:lnSpc>
            </a:pPr>
            <a:fld id="{593381EF-488D-467C-85F6-4AB6F41EA63C}" type="slidenum">
              <a:rPr lang="en-US" sz="1400">
                <a:solidFill>
                  <a:srgbClr val="000000"/>
                </a:solidFill>
                <a:latin typeface="Arial"/>
                <a:ea typeface="Arial"/>
              </a:rPr>
              <a:t>‹#›</a:t>
            </a:fld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1400">
                <a:latin typeface="Arial"/>
              </a:rPr>
              <a:t>개요 텍스트의 서식을 편집하려면 클릭하십시오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1400">
                <a:latin typeface="Arial"/>
              </a:rPr>
              <a:t>2번째 개요 수준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1400">
                <a:latin typeface="Arial"/>
              </a:rPr>
              <a:t>3번째 개요 수준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1400">
                <a:latin typeface="Arial"/>
              </a:rPr>
              <a:t>4번째 개요 수준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5번째 개요 수준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6번째 개요 수준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7번째 개요 수준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400">
                <a:latin typeface="Arial"/>
              </a:rPr>
              <a:t>제목 텍스트의 서식을 편집하려면 클릭하십시오.</a:t>
            </a:r>
            <a:endParaRPr/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96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1400">
                <a:latin typeface="Arial"/>
              </a:rPr>
              <a:t>개요 텍스트의 서식을 편집하려면 클릭하십시오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1400">
                <a:latin typeface="Arial"/>
              </a:rPr>
              <a:t>2번째 개요 수준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1400">
                <a:latin typeface="Arial"/>
              </a:rPr>
              <a:t>3번째 개요 수준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1400">
                <a:latin typeface="Arial"/>
              </a:rPr>
              <a:t>4번째 개요 수준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5번째 개요 수준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6번째 개요 수준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7번째 개요 수준</a:t>
            </a:r>
            <a:endParaRPr/>
          </a:p>
        </p:txBody>
      </p:sp>
      <p:sp>
        <p:nvSpPr>
          <p:cNvPr id="39" name="PlaceHolder 3"/>
          <p:cNvSpPr>
            <a:spLocks noGrp="1"/>
          </p:cNvSpPr>
          <p:nvPr>
            <p:ph type="sldNum"/>
          </p:nvPr>
        </p:nvSpPr>
        <p:spPr>
          <a:xfrm>
            <a:off x="8556840" y="6333120"/>
            <a:ext cx="548280" cy="524160"/>
          </a:xfrm>
          <a:prstGeom prst="rect">
            <a:avLst/>
          </a:prstGeom>
        </p:spPr>
        <p:txBody>
          <a:bodyPr tIns="91440" bIns="91440" anchor="ctr"/>
          <a:lstStyle/>
          <a:p>
            <a:pPr>
              <a:lnSpc>
                <a:spcPct val="100000"/>
              </a:lnSpc>
            </a:pPr>
            <a:fld id="{6CCB0063-E957-46A7-AD0E-E3728DC91FF7}" type="slidenum">
              <a:rPr lang="en-US" sz="1400">
                <a:solidFill>
                  <a:srgbClr val="000000"/>
                </a:solidFill>
                <a:latin typeface="Arial"/>
                <a:ea typeface="Arial"/>
              </a:r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Shape 1"/>
          <p:cNvSpPr txBox="1"/>
          <p:nvPr/>
        </p:nvSpPr>
        <p:spPr>
          <a:xfrm>
            <a:off x="685800" y="2111040"/>
            <a:ext cx="7772040" cy="1546200"/>
          </a:xfrm>
          <a:prstGeom prst="rect">
            <a:avLst/>
          </a:prstGeom>
        </p:spPr>
        <p:txBody>
          <a:bodyPr tIns="91440" bIns="91440" anchor="b"/>
          <a:lstStyle/>
          <a:p>
            <a:pPr>
              <a:lnSpc>
                <a:spcPct val="100000"/>
              </a:lnSpc>
            </a:pPr>
            <a:r>
              <a:rPr lang="en-US" sz="4800" b="1">
                <a:solidFill>
                  <a:srgbClr val="000000"/>
                </a:solidFill>
                <a:latin typeface="Arial"/>
                <a:ea typeface="Arial"/>
              </a:rPr>
              <a:t>Understanding 
Cache Memories - 2/2</a:t>
            </a:r>
            <a:endParaRPr/>
          </a:p>
        </p:txBody>
      </p:sp>
      <p:sp>
        <p:nvSpPr>
          <p:cNvPr id="75" name="TextShape 2"/>
          <p:cNvSpPr txBox="1"/>
          <p:nvPr/>
        </p:nvSpPr>
        <p:spPr>
          <a:xfrm>
            <a:off x="685800" y="3786840"/>
            <a:ext cx="7772040" cy="1046160"/>
          </a:xfrm>
          <a:prstGeom prst="rect">
            <a:avLst/>
          </a:prstGeom>
        </p:spPr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3000" dirty="0" smtClean="0">
                <a:solidFill>
                  <a:srgbClr val="666666"/>
                </a:solidFill>
                <a:latin typeface="Arial"/>
                <a:ea typeface="Arial"/>
              </a:rPr>
              <a:t>Jake Choi &lt;jichoi@dcslab.snu.ac.kr</a:t>
            </a:r>
            <a:r>
              <a:rPr lang="en-US" sz="3000" dirty="0">
                <a:solidFill>
                  <a:srgbClr val="666666"/>
                </a:solidFill>
                <a:latin typeface="Arial"/>
                <a:ea typeface="Arial"/>
              </a:rPr>
              <a:t>&gt;</a:t>
            </a:r>
            <a:endParaRPr dirty="0"/>
          </a:p>
        </p:txBody>
      </p:sp>
      <p:sp>
        <p:nvSpPr>
          <p:cNvPr id="76" name="CustomShape 3"/>
          <p:cNvSpPr/>
          <p:nvPr/>
        </p:nvSpPr>
        <p:spPr>
          <a:xfrm>
            <a:off x="93600" y="102240"/>
            <a:ext cx="5766480" cy="5598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Ubuntu Mono"/>
                <a:ea typeface="Ubuntu Mono"/>
              </a:rPr>
              <a:t>System Programming Practices, Spring, </a:t>
            </a:r>
            <a:r>
              <a:rPr lang="en-US" sz="2400" smtClean="0">
                <a:solidFill>
                  <a:srgbClr val="000000"/>
                </a:solidFill>
                <a:latin typeface="Ubuntu Mono"/>
                <a:ea typeface="Ubuntu Mono"/>
              </a:rPr>
              <a:t>2016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tIns="91440" bIns="91440" anchor="b"/>
          <a:lstStyle/>
          <a:p>
            <a:pPr>
              <a:lnSpc>
                <a:spcPct val="100000"/>
              </a:lnSpc>
            </a:pPr>
            <a:r>
              <a:rPr lang="en-US" sz="3600" b="1">
                <a:solidFill>
                  <a:srgbClr val="000000"/>
                </a:solidFill>
                <a:latin typeface="Arial"/>
                <a:ea typeface="Arial"/>
              </a:rPr>
              <a:t>Six Implementations of MatMul</a:t>
            </a:r>
            <a:endParaRPr/>
          </a:p>
        </p:txBody>
      </p:sp>
      <p:sp>
        <p:nvSpPr>
          <p:cNvPr id="100" name="TextShape 2"/>
          <p:cNvSpPr txBox="1"/>
          <p:nvPr/>
        </p:nvSpPr>
        <p:spPr>
          <a:xfrm>
            <a:off x="457200" y="1600200"/>
            <a:ext cx="8229240" cy="4967280"/>
          </a:xfrm>
          <a:prstGeom prst="rect">
            <a:avLst/>
          </a:prstGeom>
        </p:spPr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</a:rPr>
              <a:t>C = A * B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</a:rPr>
              <a:t>C: i x j</a:t>
            </a:r>
            <a:endParaRPr/>
          </a:p>
          <a:p>
            <a:pPr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</a:rPr>
              <a:t>A: i x k</a:t>
            </a:r>
            <a:endParaRPr/>
          </a:p>
          <a:p>
            <a:pPr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</a:rPr>
              <a:t>B: k x j</a:t>
            </a:r>
            <a:endParaRPr/>
          </a:p>
        </p:txBody>
      </p:sp>
      <p:pic>
        <p:nvPicPr>
          <p:cNvPr id="101" name="Shape 204"/>
          <p:cNvPicPr/>
          <p:nvPr/>
        </p:nvPicPr>
        <p:blipFill>
          <a:blip r:embed="rId2"/>
          <a:stretch>
            <a:fillRect/>
          </a:stretch>
        </p:blipFill>
        <p:spPr>
          <a:xfrm>
            <a:off x="3551760" y="1659600"/>
            <a:ext cx="5393160" cy="496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tIns="91440" bIns="91440" anchor="b"/>
          <a:lstStyle/>
          <a:p>
            <a:pPr>
              <a:lnSpc>
                <a:spcPct val="100000"/>
              </a:lnSpc>
            </a:pPr>
            <a:r>
              <a:rPr lang="en-US" sz="3600" b="1">
                <a:solidFill>
                  <a:srgbClr val="000000"/>
                </a:solidFill>
                <a:latin typeface="Arial"/>
                <a:ea typeface="Arial"/>
              </a:rPr>
              <a:t>Analysis of Six Implementations</a:t>
            </a:r>
            <a:endParaRPr/>
          </a:p>
        </p:txBody>
      </p:sp>
      <p:sp>
        <p:nvSpPr>
          <p:cNvPr id="103" name="TextShape 2"/>
          <p:cNvSpPr txBox="1"/>
          <p:nvPr/>
        </p:nvSpPr>
        <p:spPr>
          <a:xfrm>
            <a:off x="457200" y="1600200"/>
            <a:ext cx="8229240" cy="4967280"/>
          </a:xfrm>
          <a:prstGeom prst="rect">
            <a:avLst/>
          </a:prstGeom>
        </p:spPr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</a:rPr>
              <a:t>8 byte for each number in a matrix</a:t>
            </a:r>
            <a:endParaRPr/>
          </a:p>
          <a:p>
            <a:pPr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</a:rPr>
              <a:t>32-byte block size single cache</a:t>
            </a:r>
            <a:endParaRPr/>
          </a:p>
          <a:p>
            <a:pPr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</a:rPr>
              <a:t>Array size is larger than L1 cache</a:t>
            </a:r>
            <a:endParaRPr/>
          </a:p>
          <a:p>
            <a:pPr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</a:rPr>
              <a:t>Compiler stores local variables in registers</a:t>
            </a:r>
            <a:endParaRPr/>
          </a:p>
        </p:txBody>
      </p:sp>
      <p:pic>
        <p:nvPicPr>
          <p:cNvPr id="104" name="Shape 211"/>
          <p:cNvPicPr/>
          <p:nvPr/>
        </p:nvPicPr>
        <p:blipFill>
          <a:blip r:embed="rId2"/>
          <a:stretch>
            <a:fillRect/>
          </a:stretch>
        </p:blipFill>
        <p:spPr>
          <a:xfrm>
            <a:off x="61920" y="4145760"/>
            <a:ext cx="9019800" cy="1875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tIns="91440" bIns="91440" anchor="b"/>
          <a:lstStyle/>
          <a:p>
            <a:pPr>
              <a:lnSpc>
                <a:spcPct val="100000"/>
              </a:lnSpc>
            </a:pPr>
            <a:r>
              <a:rPr lang="en-US" sz="3600" b="1">
                <a:solidFill>
                  <a:srgbClr val="000000"/>
                </a:solidFill>
                <a:latin typeface="Arial"/>
                <a:ea typeface="Arial"/>
              </a:rPr>
              <a:t>Matrix Multiply Performance</a:t>
            </a:r>
            <a:endParaRPr/>
          </a:p>
        </p:txBody>
      </p:sp>
      <p:sp>
        <p:nvSpPr>
          <p:cNvPr id="106" name="TextShape 2"/>
          <p:cNvSpPr txBox="1"/>
          <p:nvPr/>
        </p:nvSpPr>
        <p:spPr>
          <a:xfrm>
            <a:off x="457200" y="1600200"/>
            <a:ext cx="8229240" cy="4967280"/>
          </a:xfrm>
          <a:prstGeom prst="rect">
            <a:avLst/>
          </a:prstGeom>
        </p:spPr>
        <p:txBody>
          <a:bodyPr tIns="91440" bIns="91440"/>
          <a:lstStyle/>
          <a:p>
            <a:endParaRPr/>
          </a:p>
        </p:txBody>
      </p:sp>
      <p:pic>
        <p:nvPicPr>
          <p:cNvPr id="107" name="Shape 218"/>
          <p:cNvPicPr/>
          <p:nvPr/>
        </p:nvPicPr>
        <p:blipFill>
          <a:blip r:embed="rId2"/>
          <a:stretch>
            <a:fillRect/>
          </a:stretch>
        </p:blipFill>
        <p:spPr>
          <a:xfrm>
            <a:off x="1491480" y="2277000"/>
            <a:ext cx="6160320" cy="41958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tIns="91440" bIns="91440" anchor="b"/>
          <a:lstStyle/>
          <a:p>
            <a:pPr>
              <a:lnSpc>
                <a:spcPct val="100000"/>
              </a:lnSpc>
            </a:pPr>
            <a:r>
              <a:rPr lang="en-US" sz="3600" b="1">
                <a:solidFill>
                  <a:srgbClr val="000000"/>
                </a:solidFill>
                <a:latin typeface="Arial"/>
                <a:ea typeface="Arial"/>
              </a:rPr>
              <a:t>Exploiting Locality in Program</a:t>
            </a:r>
            <a:endParaRPr/>
          </a:p>
        </p:txBody>
      </p:sp>
      <p:sp>
        <p:nvSpPr>
          <p:cNvPr id="109" name="TextShape 2"/>
          <p:cNvSpPr txBox="1"/>
          <p:nvPr/>
        </p:nvSpPr>
        <p:spPr>
          <a:xfrm>
            <a:off x="457200" y="1600200"/>
            <a:ext cx="8229240" cy="4967280"/>
          </a:xfrm>
          <a:prstGeom prst="rect">
            <a:avLst/>
          </a:prstGeom>
        </p:spPr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</a:rPr>
              <a:t>Focus attention on the inner loop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</a:rPr>
              <a:t>Maximize spatial locality by sequential load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</a:rPr>
              <a:t>Maximize temporal locality by using data as often as possible once it has been read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1"/>
          <p:cNvSpPr txBox="1"/>
          <p:nvPr/>
        </p:nvSpPr>
        <p:spPr>
          <a:xfrm>
            <a:off x="685800" y="2111040"/>
            <a:ext cx="7772040" cy="1546200"/>
          </a:xfrm>
          <a:prstGeom prst="rect">
            <a:avLst/>
          </a:prstGeom>
        </p:spPr>
        <p:txBody>
          <a:bodyPr tIns="91440" bIns="91440" anchor="b"/>
          <a:lstStyle/>
          <a:p>
            <a:pPr>
              <a:lnSpc>
                <a:spcPct val="100000"/>
              </a:lnSpc>
            </a:pPr>
            <a:r>
              <a:rPr lang="en-US" sz="4800" b="1">
                <a:solidFill>
                  <a:srgbClr val="000000"/>
                </a:solidFill>
                <a:latin typeface="Arial"/>
                <a:ea typeface="Arial"/>
              </a:rPr>
              <a:t>Assignment: Part B</a:t>
            </a:r>
            <a:endParaRPr/>
          </a:p>
        </p:txBody>
      </p:sp>
      <p:sp>
        <p:nvSpPr>
          <p:cNvPr id="111" name="TextShape 2"/>
          <p:cNvSpPr txBox="1"/>
          <p:nvPr/>
        </p:nvSpPr>
        <p:spPr>
          <a:xfrm>
            <a:off x="685800" y="3786840"/>
            <a:ext cx="7772040" cy="1046160"/>
          </a:xfrm>
          <a:prstGeom prst="rect">
            <a:avLst/>
          </a:prstGeom>
        </p:spPr>
        <p:txBody>
          <a:bodyPr tIns="91440" bIns="91440"/>
          <a:lstStyle/>
          <a:p>
            <a:pPr algn="ctr"/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tIns="91440" bIns="91440" anchor="b"/>
          <a:lstStyle/>
          <a:p>
            <a:pPr>
              <a:lnSpc>
                <a:spcPct val="100000"/>
              </a:lnSpc>
            </a:pPr>
            <a:r>
              <a:rPr lang="en-US" sz="3600" b="1">
                <a:solidFill>
                  <a:srgbClr val="000000"/>
                </a:solidFill>
                <a:latin typeface="Arial"/>
                <a:ea typeface="Arial"/>
              </a:rPr>
              <a:t>Handout</a:t>
            </a:r>
            <a:endParaRPr/>
          </a:p>
        </p:txBody>
      </p:sp>
      <p:sp>
        <p:nvSpPr>
          <p:cNvPr id="113" name="TextShape 2"/>
          <p:cNvSpPr txBox="1"/>
          <p:nvPr/>
        </p:nvSpPr>
        <p:spPr>
          <a:xfrm>
            <a:off x="457200" y="1600200"/>
            <a:ext cx="8229240" cy="4967280"/>
          </a:xfrm>
          <a:prstGeom prst="rect">
            <a:avLst/>
          </a:prstGeom>
        </p:spPr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Ubuntu Mono"/>
                <a:ea typeface="Ubuntu Mono"/>
              </a:rPr>
              <a:t>Just use same folder as last week,</a:t>
            </a:r>
            <a:endParaRPr/>
          </a:p>
          <a:p>
            <a:pPr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Ubuntu Mono"/>
                <a:ea typeface="Ubuntu Mono"/>
              </a:rPr>
              <a:t>However, new PDF file is located in</a:t>
            </a:r>
            <a:endParaRPr/>
          </a:p>
          <a:p>
            <a:pPr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Ubuntu Mono"/>
                <a:ea typeface="Ubuntu Mono"/>
              </a:rPr>
              <a:t>Cachelab2 folder in sp_files</a:t>
            </a:r>
            <a:endParaRPr/>
          </a:p>
          <a:p>
            <a:pPr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Ubuntu Mono"/>
                <a:ea typeface="Ubuntu Mono"/>
              </a:rPr>
              <a:t>If you did not do last weeks assignment, then follow below: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Ubuntu Mono"/>
                <a:ea typeface="Ubuntu Mono"/>
              </a:rPr>
              <a:t>ssh to sp.snucse.org</a:t>
            </a:r>
            <a:endParaRPr/>
          </a:p>
          <a:p>
            <a:pPr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Ubuntu Mono"/>
                <a:ea typeface="Ubuntu Mono"/>
              </a:rPr>
              <a:t>$ cp </a:t>
            </a:r>
            <a:r>
              <a:rPr lang="en-US">
                <a:solidFill>
                  <a:srgbClr val="000000"/>
                </a:solidFill>
                <a:latin typeface="Ubuntu Mono"/>
                <a:ea typeface="Ubuntu Mono"/>
              </a:rPr>
              <a:t>/home/sp_files/cachelab2/cachelab-handout.tar ./</a:t>
            </a:r>
            <a:endParaRPr/>
          </a:p>
          <a:p>
            <a:pPr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Ubuntu Mono"/>
                <a:ea typeface="Ubuntu Mono"/>
              </a:rPr>
              <a:t>$ tar xvf cachelab-handout.tar</a:t>
            </a:r>
            <a:endParaRPr/>
          </a:p>
          <a:p>
            <a:pPr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Ubuntu Mono"/>
                <a:ea typeface="Ubuntu Mono"/>
              </a:rPr>
              <a:t>$ cd cachelab-handout</a:t>
            </a:r>
            <a:endParaRPr/>
          </a:p>
          <a:p>
            <a:pPr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Ubuntu Mono"/>
                <a:ea typeface="Ubuntu Mono"/>
              </a:rPr>
              <a:t>$ make clean; make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tIns="91440" bIns="91440" anchor="b"/>
          <a:lstStyle/>
          <a:p>
            <a:pPr>
              <a:lnSpc>
                <a:spcPct val="100000"/>
              </a:lnSpc>
            </a:pPr>
            <a:r>
              <a:rPr lang="en-US" sz="3600" b="1">
                <a:solidFill>
                  <a:srgbClr val="000000"/>
                </a:solidFill>
                <a:latin typeface="Arial"/>
                <a:ea typeface="Arial"/>
              </a:rPr>
              <a:t>Trace Files</a:t>
            </a:r>
            <a:endParaRPr/>
          </a:p>
        </p:txBody>
      </p:sp>
      <p:sp>
        <p:nvSpPr>
          <p:cNvPr id="115" name="TextShape 2"/>
          <p:cNvSpPr txBox="1"/>
          <p:nvPr/>
        </p:nvSpPr>
        <p:spPr>
          <a:xfrm>
            <a:off x="457200" y="1600200"/>
            <a:ext cx="8229240" cy="4967280"/>
          </a:xfrm>
          <a:prstGeom prst="rect">
            <a:avLst/>
          </a:prstGeom>
        </p:spPr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</a:rPr>
              <a:t>In </a:t>
            </a:r>
            <a:r>
              <a:rPr lang="en-US" sz="3000">
                <a:solidFill>
                  <a:srgbClr val="000000"/>
                </a:solidFill>
                <a:latin typeface="Ubuntu Mono"/>
                <a:ea typeface="Ubuntu Mono"/>
              </a:rPr>
              <a:t>traces/</a:t>
            </a:r>
            <a:r>
              <a:rPr lang="en-US" sz="3000">
                <a:solidFill>
                  <a:srgbClr val="000000"/>
                </a:solidFill>
                <a:latin typeface="Arial"/>
                <a:ea typeface="Arial"/>
              </a:rPr>
              <a:t>, memory traces exist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</a:rPr>
              <a:t>Those traces are generated by valgrind</a:t>
            </a:r>
            <a:endParaRPr/>
          </a:p>
          <a:p>
            <a:pPr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</a:rPr>
              <a:t>e.g., </a:t>
            </a:r>
            <a:r>
              <a:rPr lang="en-US">
                <a:solidFill>
                  <a:srgbClr val="000000"/>
                </a:solidFill>
                <a:latin typeface="Ubuntu Mono"/>
                <a:ea typeface="Ubuntu Mono"/>
              </a:rPr>
              <a:t>$ valgrind --log-fd=1 --tool=lackey -v --trace-mem=yes ls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tIns="91440" bIns="91440" anchor="b"/>
          <a:lstStyle/>
          <a:p>
            <a:pPr>
              <a:lnSpc>
                <a:spcPct val="100000"/>
              </a:lnSpc>
            </a:pPr>
            <a:r>
              <a:rPr lang="en-US" sz="3600" b="1">
                <a:solidFill>
                  <a:srgbClr val="000000"/>
                </a:solidFill>
                <a:latin typeface="Arial"/>
                <a:ea typeface="Arial"/>
              </a:rPr>
              <a:t>Trace Files</a:t>
            </a:r>
            <a:endParaRPr/>
          </a:p>
        </p:txBody>
      </p:sp>
      <p:sp>
        <p:nvSpPr>
          <p:cNvPr id="117" name="TextShape 2"/>
          <p:cNvSpPr txBox="1"/>
          <p:nvPr/>
        </p:nvSpPr>
        <p:spPr>
          <a:xfrm>
            <a:off x="457200" y="1600200"/>
            <a:ext cx="8229240" cy="4967280"/>
          </a:xfrm>
          <a:prstGeom prst="rect">
            <a:avLst/>
          </a:prstGeom>
        </p:spPr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</a:rPr>
              <a:t>Format: </a:t>
            </a:r>
            <a:r>
              <a:rPr lang="en-US" sz="3000">
                <a:solidFill>
                  <a:srgbClr val="000000"/>
                </a:solidFill>
                <a:latin typeface="Ubuntu Mono"/>
                <a:ea typeface="Ubuntu Mono"/>
              </a:rPr>
              <a:t>&lt;operation&gt; &lt;address&gt;, &lt;size&gt;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Ubuntu Mono"/>
                <a:ea typeface="Ubuntu Mono"/>
              </a:rPr>
              <a:t>I</a:t>
            </a:r>
            <a:r>
              <a:rPr lang="en-US" sz="3000">
                <a:solidFill>
                  <a:srgbClr val="000000"/>
                </a:solidFill>
                <a:latin typeface="Arial"/>
                <a:ea typeface="Arial"/>
              </a:rPr>
              <a:t>: Instruction Load</a:t>
            </a:r>
            <a:endParaRPr/>
          </a:p>
          <a:p>
            <a:pPr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Ubuntu Mono"/>
                <a:ea typeface="Ubuntu Mono"/>
              </a:rPr>
              <a:t>M</a:t>
            </a:r>
            <a:r>
              <a:rPr lang="en-US" sz="3000">
                <a:solidFill>
                  <a:srgbClr val="000000"/>
                </a:solidFill>
                <a:latin typeface="Arial"/>
                <a:ea typeface="Arial"/>
              </a:rPr>
              <a:t>: Data modification(</a:t>
            </a:r>
            <a:r>
              <a:rPr lang="en-US" sz="3000">
                <a:solidFill>
                  <a:srgbClr val="000000"/>
                </a:solidFill>
                <a:latin typeface="Ubuntu Mono"/>
                <a:ea typeface="Ubuntu Mono"/>
              </a:rPr>
              <a:t>L + S</a:t>
            </a:r>
            <a:r>
              <a:rPr lang="en-US" sz="3000">
                <a:solidFill>
                  <a:srgbClr val="000000"/>
                </a:solidFill>
                <a:latin typeface="Arial"/>
                <a:ea typeface="Arial"/>
              </a:rPr>
              <a:t>)</a:t>
            </a:r>
            <a:endParaRPr/>
          </a:p>
          <a:p>
            <a:pPr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Ubuntu Mono"/>
                <a:ea typeface="Ubuntu Mono"/>
              </a:rPr>
              <a:t>L</a:t>
            </a:r>
            <a:r>
              <a:rPr lang="en-US" sz="3000">
                <a:solidFill>
                  <a:srgbClr val="000000"/>
                </a:solidFill>
                <a:latin typeface="Arial"/>
                <a:ea typeface="Arial"/>
              </a:rPr>
              <a:t>: Data Load</a:t>
            </a:r>
            <a:endParaRPr/>
          </a:p>
          <a:p>
            <a:pPr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Ubuntu Mono"/>
                <a:ea typeface="Ubuntu Mono"/>
              </a:rPr>
              <a:t>S</a:t>
            </a:r>
            <a:r>
              <a:rPr lang="en-US" sz="3000">
                <a:solidFill>
                  <a:srgbClr val="000000"/>
                </a:solidFill>
                <a:latin typeface="Arial"/>
                <a:ea typeface="Arial"/>
              </a:rPr>
              <a:t>: Data Store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</a:rPr>
              <a:t>Only </a:t>
            </a:r>
            <a:r>
              <a:rPr lang="en-US" sz="3000">
                <a:solidFill>
                  <a:srgbClr val="000000"/>
                </a:solidFill>
                <a:latin typeface="Ubuntu Mono"/>
                <a:ea typeface="Ubuntu Mono"/>
              </a:rPr>
              <a:t>I</a:t>
            </a:r>
            <a:r>
              <a:rPr lang="en-US" sz="3000">
                <a:solidFill>
                  <a:srgbClr val="000000"/>
                </a:solidFill>
                <a:latin typeface="Arial"/>
                <a:ea typeface="Arial"/>
              </a:rPr>
              <a:t> have space before </a:t>
            </a:r>
            <a:r>
              <a:rPr lang="en-US" sz="3000">
                <a:solidFill>
                  <a:srgbClr val="000000"/>
                </a:solidFill>
                <a:latin typeface="Ubuntu Mono"/>
                <a:ea typeface="Ubuntu Mono"/>
              </a:rPr>
              <a:t>&lt;operation&gt;</a:t>
            </a:r>
            <a:endParaRPr/>
          </a:p>
        </p:txBody>
      </p:sp>
      <p:sp>
        <p:nvSpPr>
          <p:cNvPr id="118" name="CustomShape 3"/>
          <p:cNvSpPr/>
          <p:nvPr/>
        </p:nvSpPr>
        <p:spPr>
          <a:xfrm>
            <a:off x="5285880" y="2615040"/>
            <a:ext cx="3390480" cy="2482920"/>
          </a:xfrm>
          <a:prstGeom prst="rect">
            <a:avLst/>
          </a:prstGeom>
          <a:noFill/>
          <a:ln w="28440">
            <a:solidFill>
              <a:srgbClr val="434343"/>
            </a:solidFill>
            <a:round/>
          </a:ln>
        </p:spPr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Ubuntu Mono"/>
                <a:ea typeface="Ubuntu Mono"/>
              </a:rPr>
              <a:t>I 040012d3, 5</a:t>
            </a:r>
            <a:endParaRPr/>
          </a:p>
          <a:p>
            <a:pPr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Ubuntu Mono"/>
                <a:ea typeface="Ubuntu Mono"/>
              </a:rPr>
              <a:t> M 0421c7f0, 4</a:t>
            </a:r>
            <a:endParaRPr/>
          </a:p>
          <a:p>
            <a:pPr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Ubuntu Mono"/>
                <a:ea typeface="Ubuntu Mono"/>
              </a:rPr>
              <a:t> L 04f6b868, 8</a:t>
            </a:r>
            <a:endParaRPr/>
          </a:p>
          <a:p>
            <a:pPr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Ubuntu Mono"/>
                <a:ea typeface="Ubuntu Mono"/>
              </a:rPr>
              <a:t> S fff0004b8, 8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tIns="91440" bIns="91440" anchor="b"/>
          <a:lstStyle/>
          <a:p>
            <a:pPr>
              <a:lnSpc>
                <a:spcPct val="100000"/>
              </a:lnSpc>
            </a:pPr>
            <a:r>
              <a:rPr lang="en-US" sz="3600" b="1">
                <a:solidFill>
                  <a:srgbClr val="000000"/>
                </a:solidFill>
                <a:latin typeface="Ubuntu Mono"/>
                <a:ea typeface="Ubuntu Mono"/>
              </a:rPr>
              <a:t>csim-ref</a:t>
            </a:r>
            <a:endParaRPr/>
          </a:p>
        </p:txBody>
      </p:sp>
      <p:sp>
        <p:nvSpPr>
          <p:cNvPr id="120" name="TextShape 2"/>
          <p:cNvSpPr txBox="1"/>
          <p:nvPr/>
        </p:nvSpPr>
        <p:spPr>
          <a:xfrm>
            <a:off x="457200" y="1600200"/>
            <a:ext cx="8229240" cy="4967280"/>
          </a:xfrm>
          <a:prstGeom prst="rect">
            <a:avLst/>
          </a:prstGeom>
        </p:spPr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</a:rPr>
              <a:t>Cache simulator for </a:t>
            </a:r>
            <a:r>
              <a:rPr lang="en-US" sz="3000">
                <a:solidFill>
                  <a:srgbClr val="000000"/>
                </a:solidFill>
                <a:latin typeface="Ubuntu Mono"/>
                <a:ea typeface="Ubuntu Mono"/>
              </a:rPr>
              <a:t>valgrind</a:t>
            </a:r>
            <a:r>
              <a:rPr lang="en-US" sz="3000">
                <a:solidFill>
                  <a:srgbClr val="000000"/>
                </a:solidFill>
                <a:latin typeface="Arial"/>
                <a:ea typeface="Arial"/>
              </a:rPr>
              <a:t> memory trace</a:t>
            </a:r>
            <a:endParaRPr/>
          </a:p>
          <a:p>
            <a:r>
              <a:rPr lang="en-US" sz="2400">
                <a:solidFill>
                  <a:srgbClr val="000000"/>
                </a:solidFill>
                <a:latin typeface="Arial"/>
                <a:ea typeface="Arial"/>
              </a:rPr>
              <a:t>Receive valgrind memory trace as input</a:t>
            </a:r>
            <a:endParaRPr/>
          </a:p>
          <a:p>
            <a:r>
              <a:rPr lang="en-US" sz="2400">
                <a:solidFill>
                  <a:srgbClr val="000000"/>
                </a:solidFill>
                <a:latin typeface="Arial"/>
                <a:ea typeface="Arial"/>
              </a:rPr>
              <a:t>Outputs simulated # of hits, misses, evictions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Ubuntu Mono"/>
                <a:ea typeface="Ubuntu Mono"/>
              </a:rPr>
              <a:t>Usage: </a:t>
            </a:r>
            <a:r>
              <a:rPr lang="en-US">
                <a:solidFill>
                  <a:srgbClr val="000000"/>
                </a:solidFill>
                <a:latin typeface="Ubuntu Mono"/>
                <a:ea typeface="Ubuntu Mono"/>
              </a:rPr>
              <a:t>./csim-ref [-hv] -s &lt;s&gt; -E &lt;E&gt; -b &lt;b&gt; -t &lt;tracefile&gt;</a:t>
            </a:r>
            <a:endParaRPr/>
          </a:p>
          <a:p>
            <a:r>
              <a:rPr lang="en-US" sz="2400">
                <a:solidFill>
                  <a:srgbClr val="000000"/>
                </a:solidFill>
                <a:latin typeface="Ubuntu Mono"/>
                <a:ea typeface="Ubuntu Mono"/>
              </a:rPr>
              <a:t>-h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</a:rPr>
              <a:t>: help message</a:t>
            </a:r>
            <a:endParaRPr/>
          </a:p>
          <a:p>
            <a:r>
              <a:rPr lang="en-US" sz="2400">
                <a:solidFill>
                  <a:srgbClr val="000000"/>
                </a:solidFill>
                <a:latin typeface="Ubuntu Mono"/>
                <a:ea typeface="Ubuntu Mono"/>
              </a:rPr>
              <a:t>-v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</a:rPr>
              <a:t>: verbose output</a:t>
            </a:r>
            <a:endParaRPr/>
          </a:p>
          <a:p>
            <a:r>
              <a:rPr lang="en-US" sz="2400">
                <a:solidFill>
                  <a:srgbClr val="000000"/>
                </a:solidFill>
                <a:latin typeface="Ubuntu Mono"/>
                <a:ea typeface="Ubuntu Mono"/>
              </a:rPr>
              <a:t>-s &lt;s&gt;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</a:rPr>
              <a:t>: Number of set index bits</a:t>
            </a:r>
            <a:endParaRPr/>
          </a:p>
          <a:p>
            <a:r>
              <a:rPr lang="en-US" sz="2400">
                <a:solidFill>
                  <a:srgbClr val="000000"/>
                </a:solidFill>
                <a:latin typeface="Ubuntu Mono"/>
                <a:ea typeface="Ubuntu Mono"/>
              </a:rPr>
              <a:t>-E &lt;E&gt;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</a:rPr>
              <a:t>: Associativity</a:t>
            </a:r>
            <a:endParaRPr/>
          </a:p>
          <a:p>
            <a:r>
              <a:rPr lang="en-US" sz="2400">
                <a:solidFill>
                  <a:srgbClr val="000000"/>
                </a:solidFill>
                <a:latin typeface="Ubuntu Mono"/>
                <a:ea typeface="Ubuntu Mono"/>
              </a:rPr>
              <a:t>-b &lt;b&gt;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</a:rPr>
              <a:t>: Number of block bits</a:t>
            </a:r>
            <a:endParaRPr/>
          </a:p>
          <a:p>
            <a:r>
              <a:rPr lang="en-US" sz="2400">
                <a:solidFill>
                  <a:srgbClr val="000000"/>
                </a:solidFill>
                <a:latin typeface="Ubuntu Mono"/>
                <a:ea typeface="Ubuntu Mono"/>
              </a:rPr>
              <a:t>-t &lt;tracefile&gt;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</a:rPr>
              <a:t>: Path to </a:t>
            </a:r>
            <a:r>
              <a:rPr lang="en-US" sz="2400">
                <a:solidFill>
                  <a:srgbClr val="000000"/>
                </a:solidFill>
                <a:latin typeface="Ubuntu Mono"/>
                <a:ea typeface="Ubuntu Mono"/>
              </a:rPr>
              <a:t>valgrind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</a:rPr>
              <a:t> memory trace file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tIns="91440" bIns="91440" anchor="b"/>
          <a:lstStyle/>
          <a:p>
            <a:pPr>
              <a:lnSpc>
                <a:spcPct val="100000"/>
              </a:lnSpc>
            </a:pPr>
            <a:r>
              <a:rPr lang="en-US" sz="3600" b="1">
                <a:solidFill>
                  <a:srgbClr val="000000"/>
                </a:solidFill>
                <a:latin typeface="Ubuntu Mono"/>
                <a:ea typeface="Ubuntu Mono"/>
              </a:rPr>
              <a:t>csim-ref</a:t>
            </a:r>
            <a:endParaRPr/>
          </a:p>
        </p:txBody>
      </p:sp>
      <p:sp>
        <p:nvSpPr>
          <p:cNvPr id="122" name="TextShape 2"/>
          <p:cNvSpPr txBox="1"/>
          <p:nvPr/>
        </p:nvSpPr>
        <p:spPr>
          <a:xfrm>
            <a:off x="457200" y="1600200"/>
            <a:ext cx="8229240" cy="4967280"/>
          </a:xfrm>
          <a:prstGeom prst="rect">
            <a:avLst/>
          </a:prstGeom>
        </p:spPr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</a:rPr>
              <a:t>Example</a:t>
            </a:r>
            <a:endParaRPr/>
          </a:p>
          <a:p>
            <a:r>
              <a:rPr lang="en-US" sz="2400">
                <a:solidFill>
                  <a:srgbClr val="000000"/>
                </a:solidFill>
                <a:latin typeface="Arial"/>
                <a:ea typeface="Arial"/>
              </a:rPr>
              <a:t>Simulates replay of </a:t>
            </a:r>
            <a:r>
              <a:rPr lang="en-US" sz="2400">
                <a:solidFill>
                  <a:srgbClr val="000000"/>
                </a:solidFill>
                <a:latin typeface="Ubuntu Mono"/>
                <a:ea typeface="Ubuntu Mono"/>
              </a:rPr>
              <a:t>yi.trace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</a:rPr>
              <a:t> trace file on</a:t>
            </a:r>
            <a:endParaRPr/>
          </a:p>
          <a:p>
            <a:r>
              <a:rPr lang="en-US" sz="2400">
                <a:solidFill>
                  <a:srgbClr val="000000"/>
                </a:solidFill>
                <a:latin typeface="Arial"/>
                <a:ea typeface="Arial"/>
              </a:rPr>
              <a:t>16 set (</a:t>
            </a:r>
            <a:r>
              <a:rPr lang="en-US" sz="2400">
                <a:solidFill>
                  <a:srgbClr val="000000"/>
                </a:solidFill>
                <a:latin typeface="Ubuntu Mono"/>
                <a:ea typeface="Ubuntu Mono"/>
              </a:rPr>
              <a:t>-s 4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</a:rPr>
              <a:t>)</a:t>
            </a:r>
            <a:endParaRPr/>
          </a:p>
          <a:p>
            <a:r>
              <a:rPr lang="en-US" sz="2400">
                <a:solidFill>
                  <a:srgbClr val="000000"/>
                </a:solidFill>
                <a:latin typeface="Arial"/>
                <a:ea typeface="Arial"/>
              </a:rPr>
              <a:t>direct mapping (</a:t>
            </a:r>
            <a:r>
              <a:rPr lang="en-US" sz="2400">
                <a:solidFill>
                  <a:srgbClr val="000000"/>
                </a:solidFill>
                <a:latin typeface="Ubuntu Mono"/>
                <a:ea typeface="Ubuntu Mono"/>
              </a:rPr>
              <a:t>-E 1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</a:rPr>
              <a:t>)</a:t>
            </a:r>
            <a:endParaRPr/>
          </a:p>
          <a:p>
            <a:r>
              <a:rPr lang="en-US" sz="2400">
                <a:solidFill>
                  <a:srgbClr val="000000"/>
                </a:solidFill>
                <a:latin typeface="Arial"/>
                <a:ea typeface="Arial"/>
              </a:rPr>
              <a:t>16 bytes block size (</a:t>
            </a:r>
            <a:r>
              <a:rPr lang="en-US" sz="2400">
                <a:solidFill>
                  <a:srgbClr val="000000"/>
                </a:solidFill>
                <a:latin typeface="Ubuntu Mono"/>
                <a:ea typeface="Ubuntu Mono"/>
              </a:rPr>
              <a:t>-b 4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</a:rPr>
              <a:t>) cache</a:t>
            </a:r>
            <a:endParaRPr/>
          </a:p>
        </p:txBody>
      </p:sp>
      <p:sp>
        <p:nvSpPr>
          <p:cNvPr id="123" name="CustomShape 3"/>
          <p:cNvSpPr/>
          <p:nvPr/>
        </p:nvSpPr>
        <p:spPr>
          <a:xfrm>
            <a:off x="716040" y="4278600"/>
            <a:ext cx="7711560" cy="10281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Ubuntu Mono"/>
                <a:ea typeface="Ubuntu Mono"/>
              </a:rPr>
              <a:t>$ ./csim-ref -s 4 -E 1 -b 4 -t traces/yi.trace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Ubuntu Mono"/>
                <a:ea typeface="Ubuntu Mono"/>
              </a:rPr>
              <a:t>hits:4 misses:5 evictions:3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Shape 1"/>
          <p:cNvSpPr txBox="1"/>
          <p:nvPr/>
        </p:nvSpPr>
        <p:spPr>
          <a:xfrm>
            <a:off x="685800" y="2111040"/>
            <a:ext cx="7772040" cy="1546200"/>
          </a:xfrm>
          <a:prstGeom prst="rect">
            <a:avLst/>
          </a:prstGeom>
        </p:spPr>
        <p:txBody>
          <a:bodyPr tIns="91440" bIns="91440" anchor="b"/>
          <a:lstStyle/>
          <a:p>
            <a:pPr>
              <a:lnSpc>
                <a:spcPct val="100000"/>
              </a:lnSpc>
            </a:pPr>
            <a:r>
              <a:rPr lang="en-US" sz="4800" b="1">
                <a:solidFill>
                  <a:srgbClr val="000000"/>
                </a:solidFill>
                <a:latin typeface="Arial"/>
                <a:ea typeface="Arial"/>
              </a:rPr>
              <a:t>Cache and Program</a:t>
            </a:r>
            <a:endParaRPr/>
          </a:p>
        </p:txBody>
      </p:sp>
      <p:sp>
        <p:nvSpPr>
          <p:cNvPr id="78" name="TextShape 2"/>
          <p:cNvSpPr txBox="1"/>
          <p:nvPr/>
        </p:nvSpPr>
        <p:spPr>
          <a:xfrm>
            <a:off x="685800" y="3786840"/>
            <a:ext cx="7772040" cy="1046160"/>
          </a:xfrm>
          <a:prstGeom prst="rect">
            <a:avLst/>
          </a:prstGeom>
        </p:spPr>
        <p:txBody>
          <a:bodyPr tIns="91440" bIns="91440"/>
          <a:lstStyle/>
          <a:p>
            <a:pPr algn="ctr"/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tIns="91440" bIns="91440" anchor="b"/>
          <a:lstStyle/>
          <a:p>
            <a:pPr>
              <a:lnSpc>
                <a:spcPct val="100000"/>
              </a:lnSpc>
            </a:pPr>
            <a:r>
              <a:rPr lang="en-US" sz="3600" b="1">
                <a:solidFill>
                  <a:srgbClr val="000000"/>
                </a:solidFill>
                <a:latin typeface="Arial"/>
                <a:ea typeface="Arial"/>
              </a:rPr>
              <a:t>Matrix Transpose</a:t>
            </a:r>
            <a:endParaRPr/>
          </a:p>
        </p:txBody>
      </p:sp>
      <p:sp>
        <p:nvSpPr>
          <p:cNvPr id="125" name="TextShape 2"/>
          <p:cNvSpPr txBox="1"/>
          <p:nvPr/>
        </p:nvSpPr>
        <p:spPr>
          <a:xfrm>
            <a:off x="457200" y="1600200"/>
            <a:ext cx="8229240" cy="4967280"/>
          </a:xfrm>
          <a:prstGeom prst="rect">
            <a:avLst/>
          </a:prstGeom>
        </p:spPr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</a:rPr>
              <a:t>Matrix A</a:t>
            </a:r>
            <a:r>
              <a:rPr lang="en-US" sz="3000" baseline="30000">
                <a:solidFill>
                  <a:srgbClr val="000000"/>
                </a:solidFill>
                <a:latin typeface="Arial"/>
                <a:ea typeface="Arial"/>
              </a:rPr>
              <a:t>T</a:t>
            </a:r>
            <a:r>
              <a:rPr lang="en-US" sz="3000">
                <a:solidFill>
                  <a:srgbClr val="000000"/>
                </a:solidFill>
                <a:latin typeface="Arial"/>
                <a:ea typeface="Arial"/>
              </a:rPr>
              <a:t> is Transpose of Matrix A if</a:t>
            </a:r>
            <a:endParaRPr/>
          </a:p>
          <a:p>
            <a:pPr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lang="en-US" sz="3000">
                <a:solidFill>
                  <a:srgbClr val="000000"/>
                </a:solidFill>
                <a:latin typeface="Ubuntu Mono"/>
                <a:ea typeface="Ubuntu Mono"/>
              </a:rPr>
              <a:t>A[i][j] == A</a:t>
            </a:r>
            <a:r>
              <a:rPr lang="en-US" sz="3000" baseline="30000">
                <a:solidFill>
                  <a:srgbClr val="000000"/>
                </a:solidFill>
                <a:latin typeface="Ubuntu Mono"/>
                <a:ea typeface="Ubuntu Mono"/>
              </a:rPr>
              <a:t>T</a:t>
            </a:r>
            <a:r>
              <a:rPr lang="en-US" sz="3000">
                <a:solidFill>
                  <a:srgbClr val="000000"/>
                </a:solidFill>
                <a:latin typeface="Ubuntu Mono"/>
                <a:ea typeface="Ubuntu Mono"/>
              </a:rPr>
              <a:t>[j][i]</a:t>
            </a:r>
            <a:endParaRPr/>
          </a:p>
        </p:txBody>
      </p:sp>
      <p:sp>
        <p:nvSpPr>
          <p:cNvPr id="126" name="CustomShape 3"/>
          <p:cNvSpPr/>
          <p:nvPr/>
        </p:nvSpPr>
        <p:spPr>
          <a:xfrm>
            <a:off x="1547640" y="3474360"/>
            <a:ext cx="716040" cy="9133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</a:rPr>
              <a:t>1 2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</a:rPr>
              <a:t>3 4</a:t>
            </a:r>
            <a:endParaRPr/>
          </a:p>
        </p:txBody>
      </p:sp>
      <p:sp>
        <p:nvSpPr>
          <p:cNvPr id="127" name="CustomShape 4"/>
          <p:cNvSpPr/>
          <p:nvPr/>
        </p:nvSpPr>
        <p:spPr>
          <a:xfrm>
            <a:off x="3956040" y="3474360"/>
            <a:ext cx="716040" cy="9133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</a:rPr>
              <a:t>1 3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</a:rPr>
              <a:t>2 4</a:t>
            </a:r>
            <a:endParaRPr/>
          </a:p>
        </p:txBody>
      </p:sp>
      <p:sp>
        <p:nvSpPr>
          <p:cNvPr id="128" name="CustomShape 5"/>
          <p:cNvSpPr/>
          <p:nvPr/>
        </p:nvSpPr>
        <p:spPr>
          <a:xfrm>
            <a:off x="2198160" y="3696480"/>
            <a:ext cx="1802520" cy="5529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</a:rPr>
              <a:t>is transpose of</a:t>
            </a:r>
            <a:endParaRPr/>
          </a:p>
        </p:txBody>
      </p:sp>
      <p:sp>
        <p:nvSpPr>
          <p:cNvPr id="129" name="CustomShape 6"/>
          <p:cNvSpPr/>
          <p:nvPr/>
        </p:nvSpPr>
        <p:spPr>
          <a:xfrm>
            <a:off x="1514880" y="3606120"/>
            <a:ext cx="32760" cy="643320"/>
          </a:xfrm>
          <a:prstGeom prst="leftBracket">
            <a:avLst>
              <a:gd name="adj" fmla="val 8333"/>
            </a:avLst>
          </a:prstGeom>
          <a:noFill/>
          <a:ln w="19080">
            <a:solidFill>
              <a:srgbClr val="000000"/>
            </a:solidFill>
            <a:round/>
          </a:ln>
        </p:spPr>
      </p:sp>
      <p:sp>
        <p:nvSpPr>
          <p:cNvPr id="130" name="CustomShape 7"/>
          <p:cNvSpPr/>
          <p:nvPr/>
        </p:nvSpPr>
        <p:spPr>
          <a:xfrm>
            <a:off x="3922920" y="3609360"/>
            <a:ext cx="32760" cy="643320"/>
          </a:xfrm>
          <a:prstGeom prst="leftBracket">
            <a:avLst>
              <a:gd name="adj" fmla="val 8333"/>
            </a:avLst>
          </a:prstGeom>
          <a:noFill/>
          <a:ln w="19080">
            <a:solidFill>
              <a:srgbClr val="000000"/>
            </a:solidFill>
            <a:round/>
          </a:ln>
        </p:spPr>
      </p:sp>
      <p:sp>
        <p:nvSpPr>
          <p:cNvPr id="131" name="CustomShape 8"/>
          <p:cNvSpPr/>
          <p:nvPr/>
        </p:nvSpPr>
        <p:spPr>
          <a:xfrm flipH="1">
            <a:off x="2122920" y="3609360"/>
            <a:ext cx="32760" cy="643320"/>
          </a:xfrm>
          <a:prstGeom prst="leftBracket">
            <a:avLst>
              <a:gd name="adj" fmla="val 8333"/>
            </a:avLst>
          </a:prstGeom>
          <a:noFill/>
          <a:ln w="19080">
            <a:solidFill>
              <a:srgbClr val="000000"/>
            </a:solidFill>
            <a:round/>
          </a:ln>
        </p:spPr>
      </p:sp>
      <p:sp>
        <p:nvSpPr>
          <p:cNvPr id="132" name="CustomShape 9"/>
          <p:cNvSpPr/>
          <p:nvPr/>
        </p:nvSpPr>
        <p:spPr>
          <a:xfrm flipH="1">
            <a:off x="4554000" y="3606120"/>
            <a:ext cx="32760" cy="643320"/>
          </a:xfrm>
          <a:prstGeom prst="leftBracket">
            <a:avLst>
              <a:gd name="adj" fmla="val 8333"/>
            </a:avLst>
          </a:prstGeom>
          <a:noFill/>
          <a:ln w="19080">
            <a:solidFill>
              <a:srgbClr val="000000"/>
            </a:solidFill>
            <a:round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tIns="91440" bIns="91440" anchor="b"/>
          <a:lstStyle/>
          <a:p>
            <a:pPr>
              <a:lnSpc>
                <a:spcPct val="100000"/>
              </a:lnSpc>
            </a:pPr>
            <a:r>
              <a:rPr lang="en-US" sz="3600" b="1">
                <a:solidFill>
                  <a:srgbClr val="000000"/>
                </a:solidFill>
                <a:latin typeface="Arial"/>
                <a:ea typeface="Arial"/>
              </a:rPr>
              <a:t>Task</a:t>
            </a:r>
            <a:endParaRPr/>
          </a:p>
        </p:txBody>
      </p:sp>
      <p:sp>
        <p:nvSpPr>
          <p:cNvPr id="134" name="TextShape 2"/>
          <p:cNvSpPr txBox="1"/>
          <p:nvPr/>
        </p:nvSpPr>
        <p:spPr>
          <a:xfrm>
            <a:off x="457200" y="1600200"/>
            <a:ext cx="8229240" cy="4967280"/>
          </a:xfrm>
          <a:prstGeom prst="rect">
            <a:avLst/>
          </a:prstGeom>
        </p:spPr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</a:rPr>
              <a:t>Implement a transpose function</a:t>
            </a:r>
            <a:endParaRPr/>
          </a:p>
          <a:p>
            <a:r>
              <a:rPr lang="en-US" sz="2400">
                <a:solidFill>
                  <a:srgbClr val="000000"/>
                </a:solidFill>
                <a:latin typeface="Arial"/>
                <a:ea typeface="Arial"/>
              </a:rPr>
              <a:t>that causes as few cache misses as possible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</a:rPr>
              <a:t>Implement in </a:t>
            </a:r>
            <a:r>
              <a:rPr lang="en-US" sz="3000">
                <a:solidFill>
                  <a:srgbClr val="000000"/>
                </a:solidFill>
                <a:latin typeface="Ubuntu Mono"/>
                <a:ea typeface="Ubuntu Mono"/>
              </a:rPr>
              <a:t>trans.c</a:t>
            </a:r>
            <a:r>
              <a:rPr lang="en-US" sz="3000">
                <a:solidFill>
                  <a:srgbClr val="000000"/>
                </a:solidFill>
                <a:latin typeface="Arial"/>
                <a:ea typeface="Arial"/>
              </a:rPr>
              <a:t> with name </a:t>
            </a:r>
            <a:r>
              <a:rPr lang="en-US" sz="3000">
                <a:solidFill>
                  <a:srgbClr val="000000"/>
                </a:solidFill>
                <a:latin typeface="Ubuntu Mono"/>
                <a:ea typeface="Ubuntu Mono"/>
              </a:rPr>
              <a:t>transapose_submit()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</a:rPr>
              <a:t>Use </a:t>
            </a:r>
            <a:r>
              <a:rPr lang="en-US" sz="3000">
                <a:solidFill>
                  <a:srgbClr val="000000"/>
                </a:solidFill>
                <a:latin typeface="Ubuntu Mono"/>
                <a:ea typeface="Ubuntu Mono"/>
              </a:rPr>
              <a:t>registerTransFunction</a:t>
            </a:r>
            <a:r>
              <a:rPr lang="en-US" sz="3000">
                <a:solidFill>
                  <a:srgbClr val="000000"/>
                </a:solidFill>
                <a:latin typeface="Arial"/>
                <a:ea typeface="Arial"/>
              </a:rPr>
              <a:t>() with </a:t>
            </a:r>
            <a:r>
              <a:rPr lang="en-US" sz="3000">
                <a:solidFill>
                  <a:srgbClr val="000000"/>
                </a:solidFill>
                <a:latin typeface="Ubuntu Mono"/>
                <a:ea typeface="Ubuntu Mono"/>
              </a:rPr>
              <a:t>transpose_submit_desc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tIns="91440" bIns="91440" anchor="b"/>
          <a:lstStyle/>
          <a:p>
            <a:pPr>
              <a:lnSpc>
                <a:spcPct val="100000"/>
              </a:lnSpc>
            </a:pPr>
            <a:r>
              <a:rPr lang="en-US" sz="3600" b="1">
                <a:solidFill>
                  <a:srgbClr val="000000"/>
                </a:solidFill>
                <a:latin typeface="Arial"/>
                <a:ea typeface="Arial"/>
              </a:rPr>
              <a:t>Programming Rules</a:t>
            </a:r>
            <a:endParaRPr/>
          </a:p>
        </p:txBody>
      </p:sp>
      <p:sp>
        <p:nvSpPr>
          <p:cNvPr id="136" name="TextShape 2"/>
          <p:cNvSpPr txBox="1"/>
          <p:nvPr/>
        </p:nvSpPr>
        <p:spPr>
          <a:xfrm>
            <a:off x="457200" y="1600200"/>
            <a:ext cx="8229240" cy="4967280"/>
          </a:xfrm>
          <a:prstGeom prst="rect">
            <a:avLst/>
          </a:prstGeom>
        </p:spPr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</a:rPr>
              <a:t>Include your Name, Student ID in header comment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</a:rPr>
              <a:t>Describe how the code works using comments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</a:rPr>
              <a:t>Should compile without warnings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</a:rPr>
              <a:t>Do not use recursion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tIns="91440" bIns="91440" anchor="b"/>
          <a:lstStyle/>
          <a:p>
            <a:pPr>
              <a:lnSpc>
                <a:spcPct val="100000"/>
              </a:lnSpc>
            </a:pPr>
            <a:r>
              <a:rPr lang="en-US" sz="3600" b="1">
                <a:solidFill>
                  <a:srgbClr val="000000"/>
                </a:solidFill>
                <a:latin typeface="Arial"/>
                <a:ea typeface="Arial"/>
              </a:rPr>
              <a:t>Programming Rules</a:t>
            </a:r>
            <a:endParaRPr/>
          </a:p>
        </p:txBody>
      </p:sp>
      <p:sp>
        <p:nvSpPr>
          <p:cNvPr id="138" name="TextShape 2"/>
          <p:cNvSpPr txBox="1"/>
          <p:nvPr/>
        </p:nvSpPr>
        <p:spPr>
          <a:xfrm>
            <a:off x="457200" y="1600200"/>
            <a:ext cx="8229240" cy="4967280"/>
          </a:xfrm>
          <a:prstGeom prst="rect">
            <a:avLst/>
          </a:prstGeom>
        </p:spPr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</a:rPr>
              <a:t>At most 12 int local variables are allowed</a:t>
            </a:r>
            <a:endParaRPr/>
          </a:p>
          <a:p>
            <a:pPr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</a:rPr>
              <a:t>	Including helper functions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</a:rPr>
              <a:t>Do not modify array A. No matter with B.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</a:rPr>
              <a:t>Do not define arrays, do not use dynamic memory allocation like malloc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tIns="91440" bIns="91440" anchor="b"/>
          <a:lstStyle/>
          <a:p>
            <a:pPr>
              <a:lnSpc>
                <a:spcPct val="100000"/>
              </a:lnSpc>
            </a:pPr>
            <a:r>
              <a:rPr lang="en-US" sz="3600" b="1">
                <a:solidFill>
                  <a:srgbClr val="000000"/>
                </a:solidFill>
                <a:latin typeface="Arial"/>
                <a:ea typeface="Arial"/>
              </a:rPr>
              <a:t>Evaluation: Performance</a:t>
            </a:r>
            <a:endParaRPr/>
          </a:p>
        </p:txBody>
      </p:sp>
      <p:sp>
        <p:nvSpPr>
          <p:cNvPr id="140" name="TextShape 2"/>
          <p:cNvSpPr txBox="1"/>
          <p:nvPr/>
        </p:nvSpPr>
        <p:spPr>
          <a:xfrm>
            <a:off x="457200" y="1600200"/>
            <a:ext cx="8229240" cy="4967280"/>
          </a:xfrm>
          <a:prstGeom prst="rect">
            <a:avLst/>
          </a:prstGeom>
        </p:spPr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</a:rPr>
              <a:t>Will check number of cache misses m with following 3 cases</a:t>
            </a:r>
            <a:endParaRPr/>
          </a:p>
          <a:p>
            <a:r>
              <a:rPr lang="en-US" sz="2400">
                <a:solidFill>
                  <a:srgbClr val="000000"/>
                </a:solidFill>
                <a:latin typeface="Arial"/>
                <a:ea typeface="Arial"/>
              </a:rPr>
              <a:t>32 x 32: 8 points if m &lt; 300, 0 if m &gt; 600</a:t>
            </a:r>
            <a:endParaRPr/>
          </a:p>
          <a:p>
            <a:r>
              <a:rPr lang="en-US" sz="2400">
                <a:solidFill>
                  <a:srgbClr val="000000"/>
                </a:solidFill>
                <a:latin typeface="Arial"/>
                <a:ea typeface="Arial"/>
              </a:rPr>
              <a:t>64 x 64: 8 points if m &lt; 1,300, 0 if m &gt; 2,000</a:t>
            </a:r>
            <a:endParaRPr/>
          </a:p>
          <a:p>
            <a:r>
              <a:rPr lang="en-US" sz="2400">
                <a:solidFill>
                  <a:srgbClr val="000000"/>
                </a:solidFill>
                <a:latin typeface="Arial"/>
                <a:ea typeface="Arial"/>
              </a:rPr>
              <a:t>61 x 67: 10 points if m &lt; 2,000, 0 if m &gt; 3,000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</a:rPr>
              <a:t>(Total 26 points)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tIns="91440" bIns="91440" anchor="b"/>
          <a:lstStyle/>
          <a:p>
            <a:pPr>
              <a:lnSpc>
                <a:spcPct val="100000"/>
              </a:lnSpc>
            </a:pPr>
            <a:r>
              <a:rPr lang="en-US" sz="3600" b="1">
                <a:solidFill>
                  <a:srgbClr val="000000"/>
                </a:solidFill>
                <a:latin typeface="Arial"/>
                <a:ea typeface="Arial"/>
              </a:rPr>
              <a:t>Evaluation: Style</a:t>
            </a:r>
            <a:endParaRPr/>
          </a:p>
        </p:txBody>
      </p:sp>
      <p:sp>
        <p:nvSpPr>
          <p:cNvPr id="142" name="TextShape 2"/>
          <p:cNvSpPr txBox="1"/>
          <p:nvPr/>
        </p:nvSpPr>
        <p:spPr>
          <a:xfrm>
            <a:off x="457200" y="1600200"/>
            <a:ext cx="8229240" cy="4967280"/>
          </a:xfrm>
          <a:prstGeom prst="rect">
            <a:avLst/>
          </a:prstGeom>
        </p:spPr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</a:rPr>
              <a:t>Code should be consistent and easy to be read with sufficient, clear description comments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</a:rPr>
              <a:t>7 points for Part A and Part B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tIns="91440" bIns="91440" anchor="b"/>
          <a:lstStyle/>
          <a:p>
            <a:pPr>
              <a:lnSpc>
                <a:spcPct val="100000"/>
              </a:lnSpc>
            </a:pPr>
            <a:r>
              <a:rPr lang="en-US" sz="3600" b="1">
                <a:solidFill>
                  <a:srgbClr val="000000"/>
                </a:solidFill>
                <a:latin typeface="Ubuntu Mono"/>
                <a:ea typeface="Ubuntu Mono"/>
              </a:rPr>
              <a:t>test-trans</a:t>
            </a:r>
            <a:r>
              <a:rPr lang="en-US" sz="3600" b="1">
                <a:solidFill>
                  <a:srgbClr val="000000"/>
                </a:solidFill>
                <a:latin typeface="Arial"/>
                <a:ea typeface="Arial"/>
              </a:rPr>
              <a:t>: auto-grading program</a:t>
            </a:r>
            <a:endParaRPr/>
          </a:p>
        </p:txBody>
      </p:sp>
      <p:sp>
        <p:nvSpPr>
          <p:cNvPr id="144" name="TextShape 2"/>
          <p:cNvSpPr txBox="1"/>
          <p:nvPr/>
        </p:nvSpPr>
        <p:spPr>
          <a:xfrm>
            <a:off x="457200" y="1600200"/>
            <a:ext cx="8229240" cy="4967280"/>
          </a:xfrm>
          <a:prstGeom prst="rect">
            <a:avLst/>
          </a:prstGeom>
        </p:spPr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</a:rPr>
              <a:t>Check correctness and performance automatically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</a:rPr>
              <a:t>Generates a trace using valgrind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</a:rPr>
              <a:t>Calculates cache misses using csim-reference with (s = 5, E = 1, b = 5)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tIns="91440" bIns="91440" anchor="b"/>
          <a:lstStyle/>
          <a:p>
            <a:pPr>
              <a:lnSpc>
                <a:spcPct val="100000"/>
              </a:lnSpc>
            </a:pPr>
            <a:r>
              <a:rPr lang="en-US" sz="3600" b="1">
                <a:solidFill>
                  <a:srgbClr val="000000"/>
                </a:solidFill>
                <a:latin typeface="Ubuntu Mono"/>
                <a:ea typeface="Ubuntu Mono"/>
              </a:rPr>
              <a:t>test-trans</a:t>
            </a:r>
            <a:r>
              <a:rPr lang="en-US" sz="3600" b="1">
                <a:solidFill>
                  <a:srgbClr val="000000"/>
                </a:solidFill>
                <a:latin typeface="Arial"/>
                <a:ea typeface="Arial"/>
              </a:rPr>
              <a:t>: auto-grading program</a:t>
            </a:r>
            <a:endParaRPr/>
          </a:p>
        </p:txBody>
      </p:sp>
      <p:sp>
        <p:nvSpPr>
          <p:cNvPr id="146" name="TextShape 2"/>
          <p:cNvSpPr txBox="1"/>
          <p:nvPr/>
        </p:nvSpPr>
        <p:spPr>
          <a:xfrm>
            <a:off x="457200" y="1600200"/>
            <a:ext cx="8229240" cy="4967280"/>
          </a:xfrm>
          <a:prstGeom prst="rect">
            <a:avLst/>
          </a:prstGeom>
        </p:spPr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Ubuntu Mono"/>
                <a:ea typeface="Ubuntu Mono"/>
              </a:rPr>
              <a:t>Example usage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Ubuntu Mono"/>
                <a:ea typeface="Ubuntu Mono"/>
              </a:rPr>
              <a:t>$ make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Ubuntu Mono"/>
                <a:ea typeface="Ubuntu Mono"/>
              </a:rPr>
              <a:t>$ ./test-trans -M 32 -N 32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Ubuntu Mono"/>
                <a:ea typeface="Ubuntu Mono"/>
              </a:rPr>
              <a:t>Function 0 (2 total)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Ubuntu Mono"/>
                <a:ea typeface="Ubuntu Mono"/>
              </a:rPr>
              <a:t>Step 1: Validating and generating memory traces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Ubuntu Mono"/>
                <a:ea typeface="Ubuntu Mono"/>
              </a:rPr>
              <a:t>Step 2: Evaluating performance (s=5, E=1, b=5)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Ubuntu Mono"/>
                <a:ea typeface="Ubuntu Mono"/>
              </a:rPr>
              <a:t>func 0 (Transpose submission): hits:870, misses:1183, evictions:1151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Ubuntu Mono"/>
                <a:ea typeface="Ubuntu Mono"/>
              </a:rPr>
              <a:t>Function 1 (2 total)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Ubuntu Mono"/>
                <a:ea typeface="Ubuntu Mono"/>
              </a:rPr>
              <a:t>Step 1: Validating and generating memory traces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Ubuntu Mono"/>
                <a:ea typeface="Ubuntu Mono"/>
              </a:rPr>
              <a:t>Step 2: Evaluating performance (s=5, E=1, b=5)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Ubuntu Mono"/>
                <a:ea typeface="Ubuntu Mono"/>
              </a:rPr>
              <a:t>func 1 (Simple row-wise scan transpose): hits:870, misses:1183, evictions:1151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Ubuntu Mono"/>
                <a:ea typeface="Ubuntu Mono"/>
              </a:rPr>
              <a:t>Summary for official submission (func 0): correctness=1 misses=1183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Ubuntu Mono"/>
                <a:ea typeface="Ubuntu Mono"/>
              </a:rPr>
              <a:t>TEST_TRANS_RESULTS=1:1183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tIns="91440" bIns="91440" anchor="b"/>
          <a:lstStyle/>
          <a:p>
            <a:pPr>
              <a:lnSpc>
                <a:spcPct val="100000"/>
              </a:lnSpc>
            </a:pPr>
            <a:r>
              <a:rPr lang="en-US" sz="3600" b="1">
                <a:solidFill>
                  <a:srgbClr val="000000"/>
                </a:solidFill>
                <a:latin typeface="Arial"/>
                <a:ea typeface="Arial"/>
              </a:rPr>
              <a:t>Hints</a:t>
            </a:r>
            <a:endParaRPr/>
          </a:p>
        </p:txBody>
      </p:sp>
      <p:sp>
        <p:nvSpPr>
          <p:cNvPr id="148" name="TextShape 2"/>
          <p:cNvSpPr txBox="1"/>
          <p:nvPr/>
        </p:nvSpPr>
        <p:spPr>
          <a:xfrm>
            <a:off x="457200" y="1600200"/>
            <a:ext cx="8229240" cy="4967280"/>
          </a:xfrm>
          <a:prstGeom prst="rect">
            <a:avLst/>
          </a:prstGeom>
        </p:spPr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</a:rPr>
              <a:t>test-trans gives trace of function &lt;n&gt; as trace.f&lt;n&gt; file</a:t>
            </a:r>
            <a:endParaRPr/>
          </a:p>
          <a:p>
            <a:r>
              <a:rPr lang="en-US" sz="2400">
                <a:solidFill>
                  <a:srgbClr val="000000"/>
                </a:solidFill>
                <a:latin typeface="Arial"/>
                <a:ea typeface="Arial"/>
              </a:rPr>
              <a:t>Use csim-ref with trace.f&lt;n&gt; traces for detail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</a:rPr>
              <a:t>Trans function will be evaluated on direct-mapped cache(E=1)</a:t>
            </a:r>
            <a:endParaRPr/>
          </a:p>
          <a:p>
            <a:r>
              <a:rPr lang="en-US" sz="2400">
                <a:solidFill>
                  <a:srgbClr val="000000"/>
                </a:solidFill>
                <a:latin typeface="Arial"/>
                <a:ea typeface="Arial"/>
              </a:rPr>
              <a:t>Conflict misses are a potential problem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</a:rPr>
              <a:t>See Blocking technique</a:t>
            </a:r>
            <a:endParaRPr/>
          </a:p>
          <a:p>
            <a:r>
              <a:rPr lang="en-US" u="sng">
                <a:solidFill>
                  <a:srgbClr val="1155CC"/>
                </a:solidFill>
                <a:latin typeface="Arial"/>
                <a:ea typeface="Arial"/>
              </a:rPr>
              <a:t>http://csapp.cs.cmu.edu/public/waside/waside-blocking.pdf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tIns="91440" bIns="91440" anchor="b"/>
          <a:lstStyle/>
          <a:p>
            <a:pPr>
              <a:lnSpc>
                <a:spcPct val="100000"/>
              </a:lnSpc>
            </a:pPr>
            <a:r>
              <a:rPr lang="en-US" sz="3600" b="1">
                <a:solidFill>
                  <a:srgbClr val="000000"/>
                </a:solidFill>
                <a:latin typeface="Arial"/>
                <a:ea typeface="Arial"/>
              </a:rPr>
              <a:t>Submissions: Organize files</a:t>
            </a:r>
            <a:endParaRPr/>
          </a:p>
        </p:txBody>
      </p:sp>
      <p:sp>
        <p:nvSpPr>
          <p:cNvPr id="150" name="TextShape 2"/>
          <p:cNvSpPr txBox="1"/>
          <p:nvPr/>
        </p:nvSpPr>
        <p:spPr>
          <a:xfrm>
            <a:off x="457200" y="1600200"/>
            <a:ext cx="8229240" cy="4967280"/>
          </a:xfrm>
          <a:prstGeom prst="rect">
            <a:avLst/>
          </a:prstGeom>
        </p:spPr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Ubuntu Mono"/>
                <a:ea typeface="Ubuntu Mono"/>
              </a:rPr>
              <a:t>$ tree sp_practices3-2_2015-12345_Alice/</a:t>
            </a:r>
            <a:endParaRPr/>
          </a:p>
          <a:p>
            <a:pPr>
              <a:lnSpc>
                <a:spcPct val="115000"/>
              </a:lnSpc>
            </a:pPr>
            <a:r>
              <a:rPr lang="en-US" sz="2400">
                <a:solidFill>
                  <a:srgbClr val="000000"/>
                </a:solidFill>
                <a:latin typeface="Ubuntu Mono"/>
                <a:ea typeface="Ubuntu Mono"/>
              </a:rPr>
              <a:t>sp_practices3-2_2015-12345_Alice/</a:t>
            </a:r>
            <a:endParaRPr/>
          </a:p>
          <a:p>
            <a:pPr>
              <a:lnSpc>
                <a:spcPct val="115000"/>
              </a:lnSpc>
            </a:pPr>
            <a:r>
              <a:rPr lang="en-US" sz="2400">
                <a:solidFill>
                  <a:srgbClr val="000000"/>
                </a:solidFill>
                <a:latin typeface="Ubuntu Mono"/>
                <a:ea typeface="Ubuntu Mono"/>
              </a:rPr>
              <a:t>└── trans.c</a:t>
            </a:r>
            <a:endParaRPr/>
          </a:p>
          <a:p>
            <a:pPr>
              <a:lnSpc>
                <a:spcPct val="115000"/>
              </a:lnSpc>
            </a:pPr>
            <a:endParaRPr/>
          </a:p>
        </p:txBody>
      </p:sp>
      <p:sp>
        <p:nvSpPr>
          <p:cNvPr id="151" name="CustomShape 3"/>
          <p:cNvSpPr/>
          <p:nvPr/>
        </p:nvSpPr>
        <p:spPr>
          <a:xfrm>
            <a:off x="3438360" y="2627280"/>
            <a:ext cx="1080360" cy="435240"/>
          </a:xfrm>
          <a:prstGeom prst="wedgeRectCallout">
            <a:avLst>
              <a:gd name="adj1" fmla="val -20900"/>
              <a:gd name="adj2" fmla="val -78687"/>
            </a:avLst>
          </a:prstGeom>
          <a:solidFill>
            <a:srgbClr val="F3F3F3"/>
          </a:solidFill>
          <a:ln w="19080">
            <a:solidFill>
              <a:srgbClr val="000000"/>
            </a:solidFill>
            <a:round/>
          </a:ln>
        </p:spPr>
        <p:txBody>
          <a:bodyPr tIns="91440" bIns="91440" anchor="ctr"/>
          <a:lstStyle/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</a:rPr>
              <a:t>student id</a:t>
            </a:r>
            <a:endParaRPr/>
          </a:p>
        </p:txBody>
      </p:sp>
      <p:sp>
        <p:nvSpPr>
          <p:cNvPr id="152" name="CustomShape 4"/>
          <p:cNvSpPr/>
          <p:nvPr/>
        </p:nvSpPr>
        <p:spPr>
          <a:xfrm>
            <a:off x="4845240" y="2664360"/>
            <a:ext cx="1912320" cy="626760"/>
          </a:xfrm>
          <a:prstGeom prst="wedgeRectCallout">
            <a:avLst>
              <a:gd name="adj1" fmla="val -20900"/>
              <a:gd name="adj2" fmla="val -78687"/>
            </a:avLst>
          </a:prstGeom>
          <a:solidFill>
            <a:srgbClr val="F3F3F3"/>
          </a:solidFill>
          <a:ln w="19080">
            <a:solidFill>
              <a:srgbClr val="000000"/>
            </a:solidFill>
            <a:round/>
          </a:ln>
        </p:spPr>
        <p:txBody>
          <a:bodyPr tIns="91440" bIns="91440" anchor="ctr"/>
          <a:lstStyle/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</a:rPr>
              <a:t>name
(use Korean, please)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tIns="91440" bIns="91440" anchor="b"/>
          <a:lstStyle/>
          <a:p>
            <a:pPr>
              <a:lnSpc>
                <a:spcPct val="100000"/>
              </a:lnSpc>
            </a:pPr>
            <a:r>
              <a:rPr lang="en-US" sz="3600" b="1">
                <a:solidFill>
                  <a:srgbClr val="000000"/>
                </a:solidFill>
                <a:latin typeface="Arial"/>
                <a:ea typeface="Arial"/>
              </a:rPr>
              <a:t>Cache Mountain Drawing Code</a:t>
            </a:r>
            <a:endParaRPr/>
          </a:p>
        </p:txBody>
      </p:sp>
      <p:sp>
        <p:nvSpPr>
          <p:cNvPr id="80" name="CustomShape 2"/>
          <p:cNvSpPr/>
          <p:nvPr/>
        </p:nvSpPr>
        <p:spPr>
          <a:xfrm>
            <a:off x="868680" y="1669320"/>
            <a:ext cx="6684840" cy="43797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r>
              <a:rPr lang="en-US" sz="1400" b="1" dirty="0">
                <a:solidFill>
                  <a:srgbClr val="000000"/>
                </a:solidFill>
                <a:latin typeface="Ubuntu Mono"/>
                <a:ea typeface="Ubuntu Mono"/>
              </a:rPr>
              <a:t>double </a:t>
            </a:r>
            <a:r>
              <a:rPr lang="en-US" sz="1400" b="1" dirty="0">
                <a:solidFill>
                  <a:srgbClr val="9900FF"/>
                </a:solidFill>
                <a:latin typeface="Ubuntu Mono"/>
                <a:ea typeface="Ubuntu Mono"/>
              </a:rPr>
              <a:t>data</a:t>
            </a:r>
            <a:r>
              <a:rPr lang="en-US" sz="1400" b="1" dirty="0">
                <a:solidFill>
                  <a:srgbClr val="000000"/>
                </a:solidFill>
                <a:latin typeface="Ubuntu Mono"/>
                <a:ea typeface="Ubuntu Mono"/>
              </a:rPr>
              <a:t>[MAXELEMS]; /* The global array we’ll be traversing */               </a:t>
            </a:r>
            <a:endParaRPr dirty="0"/>
          </a:p>
          <a:p>
            <a:r>
              <a:rPr lang="en-US" sz="1400" b="1" dirty="0">
                <a:solidFill>
                  <a:srgbClr val="000000"/>
                </a:solidFill>
                <a:latin typeface="Ubuntu Mono"/>
                <a:ea typeface="Ubuntu Mono"/>
              </a:rPr>
              <a:t>                                                                                </a:t>
            </a:r>
            <a:endParaRPr dirty="0"/>
          </a:p>
          <a:p>
            <a:r>
              <a:rPr lang="en-US" sz="1400" b="1" dirty="0">
                <a:solidFill>
                  <a:srgbClr val="000000"/>
                </a:solidFill>
                <a:latin typeface="Ubuntu Mono"/>
                <a:ea typeface="Ubuntu Mono"/>
              </a:rPr>
              <a:t>/*                                                                              </a:t>
            </a:r>
            <a:endParaRPr dirty="0"/>
          </a:p>
          <a:p>
            <a:r>
              <a:rPr lang="en-US" sz="1400" b="1" dirty="0">
                <a:solidFill>
                  <a:srgbClr val="000000"/>
                </a:solidFill>
                <a:latin typeface="Ubuntu Mono"/>
                <a:ea typeface="Ubuntu Mono"/>
              </a:rPr>
              <a:t> * test - Iterate over first "</a:t>
            </a:r>
            <a:r>
              <a:rPr lang="en-US" sz="1400" b="1" dirty="0" err="1">
                <a:solidFill>
                  <a:srgbClr val="000000"/>
                </a:solidFill>
                <a:latin typeface="Ubuntu Mono"/>
                <a:ea typeface="Ubuntu Mono"/>
              </a:rPr>
              <a:t>elems</a:t>
            </a:r>
            <a:r>
              <a:rPr lang="en-US" sz="1400" b="1" dirty="0">
                <a:solidFill>
                  <a:srgbClr val="000000"/>
                </a:solidFill>
                <a:latin typeface="Ubuntu Mono"/>
                <a:ea typeface="Ubuntu Mono"/>
              </a:rPr>
              <a:t>" elements of array "data"                   </a:t>
            </a:r>
            <a:endParaRPr dirty="0"/>
          </a:p>
          <a:p>
            <a:r>
              <a:rPr lang="en-US" sz="1400" b="1" dirty="0">
                <a:solidFill>
                  <a:srgbClr val="000000"/>
                </a:solidFill>
                <a:latin typeface="Ubuntu Mono"/>
                <a:ea typeface="Ubuntu Mono"/>
              </a:rPr>
              <a:t> * with stride of "stride".                                                     </a:t>
            </a:r>
            <a:endParaRPr dirty="0"/>
          </a:p>
          <a:p>
            <a:r>
              <a:rPr lang="en-US" sz="1400" b="1" dirty="0">
                <a:solidFill>
                  <a:srgbClr val="000000"/>
                </a:solidFill>
                <a:latin typeface="Ubuntu Mono"/>
                <a:ea typeface="Ubuntu Mono"/>
              </a:rPr>
              <a:t> */                                                                             </a:t>
            </a:r>
            <a:endParaRPr dirty="0"/>
          </a:p>
          <a:p>
            <a:r>
              <a:rPr lang="en-US" sz="1400" b="1" dirty="0">
                <a:solidFill>
                  <a:srgbClr val="000000"/>
                </a:solidFill>
                <a:latin typeface="Ubuntu Mono"/>
                <a:ea typeface="Ubuntu Mono"/>
              </a:rPr>
              <a:t>void test(</a:t>
            </a:r>
            <a:r>
              <a:rPr lang="en-US" sz="1400" b="1" dirty="0" err="1">
                <a:solidFill>
                  <a:srgbClr val="000000"/>
                </a:solidFill>
                <a:latin typeface="Ubuntu Mono"/>
                <a:ea typeface="Ubuntu Mono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Ubuntu Mono"/>
                <a:ea typeface="Ubuntu Mono"/>
              </a:rPr>
              <a:t> </a:t>
            </a:r>
            <a:r>
              <a:rPr lang="en-US" sz="1400" b="1" dirty="0" err="1">
                <a:solidFill>
                  <a:srgbClr val="FF0000"/>
                </a:solidFill>
                <a:latin typeface="Ubuntu Mono"/>
                <a:ea typeface="Ubuntu Mono"/>
              </a:rPr>
              <a:t>elems</a:t>
            </a:r>
            <a:r>
              <a:rPr lang="en-US" sz="1400" b="1" dirty="0">
                <a:solidFill>
                  <a:srgbClr val="000000"/>
                </a:solidFill>
                <a:latin typeface="Ubuntu Mono"/>
                <a:ea typeface="Ubuntu Mono"/>
              </a:rPr>
              <a:t>, </a:t>
            </a:r>
            <a:r>
              <a:rPr lang="en-US" sz="1400" b="1" dirty="0" err="1">
                <a:solidFill>
                  <a:srgbClr val="000000"/>
                </a:solidFill>
                <a:latin typeface="Ubuntu Mono"/>
                <a:ea typeface="Ubuntu Mono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Ubuntu Mono"/>
                <a:ea typeface="Ubuntu Mono"/>
              </a:rPr>
              <a:t> </a:t>
            </a:r>
            <a:r>
              <a:rPr lang="en-US" sz="1400" b="1" dirty="0">
                <a:solidFill>
                  <a:srgbClr val="0000FF"/>
                </a:solidFill>
                <a:latin typeface="Ubuntu Mono"/>
                <a:ea typeface="Ubuntu Mono"/>
              </a:rPr>
              <a:t>stride</a:t>
            </a:r>
            <a:r>
              <a:rPr lang="en-US" sz="1400" b="1" dirty="0">
                <a:solidFill>
                  <a:srgbClr val="000000"/>
                </a:solidFill>
                <a:latin typeface="Ubuntu Mono"/>
                <a:ea typeface="Ubuntu Mono"/>
              </a:rPr>
              <a:t>) /* The test function */                        </a:t>
            </a:r>
            <a:endParaRPr dirty="0"/>
          </a:p>
          <a:p>
            <a:r>
              <a:rPr lang="en-US" sz="1400" b="1" dirty="0">
                <a:solidFill>
                  <a:srgbClr val="000000"/>
                </a:solidFill>
                <a:latin typeface="Ubuntu Mono"/>
                <a:ea typeface="Ubuntu Mono"/>
              </a:rPr>
              <a:t>{                                                                               </a:t>
            </a:r>
            <a:endParaRPr dirty="0"/>
          </a:p>
          <a:p>
            <a:r>
              <a:rPr lang="en-US" sz="1400" b="1" dirty="0">
                <a:solidFill>
                  <a:srgbClr val="000000"/>
                </a:solidFill>
                <a:latin typeface="Ubuntu Mono"/>
                <a:ea typeface="Ubuntu Mono"/>
              </a:rPr>
              <a:t>        </a:t>
            </a:r>
            <a:r>
              <a:rPr lang="en-US" sz="1400" b="1" dirty="0" err="1">
                <a:solidFill>
                  <a:srgbClr val="000000"/>
                </a:solidFill>
                <a:latin typeface="Ubuntu Mono"/>
                <a:ea typeface="Ubuntu Mono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Ubuntu Mono"/>
                <a:ea typeface="Ubuntu Mono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Ubuntu Mono"/>
                <a:ea typeface="Ubuntu Mono"/>
              </a:rPr>
              <a:t>i</a:t>
            </a:r>
            <a:r>
              <a:rPr lang="en-US" sz="1400" b="1" dirty="0">
                <a:solidFill>
                  <a:srgbClr val="000000"/>
                </a:solidFill>
                <a:latin typeface="Ubuntu Mono"/>
                <a:ea typeface="Ubuntu Mono"/>
              </a:rPr>
              <a:t>;                                                                  </a:t>
            </a:r>
            <a:endParaRPr dirty="0"/>
          </a:p>
          <a:p>
            <a:r>
              <a:rPr lang="en-US" sz="1400" b="1" dirty="0">
                <a:solidFill>
                  <a:srgbClr val="000000"/>
                </a:solidFill>
                <a:latin typeface="Ubuntu Mono"/>
                <a:ea typeface="Ubuntu Mono"/>
              </a:rPr>
              <a:t>        double result = 0.0;                                                    </a:t>
            </a:r>
            <a:endParaRPr dirty="0"/>
          </a:p>
          <a:p>
            <a:r>
              <a:rPr lang="en-US" sz="1400" b="1" dirty="0">
                <a:solidFill>
                  <a:srgbClr val="000000"/>
                </a:solidFill>
                <a:latin typeface="Ubuntu Mono"/>
                <a:ea typeface="Ubuntu Mono"/>
              </a:rPr>
              <a:t>        volatile double sink;                                                   </a:t>
            </a:r>
            <a:endParaRPr dirty="0"/>
          </a:p>
          <a:p>
            <a:r>
              <a:rPr lang="en-US" sz="1400" b="1" dirty="0">
                <a:solidFill>
                  <a:srgbClr val="000000"/>
                </a:solidFill>
                <a:latin typeface="Ubuntu Mono"/>
                <a:ea typeface="Ubuntu Mono"/>
              </a:rPr>
              <a:t>                                                                                </a:t>
            </a:r>
            <a:endParaRPr dirty="0"/>
          </a:p>
          <a:p>
            <a:r>
              <a:rPr lang="en-US" sz="1400" b="1" dirty="0">
                <a:solidFill>
                  <a:srgbClr val="000000"/>
                </a:solidFill>
                <a:latin typeface="Ubuntu Mono"/>
                <a:ea typeface="Ubuntu Mono"/>
              </a:rPr>
              <a:t>        for (</a:t>
            </a:r>
            <a:r>
              <a:rPr lang="en-US" sz="1400" b="1" dirty="0" err="1">
                <a:solidFill>
                  <a:srgbClr val="000000"/>
                </a:solidFill>
                <a:latin typeface="Ubuntu Mono"/>
                <a:ea typeface="Ubuntu Mono"/>
              </a:rPr>
              <a:t>i</a:t>
            </a:r>
            <a:r>
              <a:rPr lang="en-US" sz="1400" b="1" dirty="0">
                <a:solidFill>
                  <a:srgbClr val="000000"/>
                </a:solidFill>
                <a:latin typeface="Ubuntu Mono"/>
                <a:ea typeface="Ubuntu Mono"/>
              </a:rPr>
              <a:t> = 0; </a:t>
            </a:r>
            <a:r>
              <a:rPr lang="en-US" sz="1400" b="1" dirty="0" err="1">
                <a:solidFill>
                  <a:srgbClr val="000000"/>
                </a:solidFill>
                <a:latin typeface="Ubuntu Mono"/>
                <a:ea typeface="Ubuntu Mono"/>
              </a:rPr>
              <a:t>i</a:t>
            </a:r>
            <a:r>
              <a:rPr lang="en-US" sz="1400" b="1" dirty="0">
                <a:solidFill>
                  <a:srgbClr val="000000"/>
                </a:solidFill>
                <a:latin typeface="Ubuntu Mono"/>
                <a:ea typeface="Ubuntu Mono"/>
              </a:rPr>
              <a:t> &lt; </a:t>
            </a:r>
            <a:r>
              <a:rPr lang="en-US" sz="1400" b="1" dirty="0" err="1">
                <a:solidFill>
                  <a:srgbClr val="FF0000"/>
                </a:solidFill>
                <a:latin typeface="Ubuntu Mono"/>
                <a:ea typeface="Ubuntu Mono"/>
              </a:rPr>
              <a:t>elems</a:t>
            </a:r>
            <a:r>
              <a:rPr lang="en-US" sz="1400" b="1" dirty="0">
                <a:solidFill>
                  <a:srgbClr val="000000"/>
                </a:solidFill>
                <a:latin typeface="Ubuntu Mono"/>
                <a:ea typeface="Ubuntu Mono"/>
              </a:rPr>
              <a:t>; </a:t>
            </a:r>
            <a:r>
              <a:rPr lang="en-US" sz="1400" b="1" dirty="0" err="1">
                <a:solidFill>
                  <a:srgbClr val="000000"/>
                </a:solidFill>
                <a:latin typeface="Ubuntu Mono"/>
                <a:ea typeface="Ubuntu Mono"/>
              </a:rPr>
              <a:t>i</a:t>
            </a:r>
            <a:r>
              <a:rPr lang="en-US" sz="1400" b="1" dirty="0">
                <a:solidFill>
                  <a:srgbClr val="000000"/>
                </a:solidFill>
                <a:latin typeface="Ubuntu Mono"/>
                <a:ea typeface="Ubuntu Mono"/>
              </a:rPr>
              <a:t> += </a:t>
            </a:r>
            <a:r>
              <a:rPr lang="en-US" sz="1400" b="1" dirty="0">
                <a:solidFill>
                  <a:srgbClr val="0000FF"/>
                </a:solidFill>
                <a:latin typeface="Ubuntu Mono"/>
                <a:ea typeface="Ubuntu Mono"/>
              </a:rPr>
              <a:t>stride</a:t>
            </a:r>
            <a:r>
              <a:rPr lang="en-US" sz="1400" b="1" dirty="0">
                <a:solidFill>
                  <a:srgbClr val="000000"/>
                </a:solidFill>
                <a:latin typeface="Ubuntu Mono"/>
                <a:ea typeface="Ubuntu Mono"/>
              </a:rPr>
              <a:t>) {                                   </a:t>
            </a:r>
            <a:endParaRPr dirty="0"/>
          </a:p>
          <a:p>
            <a:r>
              <a:rPr lang="en-US" sz="1400" b="1" dirty="0">
                <a:solidFill>
                  <a:srgbClr val="000000"/>
                </a:solidFill>
                <a:latin typeface="Ubuntu Mono"/>
                <a:ea typeface="Ubuntu Mono"/>
              </a:rPr>
              <a:t>                result += </a:t>
            </a:r>
            <a:r>
              <a:rPr lang="en-US" sz="1400" b="1" dirty="0">
                <a:solidFill>
                  <a:srgbClr val="9900FF"/>
                </a:solidFill>
                <a:latin typeface="Ubuntu Mono"/>
                <a:ea typeface="Ubuntu Mono"/>
              </a:rPr>
              <a:t>data</a:t>
            </a:r>
            <a:r>
              <a:rPr lang="en-US" sz="1400" b="1" dirty="0">
                <a:solidFill>
                  <a:srgbClr val="000000"/>
                </a:solidFill>
                <a:latin typeface="Ubuntu Mono"/>
                <a:ea typeface="Ubuntu Mono"/>
              </a:rPr>
              <a:t>[</a:t>
            </a:r>
            <a:r>
              <a:rPr lang="en-US" sz="1400" b="1" dirty="0" err="1">
                <a:solidFill>
                  <a:srgbClr val="000000"/>
                </a:solidFill>
                <a:latin typeface="Ubuntu Mono"/>
                <a:ea typeface="Ubuntu Mono"/>
              </a:rPr>
              <a:t>i</a:t>
            </a:r>
            <a:r>
              <a:rPr lang="en-US" sz="1400" b="1" dirty="0">
                <a:solidFill>
                  <a:srgbClr val="000000"/>
                </a:solidFill>
                <a:latin typeface="Ubuntu Mono"/>
                <a:ea typeface="Ubuntu Mono"/>
              </a:rPr>
              <a:t>];                                              </a:t>
            </a:r>
            <a:endParaRPr dirty="0"/>
          </a:p>
          <a:p>
            <a:r>
              <a:rPr lang="en-US" sz="1400" b="1" dirty="0">
                <a:solidFill>
                  <a:srgbClr val="000000"/>
                </a:solidFill>
                <a:latin typeface="Ubuntu Mono"/>
                <a:ea typeface="Ubuntu Mono"/>
              </a:rPr>
              <a:t>        }                                                                           </a:t>
            </a:r>
            <a:endParaRPr dirty="0"/>
          </a:p>
          <a:p>
            <a:r>
              <a:rPr lang="en-US" sz="1400" b="1" dirty="0">
                <a:solidFill>
                  <a:srgbClr val="000000"/>
                </a:solidFill>
                <a:latin typeface="Ubuntu Mono"/>
                <a:ea typeface="Ubuntu Mono"/>
              </a:rPr>
              <a:t>        sink = result; /* So compiler doesn’t optimize away the loop */             </a:t>
            </a:r>
            <a:endParaRPr dirty="0"/>
          </a:p>
          <a:p>
            <a:r>
              <a:rPr lang="en-US" sz="1400" b="1" dirty="0">
                <a:solidFill>
                  <a:srgbClr val="000000"/>
                </a:solidFill>
                <a:latin typeface="Ubuntu Mono"/>
                <a:ea typeface="Ubuntu Mono"/>
              </a:rPr>
              <a:t>}          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tIns="91440" bIns="91440" anchor="b"/>
          <a:lstStyle/>
          <a:p>
            <a:pPr>
              <a:lnSpc>
                <a:spcPct val="100000"/>
              </a:lnSpc>
            </a:pPr>
            <a:r>
              <a:rPr lang="en-US" sz="3600" b="1">
                <a:solidFill>
                  <a:srgbClr val="000000"/>
                </a:solidFill>
                <a:latin typeface="Arial"/>
                <a:ea typeface="Arial"/>
              </a:rPr>
              <a:t>Submissions: Archive into zip file</a:t>
            </a:r>
            <a:endParaRPr/>
          </a:p>
        </p:txBody>
      </p:sp>
      <p:sp>
        <p:nvSpPr>
          <p:cNvPr id="154" name="TextShape 2"/>
          <p:cNvSpPr txBox="1"/>
          <p:nvPr/>
        </p:nvSpPr>
        <p:spPr>
          <a:xfrm>
            <a:off x="457200" y="1600200"/>
            <a:ext cx="8229240" cy="4967280"/>
          </a:xfrm>
          <a:prstGeom prst="rect">
            <a:avLst/>
          </a:prstGeom>
        </p:spPr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Ubuntu Mono"/>
                <a:ea typeface="Ubuntu Mono"/>
              </a:rPr>
              <a:t>$ </a:t>
            </a:r>
            <a:r>
              <a:rPr lang="en-US" sz="2400" b="1">
                <a:solidFill>
                  <a:srgbClr val="000000"/>
                </a:solidFill>
                <a:latin typeface="Ubuntu Mono"/>
                <a:ea typeface="Ubuntu Mono"/>
              </a:rPr>
              <a:t>zip -r sp_practices3-2_2015-12345_Alice.zip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tIns="91440" bIns="91440" anchor="b"/>
          <a:lstStyle/>
          <a:p>
            <a:pPr>
              <a:lnSpc>
                <a:spcPct val="100000"/>
              </a:lnSpc>
            </a:pPr>
            <a:r>
              <a:rPr lang="en-US" sz="3600" b="1">
                <a:solidFill>
                  <a:srgbClr val="000000"/>
                </a:solidFill>
                <a:latin typeface="Arial"/>
                <a:ea typeface="Arial"/>
              </a:rPr>
              <a:t>Submissions: Email</a:t>
            </a:r>
            <a:endParaRPr/>
          </a:p>
        </p:txBody>
      </p:sp>
      <p:sp>
        <p:nvSpPr>
          <p:cNvPr id="156" name="TextShape 2"/>
          <p:cNvSpPr txBox="1"/>
          <p:nvPr/>
        </p:nvSpPr>
        <p:spPr>
          <a:xfrm>
            <a:off x="457200" y="1600200"/>
            <a:ext cx="8229240" cy="4967280"/>
          </a:xfrm>
          <a:prstGeom prst="rect">
            <a:avLst/>
          </a:prstGeom>
        </p:spPr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</a:rPr>
              <a:t>Send the zip file</a:t>
            </a:r>
            <a:endParaRPr/>
          </a:p>
          <a:p>
            <a:pPr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</a:rPr>
              <a:t>to:</a:t>
            </a:r>
            <a:r>
              <a:rPr lang="en-US" sz="3000" u="sng">
                <a:solidFill>
                  <a:srgbClr val="1155CC"/>
                </a:solidFill>
                <a:latin typeface="Arial"/>
                <a:ea typeface="Arial"/>
              </a:rPr>
              <a:t>tskim@dcslab.snu.ac.kr</a:t>
            </a:r>
            <a:r>
              <a:rPr lang="en-US" sz="3000">
                <a:solidFill>
                  <a:srgbClr val="000000"/>
                </a:solidFill>
                <a:latin typeface="Arial"/>
                <a:ea typeface="Arial"/>
              </a:rPr>
              <a:t> cc:</a:t>
            </a:r>
            <a:endParaRPr/>
          </a:p>
          <a:p>
            <a:pPr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</a:rPr>
              <a:t>jichoi@dcslab.snu.ac.kr </a:t>
            </a:r>
            <a:endParaRPr/>
          </a:p>
          <a:p>
            <a:pPr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</a:rPr>
              <a:t>Title as filename except the extension, zip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tIns="91440" bIns="91440" anchor="b"/>
          <a:lstStyle/>
          <a:p>
            <a:pPr>
              <a:lnSpc>
                <a:spcPct val="100000"/>
              </a:lnSpc>
            </a:pPr>
            <a:r>
              <a:rPr lang="en-US" sz="3600" b="1">
                <a:solidFill>
                  <a:srgbClr val="000000"/>
                </a:solidFill>
                <a:latin typeface="Arial"/>
                <a:ea typeface="Arial"/>
              </a:rPr>
              <a:t>For Detail about Assignment</a:t>
            </a:r>
            <a:endParaRPr/>
          </a:p>
        </p:txBody>
      </p:sp>
      <p:sp>
        <p:nvSpPr>
          <p:cNvPr id="158" name="TextShape 2"/>
          <p:cNvSpPr txBox="1"/>
          <p:nvPr/>
        </p:nvSpPr>
        <p:spPr>
          <a:xfrm>
            <a:off x="457200" y="1600200"/>
            <a:ext cx="8229240" cy="4967280"/>
          </a:xfrm>
          <a:prstGeom prst="rect">
            <a:avLst/>
          </a:prstGeom>
        </p:spPr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3000" dirty="0">
                <a:solidFill>
                  <a:srgbClr val="000000"/>
                </a:solidFill>
                <a:latin typeface="Arial"/>
                <a:ea typeface="Arial"/>
              </a:rPr>
              <a:t>Refer to </a:t>
            </a:r>
            <a:r>
              <a:rPr lang="en-US" sz="3000" dirty="0">
                <a:solidFill>
                  <a:srgbClr val="000000"/>
                </a:solidFill>
                <a:latin typeface="Ubuntu Mono"/>
                <a:ea typeface="Ubuntu Mono"/>
              </a:rPr>
              <a:t>cachelab.pdf</a:t>
            </a:r>
            <a:r>
              <a:rPr lang="en-US" sz="3000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3000" dirty="0" smtClean="0">
                <a:solidFill>
                  <a:srgbClr val="000000"/>
                </a:solidFill>
                <a:latin typeface="Arial"/>
                <a:ea typeface="Arial"/>
              </a:rPr>
              <a:t>inside cachelab2 folder</a:t>
            </a:r>
            <a:r>
              <a:rPr lang="en-US" dirty="0" smtClean="0"/>
              <a:t> </a:t>
            </a:r>
            <a:endParaRPr lang="en-US" sz="3000" dirty="0" smtClean="0">
              <a:solidFill>
                <a:srgbClr val="000000"/>
              </a:solidFill>
              <a:latin typeface="Arial"/>
              <a:ea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tIns="91440" bIns="91440" anchor="b"/>
          <a:lstStyle/>
          <a:p>
            <a:pPr>
              <a:lnSpc>
                <a:spcPct val="100000"/>
              </a:lnSpc>
            </a:pPr>
            <a:r>
              <a:rPr lang="en-US" sz="3600" b="1">
                <a:solidFill>
                  <a:srgbClr val="000000"/>
                </a:solidFill>
                <a:latin typeface="Arial"/>
                <a:ea typeface="Arial"/>
              </a:rPr>
              <a:t>Cache Mountain Drawing Code</a:t>
            </a:r>
            <a:endParaRPr/>
          </a:p>
        </p:txBody>
      </p:sp>
      <p:sp>
        <p:nvSpPr>
          <p:cNvPr id="82" name="TextShape 2"/>
          <p:cNvSpPr txBox="1"/>
          <p:nvPr/>
        </p:nvSpPr>
        <p:spPr>
          <a:xfrm>
            <a:off x="457200" y="1600200"/>
            <a:ext cx="8229240" cy="4967280"/>
          </a:xfrm>
          <a:prstGeom prst="rect">
            <a:avLst/>
          </a:prstGeom>
        </p:spPr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</a:rPr>
              <a:t>Smaller </a:t>
            </a:r>
            <a:r>
              <a:rPr lang="en-US" sz="3000">
                <a:solidFill>
                  <a:srgbClr val="000000"/>
                </a:solidFill>
                <a:latin typeface="Ubuntu Mono"/>
                <a:ea typeface="Ubuntu Mono"/>
              </a:rPr>
              <a:t>elems</a:t>
            </a:r>
            <a:r>
              <a:rPr lang="en-US" sz="3000">
                <a:solidFill>
                  <a:srgbClr val="000000"/>
                </a:solidFill>
                <a:latin typeface="Arial"/>
                <a:ea typeface="Arial"/>
              </a:rPr>
              <a:t> enhances temporal locality</a:t>
            </a:r>
            <a:endParaRPr/>
          </a:p>
          <a:p>
            <a:pPr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</a:rPr>
              <a:t>Smaller </a:t>
            </a:r>
            <a:r>
              <a:rPr lang="en-US" sz="3000">
                <a:solidFill>
                  <a:srgbClr val="000000"/>
                </a:solidFill>
                <a:latin typeface="Ubuntu Mono"/>
                <a:ea typeface="Ubuntu Mono"/>
              </a:rPr>
              <a:t>stride</a:t>
            </a:r>
            <a:r>
              <a:rPr lang="en-US" sz="3000">
                <a:solidFill>
                  <a:srgbClr val="000000"/>
                </a:solidFill>
                <a:latin typeface="Arial"/>
                <a:ea typeface="Arial"/>
              </a:rPr>
              <a:t> enhances spatial locality</a:t>
            </a:r>
            <a:endParaRPr/>
          </a:p>
        </p:txBody>
      </p:sp>
      <p:sp>
        <p:nvSpPr>
          <p:cNvPr id="83" name="CustomShape 3"/>
          <p:cNvSpPr/>
          <p:nvPr/>
        </p:nvSpPr>
        <p:spPr>
          <a:xfrm>
            <a:off x="1719720" y="2838600"/>
            <a:ext cx="5704560" cy="37288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r>
              <a:rPr lang="en-US" sz="1200" b="1" dirty="0">
                <a:solidFill>
                  <a:srgbClr val="000000"/>
                </a:solidFill>
                <a:latin typeface="Ubuntu Mono"/>
                <a:ea typeface="Ubuntu Mono"/>
              </a:rPr>
              <a:t>double </a:t>
            </a:r>
            <a:r>
              <a:rPr lang="en-US" sz="1200" b="1" dirty="0">
                <a:solidFill>
                  <a:srgbClr val="9900FF"/>
                </a:solidFill>
                <a:latin typeface="Ubuntu Mono"/>
                <a:ea typeface="Ubuntu Mono"/>
              </a:rPr>
              <a:t>data</a:t>
            </a:r>
            <a:r>
              <a:rPr lang="en-US" sz="1200" b="1" dirty="0">
                <a:solidFill>
                  <a:srgbClr val="000000"/>
                </a:solidFill>
                <a:latin typeface="Ubuntu Mono"/>
                <a:ea typeface="Ubuntu Mono"/>
              </a:rPr>
              <a:t>[MAXELEMS]; /* The global array we’ll be traversing */               </a:t>
            </a:r>
            <a:endParaRPr dirty="0"/>
          </a:p>
          <a:p>
            <a:r>
              <a:rPr lang="en-US" sz="1200" b="1" dirty="0">
                <a:solidFill>
                  <a:srgbClr val="000000"/>
                </a:solidFill>
                <a:latin typeface="Ubuntu Mono"/>
                <a:ea typeface="Ubuntu Mono"/>
              </a:rPr>
              <a:t>                                                                                </a:t>
            </a:r>
            <a:endParaRPr dirty="0"/>
          </a:p>
          <a:p>
            <a:r>
              <a:rPr lang="en-US" sz="1200" b="1" dirty="0">
                <a:solidFill>
                  <a:srgbClr val="000000"/>
                </a:solidFill>
                <a:latin typeface="Ubuntu Mono"/>
                <a:ea typeface="Ubuntu Mono"/>
              </a:rPr>
              <a:t>/*                                                                              </a:t>
            </a:r>
            <a:endParaRPr dirty="0"/>
          </a:p>
          <a:p>
            <a:r>
              <a:rPr lang="en-US" sz="1200" b="1" dirty="0">
                <a:solidFill>
                  <a:srgbClr val="000000"/>
                </a:solidFill>
                <a:latin typeface="Ubuntu Mono"/>
                <a:ea typeface="Ubuntu Mono"/>
              </a:rPr>
              <a:t> * test - Iterate over first "</a:t>
            </a:r>
            <a:r>
              <a:rPr lang="en-US" sz="1200" b="1" dirty="0" err="1">
                <a:solidFill>
                  <a:srgbClr val="000000"/>
                </a:solidFill>
                <a:latin typeface="Ubuntu Mono"/>
                <a:ea typeface="Ubuntu Mono"/>
              </a:rPr>
              <a:t>elems</a:t>
            </a:r>
            <a:r>
              <a:rPr lang="en-US" sz="1200" b="1" dirty="0">
                <a:solidFill>
                  <a:srgbClr val="000000"/>
                </a:solidFill>
                <a:latin typeface="Ubuntu Mono"/>
                <a:ea typeface="Ubuntu Mono"/>
              </a:rPr>
              <a:t>" elements of array "data"                   </a:t>
            </a:r>
            <a:endParaRPr dirty="0"/>
          </a:p>
          <a:p>
            <a:r>
              <a:rPr lang="en-US" sz="1200" b="1" dirty="0">
                <a:solidFill>
                  <a:srgbClr val="000000"/>
                </a:solidFill>
                <a:latin typeface="Ubuntu Mono"/>
                <a:ea typeface="Ubuntu Mono"/>
              </a:rPr>
              <a:t> * with stride of "stride".                                                     </a:t>
            </a:r>
            <a:endParaRPr dirty="0"/>
          </a:p>
          <a:p>
            <a:r>
              <a:rPr lang="en-US" sz="1200" b="1" dirty="0">
                <a:solidFill>
                  <a:srgbClr val="000000"/>
                </a:solidFill>
                <a:latin typeface="Ubuntu Mono"/>
                <a:ea typeface="Ubuntu Mono"/>
              </a:rPr>
              <a:t> */                                                                             </a:t>
            </a:r>
            <a:endParaRPr dirty="0"/>
          </a:p>
          <a:p>
            <a:r>
              <a:rPr lang="en-US" sz="1200" b="1" dirty="0">
                <a:solidFill>
                  <a:srgbClr val="000000"/>
                </a:solidFill>
                <a:latin typeface="Ubuntu Mono"/>
                <a:ea typeface="Ubuntu Mono"/>
              </a:rPr>
              <a:t>void test(</a:t>
            </a:r>
            <a:r>
              <a:rPr lang="en-US" sz="1200" b="1" dirty="0" err="1">
                <a:solidFill>
                  <a:srgbClr val="000000"/>
                </a:solidFill>
                <a:latin typeface="Ubuntu Mono"/>
                <a:ea typeface="Ubuntu Mono"/>
              </a:rPr>
              <a:t>int</a:t>
            </a:r>
            <a:r>
              <a:rPr lang="en-US" sz="1200" b="1" dirty="0">
                <a:solidFill>
                  <a:srgbClr val="000000"/>
                </a:solidFill>
                <a:latin typeface="Ubuntu Mono"/>
                <a:ea typeface="Ubuntu Mono"/>
              </a:rPr>
              <a:t> </a:t>
            </a:r>
            <a:r>
              <a:rPr lang="en-US" sz="1200" b="1" dirty="0" err="1">
                <a:solidFill>
                  <a:srgbClr val="FF0000"/>
                </a:solidFill>
                <a:latin typeface="Ubuntu Mono"/>
                <a:ea typeface="Ubuntu Mono"/>
              </a:rPr>
              <a:t>elems</a:t>
            </a:r>
            <a:r>
              <a:rPr lang="en-US" sz="1200" b="1" dirty="0">
                <a:solidFill>
                  <a:srgbClr val="000000"/>
                </a:solidFill>
                <a:latin typeface="Ubuntu Mono"/>
                <a:ea typeface="Ubuntu Mono"/>
              </a:rPr>
              <a:t>, </a:t>
            </a:r>
            <a:r>
              <a:rPr lang="en-US" sz="1200" b="1" dirty="0" err="1">
                <a:solidFill>
                  <a:srgbClr val="000000"/>
                </a:solidFill>
                <a:latin typeface="Ubuntu Mono"/>
                <a:ea typeface="Ubuntu Mono"/>
              </a:rPr>
              <a:t>int</a:t>
            </a:r>
            <a:r>
              <a:rPr lang="en-US" sz="1200" b="1" dirty="0">
                <a:solidFill>
                  <a:srgbClr val="000000"/>
                </a:solidFill>
                <a:latin typeface="Ubuntu Mono"/>
                <a:ea typeface="Ubuntu Mono"/>
              </a:rPr>
              <a:t> </a:t>
            </a:r>
            <a:r>
              <a:rPr lang="en-US" sz="1200" b="1" dirty="0">
                <a:solidFill>
                  <a:srgbClr val="0000FF"/>
                </a:solidFill>
                <a:latin typeface="Ubuntu Mono"/>
                <a:ea typeface="Ubuntu Mono"/>
              </a:rPr>
              <a:t>stride</a:t>
            </a:r>
            <a:r>
              <a:rPr lang="en-US" sz="1200" b="1" dirty="0">
                <a:solidFill>
                  <a:srgbClr val="000000"/>
                </a:solidFill>
                <a:latin typeface="Ubuntu Mono"/>
                <a:ea typeface="Ubuntu Mono"/>
              </a:rPr>
              <a:t>) /* The test function */                        </a:t>
            </a:r>
            <a:endParaRPr dirty="0"/>
          </a:p>
          <a:p>
            <a:r>
              <a:rPr lang="en-US" sz="1200" b="1" dirty="0">
                <a:solidFill>
                  <a:srgbClr val="000000"/>
                </a:solidFill>
                <a:latin typeface="Ubuntu Mono"/>
                <a:ea typeface="Ubuntu Mono"/>
              </a:rPr>
              <a:t>{                                                                               </a:t>
            </a:r>
            <a:endParaRPr dirty="0"/>
          </a:p>
          <a:p>
            <a:r>
              <a:rPr lang="en-US" sz="1200" b="1" dirty="0">
                <a:solidFill>
                  <a:srgbClr val="000000"/>
                </a:solidFill>
                <a:latin typeface="Ubuntu Mono"/>
                <a:ea typeface="Ubuntu Mono"/>
              </a:rPr>
              <a:t>        </a:t>
            </a:r>
            <a:r>
              <a:rPr lang="en-US" sz="1200" b="1" dirty="0" err="1">
                <a:solidFill>
                  <a:srgbClr val="000000"/>
                </a:solidFill>
                <a:latin typeface="Ubuntu Mono"/>
                <a:ea typeface="Ubuntu Mono"/>
              </a:rPr>
              <a:t>int</a:t>
            </a:r>
            <a:r>
              <a:rPr lang="en-US" sz="1200" b="1" dirty="0">
                <a:solidFill>
                  <a:srgbClr val="000000"/>
                </a:solidFill>
                <a:latin typeface="Ubuntu Mono"/>
                <a:ea typeface="Ubuntu Mono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Ubuntu Mono"/>
                <a:ea typeface="Ubuntu Mono"/>
              </a:rPr>
              <a:t>i</a:t>
            </a:r>
            <a:r>
              <a:rPr lang="en-US" sz="1200" b="1" dirty="0">
                <a:solidFill>
                  <a:srgbClr val="000000"/>
                </a:solidFill>
                <a:latin typeface="Ubuntu Mono"/>
                <a:ea typeface="Ubuntu Mono"/>
              </a:rPr>
              <a:t>;                                                                  </a:t>
            </a:r>
            <a:endParaRPr dirty="0"/>
          </a:p>
          <a:p>
            <a:r>
              <a:rPr lang="en-US" sz="1200" b="1" dirty="0">
                <a:solidFill>
                  <a:srgbClr val="000000"/>
                </a:solidFill>
                <a:latin typeface="Ubuntu Mono"/>
                <a:ea typeface="Ubuntu Mono"/>
              </a:rPr>
              <a:t>        double result = 0.0;                                                    </a:t>
            </a:r>
            <a:endParaRPr dirty="0"/>
          </a:p>
          <a:p>
            <a:r>
              <a:rPr lang="en-US" sz="1200" b="1" dirty="0">
                <a:solidFill>
                  <a:srgbClr val="000000"/>
                </a:solidFill>
                <a:latin typeface="Ubuntu Mono"/>
                <a:ea typeface="Ubuntu Mono"/>
              </a:rPr>
              <a:t>        volatile double sink;                                                   </a:t>
            </a:r>
            <a:endParaRPr dirty="0"/>
          </a:p>
          <a:p>
            <a:r>
              <a:rPr lang="en-US" sz="1200" b="1" dirty="0">
                <a:solidFill>
                  <a:srgbClr val="000000"/>
                </a:solidFill>
                <a:latin typeface="Ubuntu Mono"/>
                <a:ea typeface="Ubuntu Mono"/>
              </a:rPr>
              <a:t>                                                                                </a:t>
            </a:r>
            <a:endParaRPr dirty="0"/>
          </a:p>
          <a:p>
            <a:r>
              <a:rPr lang="en-US" sz="1200" b="1" dirty="0">
                <a:solidFill>
                  <a:srgbClr val="000000"/>
                </a:solidFill>
                <a:latin typeface="Ubuntu Mono"/>
                <a:ea typeface="Ubuntu Mono"/>
              </a:rPr>
              <a:t>        for (</a:t>
            </a:r>
            <a:r>
              <a:rPr lang="en-US" sz="1200" b="1" dirty="0" err="1">
                <a:solidFill>
                  <a:srgbClr val="000000"/>
                </a:solidFill>
                <a:latin typeface="Ubuntu Mono"/>
                <a:ea typeface="Ubuntu Mono"/>
              </a:rPr>
              <a:t>i</a:t>
            </a:r>
            <a:r>
              <a:rPr lang="en-US" sz="1200" b="1" dirty="0">
                <a:solidFill>
                  <a:srgbClr val="000000"/>
                </a:solidFill>
                <a:latin typeface="Ubuntu Mono"/>
                <a:ea typeface="Ubuntu Mono"/>
              </a:rPr>
              <a:t> = 0; </a:t>
            </a:r>
            <a:r>
              <a:rPr lang="en-US" sz="1200" b="1" dirty="0" err="1">
                <a:solidFill>
                  <a:srgbClr val="000000"/>
                </a:solidFill>
                <a:latin typeface="Ubuntu Mono"/>
                <a:ea typeface="Ubuntu Mono"/>
              </a:rPr>
              <a:t>i</a:t>
            </a:r>
            <a:r>
              <a:rPr lang="en-US" sz="1200" b="1" dirty="0">
                <a:solidFill>
                  <a:srgbClr val="000000"/>
                </a:solidFill>
                <a:latin typeface="Ubuntu Mono"/>
                <a:ea typeface="Ubuntu Mono"/>
              </a:rPr>
              <a:t> &lt; </a:t>
            </a:r>
            <a:r>
              <a:rPr lang="en-US" sz="1200" b="1" dirty="0" err="1">
                <a:solidFill>
                  <a:srgbClr val="FF0000"/>
                </a:solidFill>
                <a:latin typeface="Ubuntu Mono"/>
                <a:ea typeface="Ubuntu Mono"/>
              </a:rPr>
              <a:t>elems</a:t>
            </a:r>
            <a:r>
              <a:rPr lang="en-US" sz="1200" b="1" dirty="0">
                <a:solidFill>
                  <a:srgbClr val="000000"/>
                </a:solidFill>
                <a:latin typeface="Ubuntu Mono"/>
                <a:ea typeface="Ubuntu Mono"/>
              </a:rPr>
              <a:t>; </a:t>
            </a:r>
            <a:r>
              <a:rPr lang="en-US" sz="1200" b="1" dirty="0" err="1">
                <a:solidFill>
                  <a:srgbClr val="000000"/>
                </a:solidFill>
                <a:latin typeface="Ubuntu Mono"/>
                <a:ea typeface="Ubuntu Mono"/>
              </a:rPr>
              <a:t>i</a:t>
            </a:r>
            <a:r>
              <a:rPr lang="en-US" sz="1200" b="1" dirty="0">
                <a:solidFill>
                  <a:srgbClr val="000000"/>
                </a:solidFill>
                <a:latin typeface="Ubuntu Mono"/>
                <a:ea typeface="Ubuntu Mono"/>
              </a:rPr>
              <a:t> += </a:t>
            </a:r>
            <a:r>
              <a:rPr lang="en-US" sz="1200" b="1" dirty="0">
                <a:solidFill>
                  <a:srgbClr val="0000FF"/>
                </a:solidFill>
                <a:latin typeface="Ubuntu Mono"/>
                <a:ea typeface="Ubuntu Mono"/>
              </a:rPr>
              <a:t>stride</a:t>
            </a:r>
            <a:r>
              <a:rPr lang="en-US" sz="1200" b="1" dirty="0">
                <a:solidFill>
                  <a:srgbClr val="000000"/>
                </a:solidFill>
                <a:latin typeface="Ubuntu Mono"/>
                <a:ea typeface="Ubuntu Mono"/>
              </a:rPr>
              <a:t>) {                                   </a:t>
            </a:r>
            <a:endParaRPr dirty="0"/>
          </a:p>
          <a:p>
            <a:r>
              <a:rPr lang="en-US" sz="1200" b="1" dirty="0">
                <a:solidFill>
                  <a:srgbClr val="000000"/>
                </a:solidFill>
                <a:latin typeface="Ubuntu Mono"/>
                <a:ea typeface="Ubuntu Mono"/>
              </a:rPr>
              <a:t>                result += </a:t>
            </a:r>
            <a:r>
              <a:rPr lang="en-US" sz="1200" b="1" dirty="0">
                <a:solidFill>
                  <a:srgbClr val="9900FF"/>
                </a:solidFill>
                <a:latin typeface="Ubuntu Mono"/>
                <a:ea typeface="Ubuntu Mono"/>
              </a:rPr>
              <a:t>data</a:t>
            </a:r>
            <a:r>
              <a:rPr lang="en-US" sz="1200" b="1" dirty="0">
                <a:solidFill>
                  <a:srgbClr val="000000"/>
                </a:solidFill>
                <a:latin typeface="Ubuntu Mono"/>
                <a:ea typeface="Ubuntu Mono"/>
              </a:rPr>
              <a:t>[</a:t>
            </a:r>
            <a:r>
              <a:rPr lang="en-US" sz="1200" b="1" dirty="0" err="1">
                <a:solidFill>
                  <a:srgbClr val="000000"/>
                </a:solidFill>
                <a:latin typeface="Ubuntu Mono"/>
                <a:ea typeface="Ubuntu Mono"/>
              </a:rPr>
              <a:t>i</a:t>
            </a:r>
            <a:r>
              <a:rPr lang="en-US" sz="1200" b="1" dirty="0">
                <a:solidFill>
                  <a:srgbClr val="000000"/>
                </a:solidFill>
                <a:latin typeface="Ubuntu Mono"/>
                <a:ea typeface="Ubuntu Mono"/>
              </a:rPr>
              <a:t>];                                              </a:t>
            </a:r>
            <a:endParaRPr dirty="0"/>
          </a:p>
          <a:p>
            <a:r>
              <a:rPr lang="en-US" sz="1200" b="1" dirty="0">
                <a:solidFill>
                  <a:srgbClr val="000000"/>
                </a:solidFill>
                <a:latin typeface="Ubuntu Mono"/>
                <a:ea typeface="Ubuntu Mono"/>
              </a:rPr>
              <a:t>        }                                                                           </a:t>
            </a:r>
            <a:endParaRPr dirty="0"/>
          </a:p>
          <a:p>
            <a:r>
              <a:rPr lang="en-US" sz="1200" b="1" dirty="0">
                <a:solidFill>
                  <a:srgbClr val="000000"/>
                </a:solidFill>
                <a:latin typeface="Ubuntu Mono"/>
                <a:ea typeface="Ubuntu Mono"/>
              </a:rPr>
              <a:t>        sink = result; /* So compiler doesn’t optimize away the loop */             </a:t>
            </a:r>
            <a:endParaRPr dirty="0"/>
          </a:p>
          <a:p>
            <a:r>
              <a:rPr lang="en-US" sz="1200" b="1" dirty="0">
                <a:solidFill>
                  <a:srgbClr val="000000"/>
                </a:solidFill>
                <a:latin typeface="Ubuntu Mono"/>
                <a:ea typeface="Ubuntu Mono"/>
              </a:rPr>
              <a:t>}          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tIns="91440" bIns="91440" anchor="b"/>
          <a:lstStyle/>
          <a:p>
            <a:pPr>
              <a:lnSpc>
                <a:spcPct val="100000"/>
              </a:lnSpc>
            </a:pPr>
            <a:r>
              <a:rPr lang="en-US" sz="3600" b="1">
                <a:solidFill>
                  <a:srgbClr val="000000"/>
                </a:solidFill>
                <a:latin typeface="Arial"/>
                <a:ea typeface="Arial"/>
              </a:rPr>
              <a:t>Memory Mountain</a:t>
            </a:r>
            <a:endParaRPr/>
          </a:p>
        </p:txBody>
      </p:sp>
      <p:sp>
        <p:nvSpPr>
          <p:cNvPr id="85" name="TextShape 2"/>
          <p:cNvSpPr txBox="1"/>
          <p:nvPr/>
        </p:nvSpPr>
        <p:spPr>
          <a:xfrm>
            <a:off x="457200" y="1600200"/>
            <a:ext cx="8229240" cy="4967280"/>
          </a:xfrm>
          <a:prstGeom prst="rect">
            <a:avLst/>
          </a:prstGeom>
        </p:spPr>
        <p:txBody>
          <a:bodyPr tIns="91440" bIns="91440"/>
          <a:lstStyle/>
          <a:p>
            <a:endParaRPr/>
          </a:p>
        </p:txBody>
      </p:sp>
      <p:pic>
        <p:nvPicPr>
          <p:cNvPr id="86" name="Shape 169"/>
          <p:cNvPicPr/>
          <p:nvPr/>
        </p:nvPicPr>
        <p:blipFill>
          <a:blip r:embed="rId2"/>
          <a:stretch>
            <a:fillRect/>
          </a:stretch>
        </p:blipFill>
        <p:spPr>
          <a:xfrm>
            <a:off x="802800" y="1640880"/>
            <a:ext cx="7538040" cy="4885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tIns="91440" bIns="91440" anchor="b"/>
          <a:lstStyle/>
          <a:p>
            <a:pPr>
              <a:lnSpc>
                <a:spcPct val="100000"/>
              </a:lnSpc>
            </a:pPr>
            <a:r>
              <a:rPr lang="en-US" sz="3600" b="1">
                <a:solidFill>
                  <a:srgbClr val="000000"/>
                </a:solidFill>
                <a:latin typeface="Arial"/>
                <a:ea typeface="Arial"/>
              </a:rPr>
              <a:t>Memory Mountain</a:t>
            </a:r>
            <a:endParaRPr/>
          </a:p>
        </p:txBody>
      </p:sp>
      <p:sp>
        <p:nvSpPr>
          <p:cNvPr id="88" name="TextShape 2"/>
          <p:cNvSpPr txBox="1"/>
          <p:nvPr/>
        </p:nvSpPr>
        <p:spPr>
          <a:xfrm>
            <a:off x="457200" y="1600200"/>
            <a:ext cx="8229240" cy="4967280"/>
          </a:xfrm>
          <a:prstGeom prst="rect">
            <a:avLst/>
          </a:prstGeom>
        </p:spPr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</a:rPr>
              <a:t>L1-L3, Memory ridges exist</a:t>
            </a:r>
            <a:endParaRPr/>
          </a:p>
          <a:p>
            <a:pPr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</a:rPr>
              <a:t>Slope of spatial locality says spatial locality could enhances performance even within low temporal locality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89" name="Shape 176"/>
          <p:cNvPicPr/>
          <p:nvPr/>
        </p:nvPicPr>
        <p:blipFill>
          <a:blip r:embed="rId2"/>
          <a:stretch>
            <a:fillRect/>
          </a:stretch>
        </p:blipFill>
        <p:spPr>
          <a:xfrm>
            <a:off x="4997520" y="4399560"/>
            <a:ext cx="3574080" cy="23166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tIns="91440" bIns="91440" anchor="b"/>
          <a:lstStyle/>
          <a:p>
            <a:pPr>
              <a:lnSpc>
                <a:spcPct val="100000"/>
              </a:lnSpc>
            </a:pPr>
            <a:r>
              <a:rPr lang="en-US" sz="3600" b="1">
                <a:solidFill>
                  <a:srgbClr val="000000"/>
                </a:solidFill>
                <a:latin typeface="Arial"/>
                <a:ea typeface="Arial"/>
              </a:rPr>
              <a:t>Ridges of Temporal Locality</a:t>
            </a:r>
            <a:endParaRPr/>
          </a:p>
        </p:txBody>
      </p:sp>
      <p:sp>
        <p:nvSpPr>
          <p:cNvPr id="91" name="TextShape 2"/>
          <p:cNvSpPr txBox="1"/>
          <p:nvPr/>
        </p:nvSpPr>
        <p:spPr>
          <a:xfrm>
            <a:off x="457200" y="1600200"/>
            <a:ext cx="8229240" cy="4967280"/>
          </a:xfrm>
          <a:prstGeom prst="rect">
            <a:avLst/>
          </a:prstGeom>
        </p:spPr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</a:rPr>
              <a:t>Working set size shows temporal locality</a:t>
            </a:r>
            <a:endParaRPr/>
          </a:p>
        </p:txBody>
      </p:sp>
      <p:pic>
        <p:nvPicPr>
          <p:cNvPr id="92" name="Shape 183"/>
          <p:cNvPicPr/>
          <p:nvPr/>
        </p:nvPicPr>
        <p:blipFill>
          <a:blip r:embed="rId2"/>
          <a:stretch>
            <a:fillRect/>
          </a:stretch>
        </p:blipFill>
        <p:spPr>
          <a:xfrm>
            <a:off x="1843560" y="2980440"/>
            <a:ext cx="5456880" cy="33984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tIns="91440" bIns="91440" anchor="b"/>
          <a:lstStyle/>
          <a:p>
            <a:pPr>
              <a:lnSpc>
                <a:spcPct val="100000"/>
              </a:lnSpc>
            </a:pPr>
            <a:r>
              <a:rPr lang="en-US" sz="3600" b="1">
                <a:solidFill>
                  <a:srgbClr val="000000"/>
                </a:solidFill>
                <a:latin typeface="Arial"/>
                <a:ea typeface="Arial"/>
              </a:rPr>
              <a:t>Slope of Spatial Locality</a:t>
            </a:r>
            <a:endParaRPr/>
          </a:p>
        </p:txBody>
      </p:sp>
      <p:sp>
        <p:nvSpPr>
          <p:cNvPr id="94" name="TextShape 2"/>
          <p:cNvSpPr txBox="1"/>
          <p:nvPr/>
        </p:nvSpPr>
        <p:spPr>
          <a:xfrm>
            <a:off x="457200" y="1600200"/>
            <a:ext cx="8229240" cy="4967280"/>
          </a:xfrm>
          <a:prstGeom prst="rect">
            <a:avLst/>
          </a:prstGeom>
        </p:spPr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</a:rPr>
              <a:t>Stride shows spatial locality effects until it exceeds cache line</a:t>
            </a:r>
            <a:endParaRPr/>
          </a:p>
        </p:txBody>
      </p:sp>
      <p:pic>
        <p:nvPicPr>
          <p:cNvPr id="95" name="Shape 190"/>
          <p:cNvPicPr/>
          <p:nvPr/>
        </p:nvPicPr>
        <p:blipFill>
          <a:blip r:embed="rId2"/>
          <a:stretch>
            <a:fillRect/>
          </a:stretch>
        </p:blipFill>
        <p:spPr>
          <a:xfrm>
            <a:off x="1114200" y="2633760"/>
            <a:ext cx="6914880" cy="3754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tIns="91440" bIns="91440" anchor="b"/>
          <a:lstStyle/>
          <a:p>
            <a:pPr>
              <a:lnSpc>
                <a:spcPct val="100000"/>
              </a:lnSpc>
            </a:pPr>
            <a:r>
              <a:rPr lang="en-US" sz="3600" b="1">
                <a:solidFill>
                  <a:srgbClr val="000000"/>
                </a:solidFill>
                <a:latin typeface="Arial"/>
                <a:ea typeface="Arial"/>
              </a:rPr>
              <a:t>Matrix Multiplication</a:t>
            </a:r>
            <a:endParaRPr/>
          </a:p>
        </p:txBody>
      </p:sp>
      <p:sp>
        <p:nvSpPr>
          <p:cNvPr id="97" name="TextShape 2"/>
          <p:cNvSpPr txBox="1"/>
          <p:nvPr/>
        </p:nvSpPr>
        <p:spPr>
          <a:xfrm>
            <a:off x="457200" y="1600200"/>
            <a:ext cx="8229240" cy="4967280"/>
          </a:xfrm>
          <a:prstGeom prst="rect">
            <a:avLst/>
          </a:prstGeom>
        </p:spPr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</a:rPr>
              <a:t>C = A * B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</a:rPr>
              <a:t>C: i columns and j rows</a:t>
            </a:r>
            <a:endParaRPr/>
          </a:p>
          <a:p>
            <a:pPr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</a:rPr>
              <a:t>A: i columns and k rows</a:t>
            </a:r>
            <a:endParaRPr/>
          </a:p>
          <a:p>
            <a:pPr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</a:rPr>
              <a:t>B: k columns and j rows</a:t>
            </a:r>
            <a:endParaRPr/>
          </a:p>
        </p:txBody>
      </p:sp>
      <p:pic>
        <p:nvPicPr>
          <p:cNvPr id="98" name="Shape 197"/>
          <p:cNvPicPr/>
          <p:nvPr/>
        </p:nvPicPr>
        <p:blipFill>
          <a:blip r:embed="rId2"/>
          <a:stretch>
            <a:fillRect/>
          </a:stretch>
        </p:blipFill>
        <p:spPr>
          <a:xfrm>
            <a:off x="4678920" y="1744560"/>
            <a:ext cx="4247640" cy="2933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1106</Words>
  <Application>Microsoft Office PowerPoint</Application>
  <PresentationFormat>화면 슬라이드 쇼(4:3)</PresentationFormat>
  <Paragraphs>212</Paragraphs>
  <Slides>32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32</vt:i4>
      </vt:variant>
    </vt:vector>
  </HeadingPairs>
  <TitlesOfParts>
    <vt:vector size="34" baseType="lpstr">
      <vt:lpstr>Office Theme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DCSLab</cp:lastModifiedBy>
  <cp:revision>3</cp:revision>
  <dcterms:modified xsi:type="dcterms:W3CDTF">2016-04-05T09:28:56Z</dcterms:modified>
</cp:coreProperties>
</file>