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542" r:id="rId2"/>
    <p:sldId id="1159" r:id="rId3"/>
    <p:sldId id="1200" r:id="rId4"/>
    <p:sldId id="1201" r:id="rId5"/>
    <p:sldId id="1202" r:id="rId6"/>
    <p:sldId id="1203" r:id="rId7"/>
    <p:sldId id="1204" r:id="rId8"/>
    <p:sldId id="1205" r:id="rId9"/>
    <p:sldId id="1206" r:id="rId10"/>
    <p:sldId id="1207" r:id="rId11"/>
    <p:sldId id="1168" r:id="rId12"/>
    <p:sldId id="1169" r:id="rId13"/>
    <p:sldId id="1170" r:id="rId14"/>
    <p:sldId id="1196" r:id="rId15"/>
    <p:sldId id="1172" r:id="rId16"/>
    <p:sldId id="1173" r:id="rId17"/>
    <p:sldId id="1197" r:id="rId18"/>
    <p:sldId id="1175" r:id="rId19"/>
    <p:sldId id="1176" r:id="rId20"/>
    <p:sldId id="1226" r:id="rId21"/>
    <p:sldId id="1177" r:id="rId22"/>
    <p:sldId id="1237" r:id="rId23"/>
    <p:sldId id="1236" r:id="rId24"/>
    <p:sldId id="1231" r:id="rId25"/>
    <p:sldId id="1232" r:id="rId26"/>
    <p:sldId id="1233" r:id="rId27"/>
    <p:sldId id="1234" r:id="rId28"/>
    <p:sldId id="1238" r:id="rId29"/>
    <p:sldId id="1239" r:id="rId30"/>
    <p:sldId id="1235" r:id="rId31"/>
    <p:sldId id="1240" r:id="rId32"/>
    <p:sldId id="1178" r:id="rId33"/>
    <p:sldId id="1179" r:id="rId34"/>
    <p:sldId id="1180" r:id="rId35"/>
    <p:sldId id="1227" r:id="rId36"/>
    <p:sldId id="1228" r:id="rId37"/>
    <p:sldId id="1229" r:id="rId38"/>
    <p:sldId id="1199" r:id="rId39"/>
    <p:sldId id="1181" r:id="rId40"/>
    <p:sldId id="1182" r:id="rId41"/>
    <p:sldId id="1183" r:id="rId42"/>
    <p:sldId id="1184" r:id="rId43"/>
    <p:sldId id="1185" r:id="rId44"/>
    <p:sldId id="1186" r:id="rId45"/>
    <p:sldId id="1187" r:id="rId46"/>
    <p:sldId id="1208" r:id="rId47"/>
    <p:sldId id="1209" r:id="rId48"/>
    <p:sldId id="1210" r:id="rId49"/>
    <p:sldId id="1211" r:id="rId50"/>
    <p:sldId id="1212" r:id="rId51"/>
    <p:sldId id="1223" r:id="rId52"/>
    <p:sldId id="1224" r:id="rId53"/>
    <p:sldId id="1225" r:id="rId54"/>
    <p:sldId id="1215" r:id="rId55"/>
    <p:sldId id="1216" r:id="rId56"/>
    <p:sldId id="1218" r:id="rId57"/>
    <p:sldId id="1219" r:id="rId58"/>
    <p:sldId id="1220" r:id="rId59"/>
    <p:sldId id="1221" r:id="rId60"/>
    <p:sldId id="1222" r:id="rId61"/>
    <p:sldId id="1230" r:id="rId62"/>
  </p:sldIdLst>
  <p:sldSz cx="9144000" cy="6858000" type="screen4x3"/>
  <p:notesSz cx="7302500" cy="9586913"/>
  <p:custDataLst>
    <p:tags r:id="rId6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6E6E6"/>
    <a:srgbClr val="F7F5CD"/>
    <a:srgbClr val="DEDFF5"/>
    <a:srgbClr val="DBF2DA"/>
    <a:srgbClr val="990000"/>
    <a:srgbClr val="F6F5BD"/>
    <a:srgbClr val="D5F1CF"/>
    <a:srgbClr val="F1C7C7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94649" autoAdjust="0"/>
  </p:normalViewPr>
  <p:slideViewPr>
    <p:cSldViewPr snapToObjects="1">
      <p:cViewPr varScale="1">
        <p:scale>
          <a:sx n="79" d="100"/>
          <a:sy n="79" d="100"/>
        </p:scale>
        <p:origin x="108" y="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59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55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47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90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77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68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35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5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08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92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78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32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00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68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0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53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97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03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30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18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25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14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840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5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865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83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35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87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35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592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4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98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871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566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591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9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56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08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67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63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Linking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11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Sept. 30,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 and Dave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Executable and Linkable Format (ELF)</a:t>
            </a:r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binary format for object files</a:t>
            </a:r>
          </a:p>
          <a:p>
            <a:r>
              <a:rPr lang="en-US" dirty="0" smtClean="0"/>
              <a:t>Originally proposed by AT&amp;T System V Unix</a:t>
            </a:r>
          </a:p>
          <a:p>
            <a:pPr lvl="1"/>
            <a:r>
              <a:rPr lang="en-US" dirty="0" smtClean="0"/>
              <a:t>Later adopted by BSD Unix variants and Linux</a:t>
            </a:r>
          </a:p>
          <a:p>
            <a:r>
              <a:rPr lang="en-US" dirty="0" smtClean="0"/>
              <a:t>One unified format for </a:t>
            </a:r>
          </a:p>
          <a:p>
            <a:pPr lvl="1"/>
            <a:r>
              <a:rPr lang="en-US" dirty="0" err="1" smtClean="0"/>
              <a:t>Relocatable</a:t>
            </a:r>
            <a:r>
              <a:rPr lang="en-US" dirty="0" smtClean="0"/>
              <a:t> object files (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), </a:t>
            </a:r>
          </a:p>
          <a:p>
            <a:pPr lvl="1"/>
            <a:r>
              <a:rPr lang="en-US" dirty="0" smtClean="0"/>
              <a:t>Executable object files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Shared object files (</a:t>
            </a:r>
            <a:r>
              <a:rPr lang="en-US" dirty="0" smtClean="0">
                <a:latin typeface="Courier New"/>
                <a:cs typeface="Courier New"/>
              </a:rPr>
              <a:t>.so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Generic name: ELF binaries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19175"/>
            <a:ext cx="5348287" cy="5381625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Word size, byte ordering, file type </a:t>
            </a:r>
            <a:r>
              <a:rPr lang="en-GB" sz="1800" dirty="0"/>
              <a:t>(.o, exec, .so</a:t>
            </a:r>
            <a:r>
              <a:rPr lang="en-GB" sz="1800" dirty="0" smtClean="0"/>
              <a:t>), machine type, etc</a:t>
            </a:r>
            <a:r>
              <a:rPr lang="en-GB" sz="1800" dirty="0"/>
              <a:t>.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Page size, virtual addresses memory segments (sections), segment sizes.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 err="1" smtClean="0">
                <a:latin typeface="Courier New" pitchFamily="49" charset="0"/>
              </a:rPr>
              <a:t>rodata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Read only data: jump tables,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>
                <a:latin typeface="Courier New" pitchFamily="49" charset="0"/>
              </a:rPr>
              <a:t>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“Block Started by Symbol”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symtab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rel.text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.text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instructions that will need to be modified in the executable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Instructions for modifying.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rel.data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.data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.debug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Info for symbolic debugging (</a:t>
            </a:r>
            <a:r>
              <a:rPr lang="en-GB" sz="1800" b="1" dirty="0" err="1">
                <a:latin typeface="Courier New" pitchFamily="49" charset="0"/>
              </a:rPr>
              <a:t>gcc</a:t>
            </a:r>
            <a:r>
              <a:rPr lang="en-GB" sz="1800" b="1" dirty="0">
                <a:latin typeface="Courier New" pitchFamily="49" charset="0"/>
              </a:rPr>
              <a:t> -g</a:t>
            </a:r>
            <a:r>
              <a:rPr lang="en-GB" sz="1800" dirty="0"/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1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449388"/>
            <a:ext cx="8548687" cy="45704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defined by module </a:t>
            </a:r>
            <a:r>
              <a:rPr lang="en-GB" i="1" dirty="0"/>
              <a:t>m</a:t>
            </a:r>
            <a:r>
              <a:rPr lang="en-GB" dirty="0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C functions and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External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 that are referenced by module </a:t>
            </a:r>
            <a:r>
              <a:rPr lang="en-GB" i="1" dirty="0"/>
              <a:t>m</a:t>
            </a:r>
            <a:r>
              <a:rPr lang="en-GB" dirty="0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Local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that are defined and referenced exclusively by module </a:t>
            </a:r>
            <a:r>
              <a:rPr lang="en-GB" i="1" dirty="0"/>
              <a:t>m</a:t>
            </a:r>
            <a:r>
              <a:rPr lang="en-GB" dirty="0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C functions and variables defined with the 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 smtClean="0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smtClean="0">
                <a:solidFill>
                  <a:srgbClr val="C00000"/>
                </a:solidFill>
              </a:rPr>
              <a:t>Local </a:t>
            </a:r>
            <a:r>
              <a:rPr lang="en-GB" b="1" dirty="0">
                <a:solidFill>
                  <a:srgbClr val="C00000"/>
                </a:solidFill>
              </a:rPr>
              <a:t>linker symbols are </a:t>
            </a:r>
            <a:r>
              <a:rPr lang="en-GB" b="1" i="1" dirty="0">
                <a:solidFill>
                  <a:srgbClr val="C00000"/>
                </a:solidFill>
              </a:rPr>
              <a:t>not</a:t>
            </a:r>
            <a:r>
              <a:rPr lang="en-GB" b="1" dirty="0">
                <a:solidFill>
                  <a:srgbClr val="C00000"/>
                </a:solidFill>
              </a:rPr>
              <a:t> local program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Resolving Symbols</a:t>
            </a:r>
            <a:endParaRPr lang="en-GB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3400" y="1979613"/>
            <a:ext cx="2938923" cy="192136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buf[2] = {1, 2};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swap();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 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494953" y="3582986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1981200"/>
            <a:ext cx="3076781" cy="3739999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*bufp0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[0];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solidFill>
                <a:srgbClr val="DBF2DA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537664" y="5418667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swap.c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001" y="126999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1109131" y="1811075"/>
            <a:ext cx="455613" cy="1588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>
            <a:off x="1032137" y="2056607"/>
            <a:ext cx="914402" cy="158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36599" y="4219602"/>
            <a:ext cx="9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External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6200000" flipV="1">
            <a:off x="752737" y="3766869"/>
            <a:ext cx="914402" cy="158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774266" y="1269999"/>
            <a:ext cx="9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External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5400000">
            <a:off x="6021388" y="1827213"/>
            <a:ext cx="455613" cy="1588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7391400" y="1269999"/>
            <a:ext cx="67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Local</a:t>
            </a:r>
          </a:p>
        </p:txBody>
      </p:sp>
      <p:cxnSp>
        <p:nvCxnSpPr>
          <p:cNvPr id="22" name="Straight Arrow Connector 21"/>
          <p:cNvCxnSpPr>
            <a:stCxn id="18" idx="2"/>
          </p:cNvCxnSpPr>
          <p:nvPr/>
        </p:nvCxnSpPr>
        <p:spPr bwMode="auto">
          <a:xfrm rot="5400000">
            <a:off x="6645720" y="1738402"/>
            <a:ext cx="1180069" cy="981927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967371" y="326445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27" name="Straight Arrow Connector 26"/>
          <p:cNvCxnSpPr>
            <a:stCxn id="23" idx="1"/>
          </p:cNvCxnSpPr>
          <p:nvPr/>
        </p:nvCxnSpPr>
        <p:spPr bwMode="auto">
          <a:xfrm rot="10800000" flipV="1">
            <a:off x="6080623" y="3449121"/>
            <a:ext cx="886749" cy="527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371474" y="4267200"/>
            <a:ext cx="173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Linker knows</a:t>
            </a:r>
          </a:p>
          <a:p>
            <a:pPr algn="r"/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nothing of temp</a:t>
            </a:r>
          </a:p>
        </p:txBody>
      </p:sp>
      <p:cxnSp>
        <p:nvCxnSpPr>
          <p:cNvPr id="32" name="Straight Arrow Connector 31"/>
          <p:cNvCxnSpPr>
            <a:stCxn id="28" idx="3"/>
          </p:cNvCxnSpPr>
          <p:nvPr/>
        </p:nvCxnSpPr>
        <p:spPr bwMode="auto">
          <a:xfrm flipV="1">
            <a:off x="4101819" y="4114800"/>
            <a:ext cx="1384581" cy="475566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538371" y="141553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rot="16200000" flipH="1">
            <a:off x="3903125" y="1845730"/>
            <a:ext cx="729739" cy="608011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/>
      <p:bldP spid="18" grpId="0"/>
      <p:bldP spid="23" grpId="0"/>
      <p:bldP spid="28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Relocating Code and Data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08174" y="5565775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*bufp0=&amp;buf[0]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swap()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97934" y="4738689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swap.o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31591" y="4786313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buf[2]={1,2}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231591" y="2309813"/>
            <a:ext cx="2422525" cy="319087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Headers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5231591" y="2957513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231591" y="3490913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swap()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948237" y="2136774"/>
            <a:ext cx="30956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5231591" y="5003800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*bufp0=&amp;buf[0]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5231591" y="4024313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More system code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5231591" y="4557713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105400" y="1306513"/>
            <a:ext cx="299586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18453" name="AutoShape 21"/>
          <p:cNvSpPr>
            <a:spLocks/>
          </p:cNvSpPr>
          <p:nvPr/>
        </p:nvSpPr>
        <p:spPr bwMode="auto">
          <a:xfrm>
            <a:off x="7730316" y="2309813"/>
            <a:ext cx="304800" cy="2247900"/>
          </a:xfrm>
          <a:prstGeom prst="rightBrace">
            <a:avLst>
              <a:gd name="adj1" fmla="val 59766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8068413" y="3224742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2778299" y="5464175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5231591" y="5414963"/>
            <a:ext cx="2422525" cy="68580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.symtab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18463" name="AutoShape 31"/>
          <p:cNvSpPr>
            <a:spLocks/>
          </p:cNvSpPr>
          <p:nvPr/>
        </p:nvSpPr>
        <p:spPr bwMode="auto">
          <a:xfrm>
            <a:off x="7730316" y="4557713"/>
            <a:ext cx="304800" cy="676275"/>
          </a:xfrm>
          <a:prstGeom prst="rightBrace">
            <a:avLst>
              <a:gd name="adj1" fmla="val 18490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8068413" y="4696354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5231591" y="5233988"/>
            <a:ext cx="2422525" cy="22860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 pitchFamily="49" charset="0"/>
                <a:ea typeface="msgothic" charset="0"/>
                <a:cs typeface="Courier New" pitchFamily="49" charset="0"/>
              </a:rPr>
              <a:t>int</a:t>
            </a:r>
            <a:r>
              <a:rPr lang="en-GB" sz="1600" dirty="0" smtClean="0">
                <a:latin typeface="Courier New" pitchFamily="49" charset="0"/>
                <a:ea typeface="msgothic" charset="0"/>
                <a:cs typeface="Courier New" pitchFamily="49" charset="0"/>
              </a:rPr>
              <a:t> *bufp1</a:t>
            </a:r>
            <a:endParaRPr lang="en-GB" sz="1600" dirty="0">
              <a:latin typeface="Courier New" pitchFamily="49" charset="0"/>
              <a:ea typeface="msgothic" charset="0"/>
              <a:cs typeface="Courier New" pitchFamily="49" charset="0"/>
            </a:endParaRP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8068413" y="5140854"/>
            <a:ext cx="733191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.bss</a:t>
            </a: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4038600" y="4106070"/>
            <a:ext cx="836613" cy="1587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4038600" y="2971800"/>
            <a:ext cx="836613" cy="392113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 flipV="1">
            <a:off x="4038600" y="4849813"/>
            <a:ext cx="836613" cy="409575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5231591" y="2633663"/>
            <a:ext cx="2422525" cy="319087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71" name="AutoShape 39"/>
          <p:cNvSpPr>
            <a:spLocks/>
          </p:cNvSpPr>
          <p:nvPr/>
        </p:nvSpPr>
        <p:spPr bwMode="auto">
          <a:xfrm>
            <a:off x="7727141" y="5249863"/>
            <a:ext cx="304800" cy="220662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508174" y="5819081"/>
            <a:ext cx="2270125" cy="22860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Courier New" pitchFamily="49" charset="0"/>
              </a:rPr>
              <a:t>static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Courier New" pitchFamily="49" charset="0"/>
              </a:rPr>
              <a:t>int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Courier New" pitchFamily="49" charset="0"/>
              </a:rPr>
              <a:t> *bufp1</a:t>
            </a:r>
            <a:endParaRPr lang="en-GB" sz="1600" b="1" dirty="0">
              <a:latin typeface="Courier New" pitchFamily="49" charset="0"/>
              <a:ea typeface="msgothic" charset="0"/>
              <a:cs typeface="Courier New" pitchFamily="49" charset="0"/>
            </a:endParaRP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819400" y="5791200"/>
            <a:ext cx="733191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.bss</a:t>
            </a:r>
          </a:p>
        </p:txBody>
      </p:sp>
      <p:cxnSp>
        <p:nvCxnSpPr>
          <p:cNvPr id="44" name="Straight Arrow Connector 43"/>
          <p:cNvCxnSpPr>
            <a:endCxn id="43" idx="1"/>
          </p:cNvCxnSpPr>
          <p:nvPr/>
        </p:nvCxnSpPr>
        <p:spPr bwMode="auto">
          <a:xfrm rot="10800000">
            <a:off x="2819400" y="5968654"/>
            <a:ext cx="829948" cy="50834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3615969" y="6292335"/>
            <a:ext cx="543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Even though private to swap, requires allocation in .</a:t>
            </a:r>
            <a:r>
              <a:rPr lang="en-US" sz="1800" dirty="0" err="1" smtClean="0">
                <a:latin typeface="Calibri" pitchFamily="34" charset="0"/>
              </a:rPr>
              <a:t>bss</a:t>
            </a:r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/>
      <p:bldP spid="18440" grpId="0" animBg="1"/>
      <p:bldP spid="18441" grpId="0" animBg="1"/>
      <p:bldP spid="18442" grpId="0" animBg="1"/>
      <p:bldP spid="18443" grpId="0"/>
      <p:bldP spid="18445" grpId="0" animBg="1"/>
      <p:bldP spid="18448" grpId="0" animBg="1"/>
      <p:bldP spid="18450" grpId="0" animBg="1"/>
      <p:bldP spid="18452" grpId="0"/>
      <p:bldP spid="18453" grpId="0" animBg="1"/>
      <p:bldP spid="18454" grpId="0"/>
      <p:bldP spid="18462" grpId="0" animBg="1"/>
      <p:bldP spid="18463" grpId="0" animBg="1"/>
      <p:bldP spid="18464" grpId="0"/>
      <p:bldP spid="18465" grpId="0" animBg="1"/>
      <p:bldP spid="18466" grpId="0"/>
      <p:bldP spid="18467" grpId="0" animBg="1"/>
      <p:bldP spid="18468" grpId="0" animBg="1"/>
      <p:bldP spid="18469" grpId="0" animBg="1"/>
      <p:bldP spid="18470" grpId="0" animBg="1"/>
      <p:bldP spid="18471" grpId="0" animBg="1"/>
      <p:bldP spid="41" grpId="0" animBg="1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57200" y="1524000"/>
            <a:ext cx="1836057" cy="218175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[2] 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=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{1,2};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swap();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 </a:t>
            </a:r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Info (main)</a:t>
            </a:r>
            <a:endParaRPr lang="en-GB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124200" y="5638800"/>
            <a:ext cx="4008126" cy="1024064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 00000000 &lt;buf&gt;: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   0:   01 00 00 00 02 00 00 00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82426" y="6107113"/>
            <a:ext cx="2467961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–r -d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20226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main.c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1219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main.o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438400" y="1524000"/>
            <a:ext cx="6659493" cy="3798092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0000000 &lt;main&gt;: </a:t>
            </a:r>
            <a:endParaRPr lang="en-GB" sz="16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0:	8d 4c 24 04      lea    0x4(%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4:	83 e4 f0         and    $0xfffffff0,%esp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7:	ff 71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pushl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0xfffffffc(%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a:	55               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b:	89 e5           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d:	51               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e:	83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04         sub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11:	e8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ff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call   12 &lt;main+0x12&gt;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12: R_386_PC32	swap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16:	83 c4 04         add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19:	31 c0           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xor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eax,%eax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1b:	59               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1c:	5d               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1d:	8d 61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  lea    0xfffffffc(%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20:	c3               ret 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81000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</a:t>
            </a:r>
            <a:r>
              <a:rPr lang="en-GB" dirty="0"/>
              <a:t>Info </a:t>
            </a:r>
            <a:r>
              <a:rPr lang="en-GB" dirty="0" smtClean="0"/>
              <a:t>(swap, </a:t>
            </a:r>
            <a:r>
              <a:rPr lang="en-GB" dirty="0" smtClean="0">
                <a:latin typeface="Courier New" pitchFamily="49" charset="0"/>
              </a:rPr>
              <a:t>.text</a:t>
            </a:r>
            <a:r>
              <a:rPr lang="en-GB" dirty="0"/>
              <a:t>)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6200" y="1634065"/>
            <a:ext cx="2819400" cy="4260783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endParaRPr lang="en-GB" sz="18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 *bufp0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= 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&amp;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buf[0];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n>
                <a:solidFill>
                  <a:srgbClr val="F7F5CD"/>
                </a:solidFill>
              </a:ln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&amp;buf[1];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185" y="12647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0851" y="12647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swap.o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95600" y="1634065"/>
            <a:ext cx="6172200" cy="44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Disassembly of section .text: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00000000 &lt;swap&gt;: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0:	8b 15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0x0,%edx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6:	a1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0x4,%eax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7: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b:	55                   	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c:	89 e5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e:	c7 05 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$0x4,0x0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15: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10: R_386_32	.</a:t>
            </a:r>
            <a:r>
              <a:rPr lang="en-GB" sz="1600" dirty="0" err="1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bss</a:t>
            </a:r>
            <a:endParaRPr lang="en-GB" sz="1600" dirty="0" smtClean="0">
              <a:solidFill>
                <a:srgbClr val="00B05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14: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18:	8b 08                	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  (%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US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1a:	89 10                	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edx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,(%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1c:	5d                   	pop    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US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1d:	89 0d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  %ecx,0x4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1f: R_386_32	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23:	c3                   	ret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</a:t>
            </a:r>
            <a:r>
              <a:rPr lang="en-GB" dirty="0"/>
              <a:t>Info </a:t>
            </a:r>
            <a:r>
              <a:rPr lang="en-GB" dirty="0" smtClean="0"/>
              <a:t>(swap, .</a:t>
            </a:r>
            <a:r>
              <a:rPr lang="en-GB" dirty="0" smtClean="0">
                <a:latin typeface="Courier New" pitchFamily="49" charset="0"/>
              </a:rPr>
              <a:t>data</a:t>
            </a:r>
            <a:r>
              <a:rPr lang="en-GB" dirty="0"/>
              <a:t>)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975100" y="1804988"/>
            <a:ext cx="4787900" cy="1704975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00000000 &lt;bufp0&gt;: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0:   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0: R_386_32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16466" y="1808163"/>
            <a:ext cx="3200400" cy="400039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endParaRPr lang="en-GB" sz="18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*bufp0 =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        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[0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985" y="145946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1870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Executable </a:t>
            </a:r>
            <a:r>
              <a:rPr lang="en-GB" dirty="0" smtClean="0"/>
              <a:t>Before/After </a:t>
            </a:r>
            <a:r>
              <a:rPr lang="en-GB" dirty="0"/>
              <a:t>Relocation (.</a:t>
            </a:r>
            <a:r>
              <a:rPr lang="en-GB" dirty="0">
                <a:latin typeface="Courier New" pitchFamily="49" charset="0"/>
              </a:rPr>
              <a:t>text</a:t>
            </a:r>
            <a:r>
              <a:rPr lang="en-GB" dirty="0"/>
              <a:t>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4759" y="2819400"/>
            <a:ext cx="8254481" cy="3798092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08048380 &lt;main&gt;: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8048380:	8d 4c 24 04          	lea    0x4(%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8048384:	83 e4 f0             	and    $0xfffffff0,%esp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8048387:	ff 71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pushl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0xfffffffc(%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804838a:	55                   	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804838b:	89 e5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804838d:	51                   	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804838e:	83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04             	sub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8048391:	e8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1a 00 00 00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	call  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80483b0 &lt;swap&gt;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8048396:	83 c4 04             	add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8048399:	31 c0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xor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eax,%eax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804839b:	59                   	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804839c:	5d                   	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804839d:	8d 61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      	lea    0xfffffffc(%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80483a0:	c3                   	ret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44759" y="990600"/>
            <a:ext cx="5795474" cy="1714829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0000000 &lt;main&gt;: </a:t>
            </a:r>
            <a:endParaRPr lang="en-GB" sz="16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. . 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e:	83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04         sub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11:	e8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ff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call   12 &lt;main+0x12&gt;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12: R_386_PC32	swap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16:	83 c4 04         add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. . .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1286933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0x8048396 + 0x1a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0x80483b0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Case study: Library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interpositioning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2000" y="3810000"/>
            <a:ext cx="8131050" cy="2872198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080483b0 &lt;swap&gt;: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80483b0:	8b 15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20 96 04 08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0x8049620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,%edx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80483b6:	a1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24 96 04 08   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0x8049624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80483bb:	55                   	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80483bc:	89 e5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80483be:	c7 05 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30 96 04 08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$0x8049624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,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0x8049630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80483c5: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96 04 08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80483c8:	8b 08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80483ca:	89 10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edx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,(%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80483cc:	5d                   	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80483cd:	89 0d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24 96 04 08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%ecx,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0x8049624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80483d3:	c3                   	ret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2000" y="533400"/>
            <a:ext cx="6172200" cy="3103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0:	8b 15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0x0,%edx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6:	a1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0x4,%eax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7: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e:	c7 05 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$0x4,0x0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15: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10: R_386_32	.</a:t>
            </a:r>
            <a:r>
              <a:rPr lang="en-GB" sz="1600" dirty="0" err="1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bss</a:t>
            </a:r>
            <a:endParaRPr lang="en-GB" sz="1600" dirty="0" smtClean="0">
              <a:solidFill>
                <a:srgbClr val="00B05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14: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. . 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1d:	89 0d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  %ecx,0x4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1f: R_386_32	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23:	c3                   	ret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2438" y="274637"/>
            <a:ext cx="8691562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Executable After Relocation (.</a:t>
            </a:r>
            <a:r>
              <a:rPr lang="en-GB">
                <a:latin typeface="Courier New" pitchFamily="49" charset="0"/>
              </a:rPr>
              <a:t>data</a:t>
            </a:r>
            <a:r>
              <a:rPr lang="en-GB"/>
              <a:t>)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33400" y="1722437"/>
            <a:ext cx="5181600" cy="1714829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08049620 &lt;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8049620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:       01 00 00 00 02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08049628 &lt;bufp0&gt;: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8049628:     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20 96 04 08</a:t>
            </a:r>
            <a:endParaRPr lang="en-GB" sz="1600" b="1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Before Relocation (.text) </a:t>
            </a:r>
            <a:r>
              <a:rPr lang="en-US" altLang="ko-KR" dirty="0" err="1" smtClean="0"/>
              <a:t>main.o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object 4"/>
          <p:cNvSpPr/>
          <p:nvPr/>
        </p:nvSpPr>
        <p:spPr>
          <a:xfrm>
            <a:off x="512331" y="1219200"/>
            <a:ext cx="8326869" cy="2614449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Disassembly of section .text:</a:t>
            </a:r>
          </a:p>
          <a:p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0000000000000000 &lt;main&gt;: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0:	55                   	push   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1:	48 89 e5             	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4:	b8 00 00 00 00       	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$0x0,%eax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9:	e8 </a:t>
            </a:r>
            <a:r>
              <a:rPr lang="en-US" altLang="ko-KR" sz="155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00 00 00 00       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 &lt;main+0xe&gt;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ko-KR" sz="155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 R_X86_64_PC32	swap-0x4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e:	b8 00 00 00 00       	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$0x0,%eax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13:	5d                   	pop    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14:	c3                   	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endParaRPr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487411" y="4572000"/>
            <a:ext cx="8351790" cy="2057400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00000000004004ed &lt;main&gt;: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4004ed:	55                   	push   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4004ee:	48 89 e5             	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4004f1:	b8 00 00 00 00       	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$0x0,%eax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4004f6:	e8 07 00 00 00       	</a:t>
            </a:r>
            <a:r>
              <a:rPr lang="en-US" altLang="ko-KR" sz="155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altLang="ko-KR" sz="155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400502 &lt;swap&gt;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4004fb:	b8 00 00 00 00       	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$0x0,%eax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400500:	5d                   	pop    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400501:	c3                   	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57018" y="3810000"/>
            <a:ext cx="759209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ko-KR" kern="0" dirty="0" smtClean="0"/>
              <a:t>After Relocation (.text) main 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67447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Before Relocation (.text) </a:t>
            </a:r>
            <a:r>
              <a:rPr lang="en-US" altLang="ko-KR" dirty="0" err="1" smtClean="0"/>
              <a:t>swap.o</a:t>
            </a:r>
            <a:endParaRPr lang="ko-KR" altLang="en-US" dirty="0"/>
          </a:p>
        </p:txBody>
      </p:sp>
      <p:sp>
        <p:nvSpPr>
          <p:cNvPr id="4" name="object 4"/>
          <p:cNvSpPr/>
          <p:nvPr/>
        </p:nvSpPr>
        <p:spPr>
          <a:xfrm>
            <a:off x="76200" y="1066800"/>
            <a:ext cx="8991601" cy="5486401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0000000000000000 &lt;swap&gt;:</a:t>
            </a:r>
          </a:p>
          <a:p>
            <a:r>
              <a:rPr lang="en-US" altLang="ko-K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0:   55                      push   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1:   48 89 e5            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4:   48 c7 05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00 00 00 00</a:t>
            </a:r>
            <a:r>
              <a:rPr lang="en-US" altLang="ko-KR" sz="155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55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$0x0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0x0(%rip)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# f &lt;swap+0xf&gt;</a:t>
            </a:r>
          </a:p>
          <a:p>
            <a:r>
              <a:rPr lang="en-US" altLang="ko-KR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5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ko-KR" sz="15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R_X86_64_PC32        bufp1-0x8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b:   </a:t>
            </a:r>
            <a:r>
              <a:rPr lang="en-US" altLang="ko-KR" sz="155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00 00 00 00 </a:t>
            </a:r>
            <a:r>
              <a:rPr lang="en-US" altLang="ko-K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endParaRPr lang="en-US" altLang="ko-KR" sz="155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altLang="ko-KR" sz="155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b: R_X86_64_32S buf+0x4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f:   48 8b 05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00 00 00 00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0x0(%rip)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# 16 &lt;swap+0x16&gt;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 R_X86_64_PC32       bufp0-0x4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16:   8b 00               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18:   89 45 fc            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%eax,-0x4(%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1b:   48 8b 05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00 00 00 00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0x0(%rip)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# 22 &lt;swap+0x22&gt;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1e: R_X86_64_PC32       bufp0-0x4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22:   48 8b 15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00 00 00 00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0x0(%rip)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# 29 &lt;swap+0x29&gt;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25: R_X86_64_PC32       bufp1-0x4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29:   8b 12               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2b:   89 10               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,(%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2d:   48 8b 05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00 00 00 00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0x0(%rip)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# 34 &lt;swap+0x34&gt;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30: R_X86_64_PC32       bufp1-0x4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34:   8b 55 fc            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37:   89 10               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,(%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39:   5d                      pop    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3a:   c3                  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962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After Relocation (.text) swap</a:t>
            </a:r>
            <a:endParaRPr lang="ko-KR" altLang="en-US" dirty="0"/>
          </a:p>
        </p:txBody>
      </p:sp>
      <p:sp>
        <p:nvSpPr>
          <p:cNvPr id="4" name="object 4"/>
          <p:cNvSpPr/>
          <p:nvPr/>
        </p:nvSpPr>
        <p:spPr>
          <a:xfrm>
            <a:off x="137887" y="1531257"/>
            <a:ext cx="8991600" cy="3999161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0000000000400502 &lt;swap&gt;: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400502:  55                     push   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altLang="ko-KR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400503:  48 89 e5               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altLang="ko-KR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400506:  48 c7 05 </a:t>
            </a:r>
            <a:r>
              <a:rPr lang="en-US" altLang="ko-KR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3f 0b 20 00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$0x60103c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0x200b3f(%rip)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#601050 &lt;bufp1&gt;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40050d:  </a:t>
            </a:r>
            <a:r>
              <a:rPr lang="en-US" altLang="ko-KR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3c 10 60 00 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400511:  48 8b 05 </a:t>
            </a:r>
            <a:r>
              <a:rPr lang="en-US" altLang="ko-KR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 0b 20 00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0x200b28(%rip)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# 601040 &lt;bufp0&gt;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400518:  8b 00                  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altLang="ko-KR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40051a:  89 45 fc               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%eax,-0x4(%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40051d:  48 8b 05 </a:t>
            </a:r>
            <a:r>
              <a:rPr lang="en-US" altLang="ko-KR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1c 0b 20 00   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0x200b1c(%rip)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# 601040 &lt;bufp0&gt;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400524:  48 8b 15 </a:t>
            </a:r>
            <a:r>
              <a:rPr lang="en-US" altLang="ko-KR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 0b 20 00   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0x200b25(%rip)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# 601050 &lt;bufp1&gt;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40052b:  8b 12                  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altLang="ko-KR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40052d:  89 10                  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,(%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40052f:  48 8b 05 </a:t>
            </a:r>
            <a:r>
              <a:rPr lang="en-US" altLang="ko-KR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1a 0b 20 00   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0x200b1a(%rip)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# 601050 &lt;bufp1&gt;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400536:  8b 55 fc               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altLang="ko-KR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400539:  89 10                  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,(%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40053b:  5d                     pop    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altLang="ko-KR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40053c:  c3                     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40053d:  0f 1f 00               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nopl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02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771" y="511878"/>
            <a:ext cx="7592093" cy="478722"/>
          </a:xfrm>
        </p:spPr>
        <p:txBody>
          <a:bodyPr/>
          <a:lstStyle/>
          <a:p>
            <a:r>
              <a:rPr lang="en-US" altLang="ko-KR" sz="3200" dirty="0"/>
              <a:t>M</a:t>
            </a:r>
            <a:r>
              <a:rPr lang="en-US" altLang="ko-KR" sz="3200" dirty="0" smtClean="0"/>
              <a:t>ain– Before Relocation</a:t>
            </a:r>
            <a:endParaRPr lang="ko-KR" alt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3062514"/>
            <a:ext cx="7592093" cy="47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ko-KR" sz="3200" kern="0" dirty="0" smtClean="0"/>
              <a:t>Main – After Relocation</a:t>
            </a:r>
            <a:endParaRPr lang="ko-KR" altLang="en-US" sz="3200" kern="0" dirty="0"/>
          </a:p>
        </p:txBody>
      </p:sp>
      <p:sp>
        <p:nvSpPr>
          <p:cNvPr id="6" name="object 4"/>
          <p:cNvSpPr/>
          <p:nvPr/>
        </p:nvSpPr>
        <p:spPr>
          <a:xfrm>
            <a:off x="152400" y="1066800"/>
            <a:ext cx="8862727" cy="1524000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Disassembly of section .text:</a:t>
            </a:r>
          </a:p>
          <a:p>
            <a:endParaRPr lang="en-US" altLang="ko-KR" sz="15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 &lt;main&gt;:</a:t>
            </a:r>
          </a:p>
          <a:p>
            <a:r>
              <a:rPr lang="en-US" altLang="ko-KR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9:	e8 </a:t>
            </a:r>
            <a:r>
              <a:rPr lang="en-US" altLang="ko-KR" sz="15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00 00 00 00       </a:t>
            </a:r>
            <a:r>
              <a:rPr lang="en-US" altLang="ko-KR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5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altLang="ko-KR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 &lt;main+0xe&gt;</a:t>
            </a:r>
          </a:p>
          <a:p>
            <a:r>
              <a:rPr lang="en-US" altLang="ko-KR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ko-KR" sz="15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 R_X86_64_PC32	swap-0x4</a:t>
            </a:r>
          </a:p>
          <a:p>
            <a:r>
              <a:rPr lang="en-US" altLang="ko-KR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e:	b8 00 00 00 00       	</a:t>
            </a:r>
            <a:r>
              <a:rPr lang="en-US" altLang="ko-KR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$0x0,%</a:t>
            </a:r>
            <a:r>
              <a:rPr lang="en-US" altLang="ko-KR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altLang="ko-KR" sz="15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152400" y="3810000"/>
            <a:ext cx="8862727" cy="928914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00000000004004ed &lt;main&gt;: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4004f6:	e8 07 00 00 00       	</a:t>
            </a:r>
            <a:r>
              <a:rPr lang="en-US" altLang="ko-KR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altLang="ko-KR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400502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&lt;swap&gt;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4004fb:	b8 00 00 00 00       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$0x0,%eax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188686" y="4876800"/>
            <a:ext cx="8826441" cy="914400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55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0000000000400502 &lt;swap&gt;: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400502:	55                   	push   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400503:	48 89 e5             	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388771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" y="435678"/>
            <a:ext cx="7592093" cy="478722"/>
          </a:xfrm>
        </p:spPr>
        <p:txBody>
          <a:bodyPr/>
          <a:lstStyle/>
          <a:p>
            <a:r>
              <a:rPr lang="en-US" altLang="ko-KR" sz="3200" dirty="0" smtClean="0"/>
              <a:t>Swap – Before Relocation</a:t>
            </a:r>
            <a:endParaRPr lang="ko-KR" altLang="en-US" sz="3200" dirty="0"/>
          </a:p>
        </p:txBody>
      </p:sp>
      <p:sp>
        <p:nvSpPr>
          <p:cNvPr id="4" name="object 4"/>
          <p:cNvSpPr/>
          <p:nvPr/>
        </p:nvSpPr>
        <p:spPr>
          <a:xfrm>
            <a:off x="152400" y="914400"/>
            <a:ext cx="8862727" cy="2028516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0000000000000000 &lt;swap&gt;: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0:   55                      push   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1:   48 89 e5            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4:   48 c7 05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00 00 00 00</a:t>
            </a:r>
            <a:r>
              <a:rPr lang="en-US" altLang="ko-KR" sz="155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$0x0,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0x0(%rip)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55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 &lt;swap+0xf&gt;</a:t>
            </a:r>
          </a:p>
          <a:p>
            <a:r>
              <a:rPr lang="en-US" altLang="ko-KR" sz="15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7</a:t>
            </a:r>
            <a:r>
              <a:rPr lang="en-US" altLang="ko-KR" sz="15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R_X86_64_PC32        bufp1-0x8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b:   00 00 00 00 </a:t>
            </a:r>
            <a:r>
              <a:rPr lang="en-US" altLang="ko-K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endParaRPr lang="en-US" altLang="ko-KR" sz="155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b: R_X86_64_32S buf+0x4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f:   48 8b 05 00 00 00 00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0x0(%rip),%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# 16 &lt;swap+0x16&gt;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52400" y="5811560"/>
            <a:ext cx="8504175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Calibri"/>
                <a:cs typeface="Calibri"/>
              </a:rPr>
              <a:t>PC-relative </a:t>
            </a:r>
            <a:r>
              <a:rPr lang="en-US" sz="2800" dirty="0" smtClean="0">
                <a:latin typeface="Calibri"/>
                <a:cs typeface="Calibri"/>
              </a:rPr>
              <a:t>Address</a:t>
            </a:r>
            <a:r>
              <a:rPr lang="en-US" sz="2800" dirty="0" smtClean="0">
                <a:latin typeface="Calibri"/>
                <a:cs typeface="Calibri"/>
              </a:rPr>
              <a:t>:</a:t>
            </a:r>
            <a:br>
              <a:rPr lang="en-US" sz="2800" dirty="0" smtClean="0">
                <a:latin typeface="Calibri"/>
                <a:cs typeface="Calibri"/>
              </a:rPr>
            </a:br>
            <a:r>
              <a:rPr lang="en-US" sz="2000" dirty="0" smtClean="0">
                <a:solidFill>
                  <a:srgbClr val="7030A0"/>
                </a:solidFill>
                <a:latin typeface="Calibri"/>
                <a:cs typeface="Calibri"/>
              </a:rPr>
              <a:t>ADDR(bufp1) </a:t>
            </a:r>
            <a:r>
              <a:rPr lang="en-US" sz="2000" dirty="0" smtClean="0">
                <a:latin typeface="Calibri"/>
                <a:cs typeface="Calibri"/>
              </a:rPr>
              <a:t>-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PC</a:t>
            </a:r>
            <a:r>
              <a:rPr lang="en-US" sz="2000" dirty="0" smtClean="0">
                <a:latin typeface="Calibri"/>
                <a:cs typeface="Calibri"/>
              </a:rPr>
              <a:t> =  </a:t>
            </a:r>
            <a:r>
              <a:rPr lang="en-US" sz="2000" dirty="0" smtClean="0">
                <a:solidFill>
                  <a:srgbClr val="7030A0"/>
                </a:solidFill>
                <a:latin typeface="Calibri"/>
                <a:cs typeface="Calibri"/>
              </a:rPr>
              <a:t>0x601050</a:t>
            </a:r>
            <a:r>
              <a:rPr lang="en-US" sz="2000" dirty="0" smtClean="0">
                <a:latin typeface="Calibri"/>
                <a:cs typeface="Calibri"/>
              </a:rPr>
              <a:t> –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0x400511</a:t>
            </a: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latin typeface="Calibri"/>
                <a:cs typeface="Calibri"/>
              </a:rPr>
              <a:t>		  =  </a:t>
            </a:r>
            <a:r>
              <a:rPr lang="en-US" sz="2000" dirty="0" smtClean="0">
                <a:solidFill>
                  <a:srgbClr val="C00000"/>
                </a:solidFill>
                <a:latin typeface="Calibri"/>
                <a:cs typeface="Calibri"/>
              </a:rPr>
              <a:t>0x200b3f</a:t>
            </a:r>
          </a:p>
        </p:txBody>
      </p:sp>
      <p:sp>
        <p:nvSpPr>
          <p:cNvPr id="6" name="object 4"/>
          <p:cNvSpPr/>
          <p:nvPr/>
        </p:nvSpPr>
        <p:spPr>
          <a:xfrm>
            <a:off x="143387" y="3644699"/>
            <a:ext cx="8862727" cy="1460701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0000000000400502 &lt;swap&gt;: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400502:  55                     push   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altLang="ko-KR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400503:  48 89 e5               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altLang="ko-KR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400506:  48 c7 05 </a:t>
            </a:r>
            <a:r>
              <a:rPr lang="en-US" altLang="ko-KR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3f 0b 20 00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$0x60103c,</a:t>
            </a:r>
            <a:r>
              <a:rPr lang="en-US" altLang="ko-KR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0x200b3f(%rip)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#601050 &lt;bufp1&gt; 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40050d:  3c 10 60 00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400511:  …			   (next instruction</a:t>
            </a:r>
            <a:r>
              <a:rPr lang="en-US" altLang="ko-KR" sz="155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152399" y="5210032"/>
            <a:ext cx="8862727" cy="581168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Disassembly of section .</a:t>
            </a:r>
            <a:r>
              <a:rPr lang="en-US" altLang="ko-KR" sz="15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ko-KR" sz="155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0000000000601050 &lt;bufp1&gt;: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0" y="3062514"/>
            <a:ext cx="7592093" cy="47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ko-KR" sz="3200" kern="0" dirty="0" smtClean="0"/>
              <a:t>Swap – After Relocation</a:t>
            </a:r>
            <a:endParaRPr lang="ko-KR" alt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1686180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34582" y="990601"/>
            <a:ext cx="8867982" cy="1219199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0000000000000000 &lt;swap&gt;: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4:   48 c7 05 00 00 00 00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55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$0x0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,0x0(%rip)        # f &lt;swap+0xf&gt;</a:t>
            </a:r>
          </a:p>
          <a:p>
            <a:r>
              <a:rPr lang="en-US" altLang="ko-KR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7</a:t>
            </a:r>
            <a:r>
              <a:rPr lang="en-US" altLang="ko-KR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: R_X86_64_PC32        bufp1-0x8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b:   </a:t>
            </a:r>
            <a:r>
              <a:rPr lang="en-US" altLang="ko-KR" sz="155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00 00 00 00 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</a:p>
          <a:p>
            <a:r>
              <a:rPr lang="en-US" altLang="ko-KR" sz="155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b: R_X86_64_32S buf+0x4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49096" y="5544860"/>
            <a:ext cx="8473717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Calibri" panose="020F0502020204030204" pitchFamily="34" charset="0"/>
                <a:cs typeface="Calibri"/>
              </a:rPr>
              <a:t>Absolute Address:</a:t>
            </a: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solidFill>
                  <a:srgbClr val="7030A0"/>
                </a:solidFill>
                <a:latin typeface="Calibri" panose="020F0502020204030204" pitchFamily="34" charset="0"/>
                <a:cs typeface="Calibri"/>
              </a:rPr>
              <a:t>ADDR(</a:t>
            </a:r>
            <a:r>
              <a:rPr lang="en-US" sz="2000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/>
              </a:rPr>
              <a:t>buf</a:t>
            </a:r>
            <a:r>
              <a:rPr lang="en-US" sz="2000" dirty="0" smtClean="0">
                <a:solidFill>
                  <a:srgbClr val="7030A0"/>
                </a:solidFill>
                <a:latin typeface="Calibri" panose="020F0502020204030204" pitchFamily="34" charset="0"/>
                <a:cs typeface="Calibri"/>
              </a:rPr>
              <a:t>) </a:t>
            </a:r>
            <a:r>
              <a:rPr lang="en-US" sz="2000" dirty="0" smtClean="0">
                <a:latin typeface="Calibri" panose="020F0502020204030204" pitchFamily="34" charset="0"/>
                <a:cs typeface="Calibri"/>
              </a:rPr>
              <a:t>+</a:t>
            </a:r>
            <a:r>
              <a:rPr lang="en-US" sz="2000" dirty="0" smtClean="0">
                <a:solidFill>
                  <a:srgbClr val="7030A0"/>
                </a:solidFill>
                <a:latin typeface="Calibri" panose="020F0502020204030204" pitchFamily="34" charset="0"/>
                <a:cs typeface="Calibri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/>
              </a:rPr>
              <a:t>0x4</a:t>
            </a:r>
            <a:r>
              <a:rPr lang="en-US" sz="2000" dirty="0" smtClean="0">
                <a:solidFill>
                  <a:srgbClr val="7030A0"/>
                </a:solidFill>
                <a:latin typeface="Calibri" panose="020F0502020204030204" pitchFamily="34" charset="0"/>
                <a:cs typeface="Calibri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/>
              </a:rPr>
              <a:t>= </a:t>
            </a:r>
            <a:r>
              <a:rPr lang="en-US" sz="2000" dirty="0" smtClean="0">
                <a:solidFill>
                  <a:srgbClr val="7030A0"/>
                </a:solidFill>
                <a:latin typeface="Calibri" panose="020F0502020204030204" pitchFamily="34" charset="0"/>
                <a:cs typeface="Calibri"/>
              </a:rPr>
              <a:t>0x</a:t>
            </a:r>
            <a:r>
              <a:rPr lang="it-IT" altLang="ko-KR" sz="2000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601038 </a:t>
            </a:r>
            <a:r>
              <a:rPr lang="it-IT" altLang="ko-KR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+ 0x4</a:t>
            </a:r>
          </a:p>
          <a:p>
            <a:pPr marL="12700">
              <a:lnSpc>
                <a:spcPct val="100000"/>
              </a:lnSpc>
            </a:pPr>
            <a:r>
              <a:rPr lang="it-IT" sz="2000" dirty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it-IT" sz="2000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	        </a:t>
            </a:r>
            <a:r>
              <a:rPr lang="it-IT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0x60103c</a:t>
            </a:r>
            <a:endParaRPr lang="en-US" sz="2000" dirty="0" smtClean="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149096" y="3124200"/>
            <a:ext cx="8853468" cy="931828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0000000000400502 &lt;swap&gt;:</a:t>
            </a:r>
            <a:endParaRPr lang="en-US" altLang="ko-K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400506:  48 c7 05 3f 0b 20 00   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$0x60103c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,0x200b3f(%rip) #601050 &lt;bufp1&gt; 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40050d:  </a:t>
            </a:r>
            <a:r>
              <a:rPr lang="en-US" altLang="ko-KR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3c 10 60 00</a:t>
            </a:r>
          </a:p>
        </p:txBody>
      </p:sp>
      <p:sp>
        <p:nvSpPr>
          <p:cNvPr id="7" name="object 4"/>
          <p:cNvSpPr/>
          <p:nvPr/>
        </p:nvSpPr>
        <p:spPr>
          <a:xfrm>
            <a:off x="134582" y="4191000"/>
            <a:ext cx="8867982" cy="1257300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Disassembly of section .data:</a:t>
            </a:r>
          </a:p>
          <a:p>
            <a:r>
              <a:rPr lang="it-IT" altLang="ko-KR" sz="155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0000000000601038 &lt;buf&gt;:</a:t>
            </a:r>
          </a:p>
          <a:p>
            <a:r>
              <a:rPr lang="it-IT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601038:	01 00                </a:t>
            </a:r>
          </a:p>
          <a:p>
            <a:r>
              <a:rPr lang="it-IT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60103a:	00 00                	</a:t>
            </a:r>
          </a:p>
          <a:p>
            <a:r>
              <a:rPr lang="it-IT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60103c:	02 00</a:t>
            </a:r>
            <a:endParaRPr lang="en-US" altLang="ko-K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58304" y="457200"/>
            <a:ext cx="7592093" cy="47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ko-KR" sz="3200" kern="0" dirty="0" smtClean="0"/>
              <a:t>Swap – Before Relocation</a:t>
            </a:r>
            <a:endParaRPr lang="ko-KR" altLang="en-US" sz="3200" kern="0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58304" y="2569278"/>
            <a:ext cx="7592093" cy="47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ko-KR" sz="3200" kern="0" dirty="0" smtClean="0"/>
              <a:t>Swap – After Relocation</a:t>
            </a:r>
            <a:endParaRPr lang="ko-KR" alt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833773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435678"/>
            <a:ext cx="7592093" cy="47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ko-KR" sz="3200" kern="0" dirty="0" smtClean="0"/>
              <a:t>Swap – Before Relocation</a:t>
            </a:r>
            <a:endParaRPr lang="ko-KR" altLang="en-US" sz="3200" kern="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2721678"/>
            <a:ext cx="7592093" cy="47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ko-KR" sz="3200" kern="0" dirty="0" smtClean="0"/>
              <a:t>Swap – After Relocation</a:t>
            </a:r>
            <a:endParaRPr lang="ko-KR" altLang="en-US" sz="3200" kern="0" dirty="0"/>
          </a:p>
        </p:txBody>
      </p:sp>
      <p:sp>
        <p:nvSpPr>
          <p:cNvPr id="6" name="object 4"/>
          <p:cNvSpPr/>
          <p:nvPr/>
        </p:nvSpPr>
        <p:spPr>
          <a:xfrm>
            <a:off x="105554" y="1066801"/>
            <a:ext cx="9020382" cy="914400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0000000000000000 &lt;swap&gt;: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f:   48 8b 05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00 00 00 00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0x0(%rip)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55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16 &lt;swap+0x16&gt;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 R_X86_64_PC32       bufp0-0x4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16:   8b 00               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105554" y="4876800"/>
            <a:ext cx="8473717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Calibri"/>
                <a:cs typeface="Calibri"/>
              </a:rPr>
              <a:t>PC-relative </a:t>
            </a:r>
            <a:r>
              <a:rPr lang="en-US" sz="2800" dirty="0" smtClean="0">
                <a:latin typeface="Calibri"/>
                <a:cs typeface="Calibri"/>
              </a:rPr>
              <a:t>Address</a:t>
            </a:r>
            <a:r>
              <a:rPr lang="en-US" sz="2800" dirty="0" smtClean="0">
                <a:latin typeface="Calibri"/>
                <a:cs typeface="Calibri"/>
              </a:rPr>
              <a:t>:</a:t>
            </a:r>
            <a:br>
              <a:rPr lang="en-US" sz="2800" dirty="0" smtClean="0">
                <a:latin typeface="Calibri"/>
                <a:cs typeface="Calibri"/>
              </a:rPr>
            </a:br>
            <a:r>
              <a:rPr lang="en-US" sz="2000" dirty="0" smtClean="0">
                <a:solidFill>
                  <a:srgbClr val="7030A0"/>
                </a:solidFill>
                <a:latin typeface="Calibri"/>
                <a:cs typeface="Calibri"/>
              </a:rPr>
              <a:t>ADDR(bufp0) </a:t>
            </a:r>
            <a:r>
              <a:rPr lang="en-US" sz="2000" dirty="0" smtClean="0">
                <a:latin typeface="Calibri"/>
                <a:cs typeface="Calibri"/>
              </a:rPr>
              <a:t>-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PC</a:t>
            </a:r>
            <a:r>
              <a:rPr lang="en-US" sz="2000" dirty="0" smtClean="0">
                <a:latin typeface="Calibri"/>
                <a:cs typeface="Calibri"/>
              </a:rPr>
              <a:t> =  </a:t>
            </a:r>
            <a:r>
              <a:rPr lang="en-US" sz="2000" dirty="0" smtClean="0">
                <a:solidFill>
                  <a:srgbClr val="7030A0"/>
                </a:solidFill>
                <a:latin typeface="Calibri"/>
                <a:cs typeface="Calibri"/>
              </a:rPr>
              <a:t>0x601040</a:t>
            </a:r>
            <a:r>
              <a:rPr lang="en-US" sz="2000" dirty="0" smtClean="0">
                <a:latin typeface="Calibri"/>
                <a:cs typeface="Calibri"/>
              </a:rPr>
              <a:t> –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0x400518</a:t>
            </a: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latin typeface="Calibri"/>
                <a:cs typeface="Calibri"/>
              </a:rPr>
              <a:t>		          =  </a:t>
            </a:r>
            <a:r>
              <a:rPr lang="en-US" sz="2000" dirty="0" smtClean="0">
                <a:solidFill>
                  <a:srgbClr val="C00000"/>
                </a:solidFill>
                <a:latin typeface="Calibri"/>
                <a:cs typeface="Calibri"/>
              </a:rPr>
              <a:t>0x200b28</a:t>
            </a:r>
          </a:p>
        </p:txBody>
      </p:sp>
      <p:sp>
        <p:nvSpPr>
          <p:cNvPr id="8" name="object 4"/>
          <p:cNvSpPr/>
          <p:nvPr/>
        </p:nvSpPr>
        <p:spPr>
          <a:xfrm>
            <a:off x="105554" y="3276600"/>
            <a:ext cx="9020382" cy="839905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0000000000400502 &lt;swap&gt;: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400511:  48 8b 05 </a:t>
            </a:r>
            <a:r>
              <a:rPr lang="en-US" altLang="ko-KR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 0b 20 00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0x200b28(%rip)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601040 &lt;bufp0&gt;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400518:  … 			   (next instruction)</a:t>
            </a:r>
          </a:p>
          <a:p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105554" y="4267200"/>
            <a:ext cx="9020382" cy="514089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Disassembly of section .data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ko-KR" sz="155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0000000000601040 </a:t>
            </a:r>
            <a:r>
              <a:rPr lang="en-US" altLang="ko-KR" sz="15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&lt;bufp0</a:t>
            </a:r>
            <a:r>
              <a:rPr lang="en-US" altLang="ko-KR" sz="155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</p:txBody>
      </p:sp>
    </p:spTree>
    <p:extLst>
      <p:ext uri="{BB962C8B-B14F-4D97-AF65-F5344CB8AC3E}">
        <p14:creationId xmlns:p14="http://schemas.microsoft.com/office/powerpoint/2010/main" val="1779529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58304" y="422484"/>
            <a:ext cx="7592093" cy="47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ko-KR" sz="3200" kern="0" dirty="0" smtClean="0"/>
              <a:t>Swap – Before Relocation</a:t>
            </a:r>
            <a:endParaRPr lang="ko-KR" altLang="en-US" sz="3200" kern="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8304" y="2856781"/>
            <a:ext cx="7592093" cy="47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ko-KR" sz="3200" kern="0" dirty="0" smtClean="0"/>
              <a:t>Swap – After Relocation</a:t>
            </a:r>
            <a:endParaRPr lang="ko-KR" altLang="en-US" sz="3200" kern="0" dirty="0"/>
          </a:p>
        </p:txBody>
      </p:sp>
      <p:sp>
        <p:nvSpPr>
          <p:cNvPr id="6" name="object 4"/>
          <p:cNvSpPr/>
          <p:nvPr/>
        </p:nvSpPr>
        <p:spPr>
          <a:xfrm>
            <a:off x="47418" y="1036273"/>
            <a:ext cx="9096582" cy="1425645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 &lt;swap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  <a:endParaRPr lang="en-US" altLang="ko-K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16:   8b 00               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18:   89 45 fc            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%eax,-0x4(%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1b:   48 8b 05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00 00 00 00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0x0(%rip)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55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22 &lt;swap+0x22&gt;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1e: R_X86_64_PC32       bufp0-0x4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22:   48 8b 15 00 00 00 00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0x0(%rip),%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58304" y="5562600"/>
            <a:ext cx="8473717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Calibri"/>
                <a:cs typeface="Calibri"/>
              </a:rPr>
              <a:t>PC-relative </a:t>
            </a:r>
            <a:r>
              <a:rPr lang="en-US" sz="2800" dirty="0" smtClean="0">
                <a:latin typeface="Calibri"/>
                <a:cs typeface="Calibri"/>
              </a:rPr>
              <a:t>Address</a:t>
            </a:r>
            <a:r>
              <a:rPr lang="en-US" sz="2800" dirty="0" smtClean="0">
                <a:latin typeface="Calibri"/>
                <a:cs typeface="Calibri"/>
              </a:rPr>
              <a:t>:</a:t>
            </a:r>
            <a:br>
              <a:rPr lang="en-US" sz="2800" dirty="0" smtClean="0">
                <a:latin typeface="Calibri"/>
                <a:cs typeface="Calibri"/>
              </a:rPr>
            </a:br>
            <a:r>
              <a:rPr lang="en-US" sz="2000" dirty="0" smtClean="0">
                <a:latin typeface="Calibri"/>
                <a:cs typeface="Calibri"/>
              </a:rPr>
              <a:t>ADDR(bufp0) - PC =  </a:t>
            </a:r>
            <a:r>
              <a:rPr lang="en-US" sz="2000" dirty="0" smtClean="0">
                <a:solidFill>
                  <a:srgbClr val="7030A0"/>
                </a:solidFill>
                <a:latin typeface="Calibri"/>
                <a:cs typeface="Calibri"/>
              </a:rPr>
              <a:t>0x601040</a:t>
            </a:r>
            <a:r>
              <a:rPr lang="en-US" sz="2000" dirty="0" smtClean="0">
                <a:latin typeface="Calibri"/>
                <a:cs typeface="Calibri"/>
              </a:rPr>
              <a:t> –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0x400524</a:t>
            </a: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latin typeface="Calibri"/>
                <a:cs typeface="Calibri"/>
              </a:rPr>
              <a:t>		          =  </a:t>
            </a:r>
            <a:r>
              <a:rPr lang="en-US" sz="2000" dirty="0" smtClean="0">
                <a:solidFill>
                  <a:srgbClr val="C00000"/>
                </a:solidFill>
                <a:latin typeface="Calibri"/>
                <a:cs typeface="Calibri"/>
              </a:rPr>
              <a:t>0x200b1c</a:t>
            </a:r>
          </a:p>
        </p:txBody>
      </p:sp>
      <p:sp>
        <p:nvSpPr>
          <p:cNvPr id="8" name="object 4"/>
          <p:cNvSpPr/>
          <p:nvPr/>
        </p:nvSpPr>
        <p:spPr>
          <a:xfrm>
            <a:off x="58304" y="3449360"/>
            <a:ext cx="9085696" cy="1214570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0000000000400502 &lt;swap&gt;: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400518:  8b 00                  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altLang="ko-KR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40051a:  89 45 fc               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%eax,-0x4(%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40051d:  48 8b 05 </a:t>
            </a:r>
            <a:r>
              <a:rPr lang="en-US" altLang="ko-KR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1c 0b 20 00   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0x200b1c(%rip)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601040 &lt;bufp0&gt;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400524:  … 			   (next instruction)</a:t>
            </a:r>
          </a:p>
        </p:txBody>
      </p:sp>
      <p:sp>
        <p:nvSpPr>
          <p:cNvPr id="9" name="object 4"/>
          <p:cNvSpPr/>
          <p:nvPr/>
        </p:nvSpPr>
        <p:spPr>
          <a:xfrm>
            <a:off x="47418" y="4820960"/>
            <a:ext cx="9096582" cy="586636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Disassembly of section .data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ko-KR" sz="155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0000000000601040 </a:t>
            </a:r>
            <a:r>
              <a:rPr lang="en-US" altLang="ko-KR" sz="15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&lt;bufp0</a:t>
            </a:r>
            <a:r>
              <a:rPr lang="en-US" altLang="ko-KR" sz="155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</p:txBody>
      </p:sp>
    </p:spTree>
    <p:extLst>
      <p:ext uri="{BB962C8B-B14F-4D97-AF65-F5344CB8AC3E}">
        <p14:creationId xmlns:p14="http://schemas.microsoft.com/office/powerpoint/2010/main" val="287238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 Program</a:t>
            </a:r>
            <a:endParaRPr lang="en-US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928813"/>
            <a:ext cx="2955106" cy="2031325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buf[2] = {1, 2};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main() </a:t>
            </a:r>
          </a:p>
          <a:p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latin typeface="Courier New"/>
                <a:cs typeface="Courier New"/>
              </a:rPr>
              <a:t>  swap();</a:t>
            </a:r>
          </a:p>
          <a:p>
            <a:r>
              <a:rPr lang="en-US" sz="1800" dirty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>
                <a:latin typeface="Courier New"/>
                <a:cs typeface="Courier New"/>
              </a:rPr>
              <a:t>} 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447800"/>
            <a:ext cx="1305666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main.c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648200" y="1447800"/>
            <a:ext cx="1292842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swap.c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3079689" cy="3970318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extern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buf</a:t>
            </a:r>
            <a:r>
              <a:rPr lang="en-US" sz="1800" dirty="0">
                <a:latin typeface="Courier New"/>
                <a:cs typeface="Courier New"/>
              </a:rPr>
              <a:t>[]; 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*bufp0 = &amp;buf[0];</a:t>
            </a:r>
          </a:p>
          <a:p>
            <a:r>
              <a:rPr lang="en-US" sz="1800" dirty="0">
                <a:latin typeface="Courier New"/>
                <a:cs typeface="Courier New"/>
              </a:rPr>
              <a:t>static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*bufp1;</a:t>
            </a:r>
          </a:p>
          <a:p>
            <a:endParaRPr lang="en-US" sz="1800" dirty="0">
              <a:solidFill>
                <a:srgbClr val="F7F5CD"/>
              </a:solidFill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void swap()</a:t>
            </a:r>
          </a:p>
          <a:p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temp;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  bufp1 = &amp;buf[1];</a:t>
            </a:r>
          </a:p>
          <a:p>
            <a:r>
              <a:rPr lang="en-US" sz="1800" dirty="0">
                <a:latin typeface="Courier New"/>
                <a:cs typeface="Courier New"/>
              </a:rPr>
              <a:t>  temp = *bufp0;</a:t>
            </a:r>
          </a:p>
          <a:p>
            <a:r>
              <a:rPr lang="en-US" sz="1800" dirty="0">
                <a:latin typeface="Courier New"/>
                <a:cs typeface="Courier New"/>
              </a:rPr>
              <a:t>  *bufp0 = *bufp1;</a:t>
            </a:r>
          </a:p>
          <a:p>
            <a:r>
              <a:rPr lang="en-US" sz="1800" dirty="0">
                <a:latin typeface="Courier New"/>
                <a:cs typeface="Courier New"/>
              </a:rPr>
              <a:t>  *bufp1 = temp;</a:t>
            </a:r>
          </a:p>
          <a:p>
            <a:r>
              <a:rPr lang="en-US" sz="18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619751"/>
            <a:ext cx="7650397" cy="47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ko-KR" sz="3200" kern="0" dirty="0" smtClean="0"/>
              <a:t>Swap – Before Relocation</a:t>
            </a:r>
            <a:endParaRPr lang="ko-KR" altLang="en-US" sz="3200" kern="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9914" y="2797878"/>
            <a:ext cx="7610483" cy="47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ko-KR" sz="3200" kern="0" dirty="0" smtClean="0"/>
              <a:t>Swap – After Relocation</a:t>
            </a:r>
            <a:endParaRPr lang="ko-KR" altLang="en-US" sz="3200" kern="0" dirty="0"/>
          </a:p>
        </p:txBody>
      </p:sp>
      <p:sp>
        <p:nvSpPr>
          <p:cNvPr id="6" name="object 4"/>
          <p:cNvSpPr/>
          <p:nvPr/>
        </p:nvSpPr>
        <p:spPr>
          <a:xfrm>
            <a:off x="14514" y="1228280"/>
            <a:ext cx="9085696" cy="981520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0000000000000000 &lt;swap&gt;: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22:   48 8b 15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00 00 00 00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0x0(%rip)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55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29 &lt;swap+0x29&gt;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25: R_X86_64_PC32       bufp1-0x4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29:   8b 12               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136883" y="5029200"/>
            <a:ext cx="8473717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Calibri"/>
                <a:cs typeface="Calibri"/>
              </a:rPr>
              <a:t>PC-relative </a:t>
            </a:r>
            <a:r>
              <a:rPr lang="en-US" sz="2800" dirty="0" smtClean="0">
                <a:latin typeface="Calibri"/>
                <a:cs typeface="Calibri"/>
              </a:rPr>
              <a:t>Address</a:t>
            </a:r>
            <a:r>
              <a:rPr lang="en-US" sz="2800" dirty="0" smtClean="0">
                <a:latin typeface="Calibri"/>
                <a:cs typeface="Calibri"/>
              </a:rPr>
              <a:t>:</a:t>
            </a:r>
            <a:br>
              <a:rPr lang="en-US" sz="2800" dirty="0" smtClean="0">
                <a:latin typeface="Calibri"/>
                <a:cs typeface="Calibri"/>
              </a:rPr>
            </a:br>
            <a:r>
              <a:rPr lang="en-US" sz="2000" dirty="0" smtClean="0">
                <a:latin typeface="Calibri"/>
                <a:cs typeface="Calibri"/>
              </a:rPr>
              <a:t>ADDR(bufp1) - PC =  </a:t>
            </a:r>
            <a:r>
              <a:rPr lang="en-US" sz="2000" dirty="0" smtClean="0">
                <a:solidFill>
                  <a:srgbClr val="7030A0"/>
                </a:solidFill>
                <a:latin typeface="Calibri"/>
                <a:cs typeface="Calibri"/>
              </a:rPr>
              <a:t>0x601050</a:t>
            </a:r>
            <a:r>
              <a:rPr lang="en-US" sz="2000" dirty="0" smtClean="0">
                <a:latin typeface="Calibri"/>
                <a:cs typeface="Calibri"/>
              </a:rPr>
              <a:t> –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0x40052b</a:t>
            </a: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latin typeface="Calibri"/>
                <a:cs typeface="Calibri"/>
              </a:rPr>
              <a:t>		          =  </a:t>
            </a:r>
            <a:r>
              <a:rPr lang="en-US" sz="2000" dirty="0" smtClean="0">
                <a:solidFill>
                  <a:srgbClr val="C00000"/>
                </a:solidFill>
                <a:latin typeface="Calibri"/>
                <a:cs typeface="Calibri"/>
              </a:rPr>
              <a:t>0x200b25</a:t>
            </a:r>
          </a:p>
        </p:txBody>
      </p:sp>
      <p:sp>
        <p:nvSpPr>
          <p:cNvPr id="8" name="object 4"/>
          <p:cNvSpPr/>
          <p:nvPr/>
        </p:nvSpPr>
        <p:spPr>
          <a:xfrm>
            <a:off x="61685" y="3435452"/>
            <a:ext cx="9038525" cy="755548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0000000000400502 &lt;swap&gt;: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400524:  48 8b 15 </a:t>
            </a:r>
            <a:r>
              <a:rPr lang="en-US" altLang="ko-KR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 0b 20 00   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0x200b25(%rip)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601050 &lt;bufp1&gt;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40052b:  … 			   (next instruction)</a:t>
            </a:r>
          </a:p>
        </p:txBody>
      </p:sp>
      <p:sp>
        <p:nvSpPr>
          <p:cNvPr id="9" name="object 4"/>
          <p:cNvSpPr/>
          <p:nvPr/>
        </p:nvSpPr>
        <p:spPr>
          <a:xfrm>
            <a:off x="39914" y="4343400"/>
            <a:ext cx="9060296" cy="578776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Disassembly of section .</a:t>
            </a:r>
            <a:r>
              <a:rPr lang="en-US" altLang="ko-KR" sz="15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ko-KR" sz="155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0000000000601050 &lt;bufp1&gt;:</a:t>
            </a:r>
          </a:p>
        </p:txBody>
      </p:sp>
    </p:spTree>
    <p:extLst>
      <p:ext uri="{BB962C8B-B14F-4D97-AF65-F5344CB8AC3E}">
        <p14:creationId xmlns:p14="http://schemas.microsoft.com/office/powerpoint/2010/main" val="1844856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58304" y="619751"/>
            <a:ext cx="7592093" cy="47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ko-KR" sz="3200" kern="0" dirty="0" smtClean="0"/>
              <a:t>Swap – Before Relocation</a:t>
            </a:r>
            <a:endParaRPr lang="ko-KR" altLang="en-US" sz="3200" kern="0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8304" y="2874078"/>
            <a:ext cx="7592093" cy="47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ko-KR" sz="3200" kern="0" dirty="0" smtClean="0"/>
              <a:t>Swap – After Relocation</a:t>
            </a:r>
            <a:endParaRPr lang="ko-KR" altLang="en-US" sz="3200" kern="0" dirty="0"/>
          </a:p>
        </p:txBody>
      </p:sp>
      <p:sp>
        <p:nvSpPr>
          <p:cNvPr id="10" name="object 4"/>
          <p:cNvSpPr/>
          <p:nvPr/>
        </p:nvSpPr>
        <p:spPr>
          <a:xfrm>
            <a:off x="58304" y="1143000"/>
            <a:ext cx="9052792" cy="992734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0000000000000000 &lt;swap&gt;: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2d:   48 8b 05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00 00 00 00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0x0(%rip)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55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34 &lt;swap+0x34&gt;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ko-KR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30: R_X86_64_PC32       bufp1-0x4</a:t>
            </a:r>
          </a:p>
          <a:p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34:   8b 55 fc                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altLang="ko-KR" sz="15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altLang="ko-K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136883" y="5201960"/>
            <a:ext cx="8473717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Calibri"/>
                <a:cs typeface="Calibri"/>
              </a:rPr>
              <a:t>PC-relative Address</a:t>
            </a:r>
            <a:r>
              <a:rPr lang="en-US" sz="2800" dirty="0" smtClean="0">
                <a:latin typeface="Calibri"/>
                <a:cs typeface="Calibri"/>
              </a:rPr>
              <a:t>:</a:t>
            </a:r>
            <a:br>
              <a:rPr lang="en-US" sz="2800" dirty="0" smtClean="0">
                <a:latin typeface="Calibri"/>
                <a:cs typeface="Calibri"/>
              </a:rPr>
            </a:br>
            <a:r>
              <a:rPr lang="en-US" sz="2000" dirty="0" smtClean="0">
                <a:solidFill>
                  <a:srgbClr val="7030A0"/>
                </a:solidFill>
                <a:latin typeface="Calibri"/>
                <a:cs typeface="Calibri"/>
              </a:rPr>
              <a:t>ADDR(bufp1) </a:t>
            </a:r>
            <a:r>
              <a:rPr lang="en-US" sz="2000" dirty="0" smtClean="0">
                <a:latin typeface="Calibri"/>
                <a:cs typeface="Calibri"/>
              </a:rPr>
              <a:t>-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PC</a:t>
            </a:r>
            <a:r>
              <a:rPr lang="en-US" sz="2000" dirty="0" smtClean="0">
                <a:latin typeface="Calibri"/>
                <a:cs typeface="Calibri"/>
              </a:rPr>
              <a:t> =  </a:t>
            </a:r>
            <a:r>
              <a:rPr lang="en-US" sz="2000" dirty="0" smtClean="0">
                <a:solidFill>
                  <a:srgbClr val="7030A0"/>
                </a:solidFill>
                <a:latin typeface="Calibri"/>
                <a:cs typeface="Calibri"/>
              </a:rPr>
              <a:t>0x601050</a:t>
            </a:r>
            <a:r>
              <a:rPr lang="en-US" sz="2000" dirty="0" smtClean="0">
                <a:latin typeface="Calibri"/>
                <a:cs typeface="Calibri"/>
              </a:rPr>
              <a:t> –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0x400536</a:t>
            </a: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latin typeface="Calibri"/>
                <a:cs typeface="Calibri"/>
              </a:rPr>
              <a:t>		          =  </a:t>
            </a:r>
            <a:r>
              <a:rPr lang="en-US" sz="2000" dirty="0" smtClean="0">
                <a:solidFill>
                  <a:srgbClr val="C00000"/>
                </a:solidFill>
                <a:latin typeface="Calibri"/>
                <a:cs typeface="Calibri"/>
              </a:rPr>
              <a:t>0x200b1a</a:t>
            </a:r>
          </a:p>
        </p:txBody>
      </p:sp>
      <p:sp>
        <p:nvSpPr>
          <p:cNvPr id="12" name="object 4"/>
          <p:cNvSpPr/>
          <p:nvPr/>
        </p:nvSpPr>
        <p:spPr>
          <a:xfrm>
            <a:off x="58305" y="3505200"/>
            <a:ext cx="9052791" cy="838200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0000000000400502 &lt;swap&gt;: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40052f:  48 8b 05 </a:t>
            </a:r>
            <a:r>
              <a:rPr lang="en-US" altLang="ko-KR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1a 0b 20 00   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0x200b1a(%rip)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601050 &lt;bufp1&gt;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400536:  … 			   (next instruction)</a:t>
            </a:r>
          </a:p>
          <a:p>
            <a:endParaRPr lang="en-US" altLang="ko-KR" sz="1550" b="1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object 4"/>
          <p:cNvSpPr/>
          <p:nvPr/>
        </p:nvSpPr>
        <p:spPr>
          <a:xfrm>
            <a:off x="58305" y="4495800"/>
            <a:ext cx="9052792" cy="533400"/>
          </a:xfrm>
          <a:custGeom>
            <a:avLst/>
            <a:gdLst/>
            <a:ahLst/>
            <a:cxnLst/>
            <a:rect l="l" t="t" r="r" b="b"/>
            <a:pathLst>
              <a:path w="8042909" h="2840990">
                <a:moveTo>
                  <a:pt x="0" y="0"/>
                </a:moveTo>
                <a:lnTo>
                  <a:pt x="8042346" y="0"/>
                </a:lnTo>
                <a:lnTo>
                  <a:pt x="8042346" y="2840864"/>
                </a:lnTo>
                <a:lnTo>
                  <a:pt x="0" y="2840864"/>
                </a:lnTo>
                <a:lnTo>
                  <a:pt x="0" y="0"/>
                </a:lnTo>
                <a:close/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altLang="ko-K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Disassembly of section .</a:t>
            </a:r>
            <a:r>
              <a:rPr lang="en-US" altLang="ko-KR" sz="15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r>
              <a:rPr lang="en-US" altLang="ko-K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ko-KR" sz="155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0000000000601050 &lt;bufp1&gt;:</a:t>
            </a:r>
          </a:p>
        </p:txBody>
      </p:sp>
    </p:spTree>
    <p:extLst>
      <p:ext uri="{BB962C8B-B14F-4D97-AF65-F5344CB8AC3E}">
        <p14:creationId xmlns:p14="http://schemas.microsoft.com/office/powerpoint/2010/main" val="972730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0266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Strong and Weak Symbols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49388"/>
            <a:ext cx="8307387" cy="14462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strong or 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</a:t>
            </a:r>
            <a:r>
              <a:rPr lang="en-GB" b="1" i="1" dirty="0" smtClean="0">
                <a:solidFill>
                  <a:srgbClr val="C00000"/>
                </a:solidFill>
              </a:rPr>
              <a:t>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</a:t>
            </a:r>
            <a:r>
              <a:rPr lang="en-GB" b="1" i="1" dirty="0" smtClean="0">
                <a:solidFill>
                  <a:srgbClr val="C00000"/>
                </a:solidFill>
              </a:rPr>
              <a:t>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5883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5883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2184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2184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0867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2672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5787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37660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1264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3407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5846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37676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Each </a:t>
            </a:r>
            <a:r>
              <a:rPr lang="en-GB" dirty="0"/>
              <a:t>item can be defined only </a:t>
            </a:r>
            <a:r>
              <a:rPr lang="en-GB" dirty="0" smtClean="0"/>
              <a:t>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Otherwise: Linker error</a:t>
            </a:r>
            <a:endParaRPr lang="en-GB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2: Given a strong symbol and multiple weak symbol, choose the strong symbol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</a:t>
            </a:r>
            <a:r>
              <a:rPr lang="en-GB" dirty="0" smtClean="0"/>
              <a:t>eferences </a:t>
            </a:r>
            <a:r>
              <a:rPr lang="en-GB" dirty="0"/>
              <a:t>to the weak symbol resolve to the strong </a:t>
            </a:r>
            <a:r>
              <a:rPr lang="en-GB" dirty="0" smtClean="0"/>
              <a:t>symbol</a:t>
            </a:r>
            <a:endParaRPr lang="en-GB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3: </a:t>
            </a:r>
            <a:r>
              <a:rPr lang="en-GB" dirty="0"/>
              <a:t>If there are multiple weak symbols, </a:t>
            </a:r>
            <a:r>
              <a:rPr lang="en-GB" dirty="0" smtClean="0"/>
              <a:t>pick </a:t>
            </a:r>
            <a:r>
              <a:rPr lang="en-GB" dirty="0"/>
              <a:t>an arbitrary </a:t>
            </a:r>
            <a:r>
              <a:rPr lang="en-GB" dirty="0" smtClean="0"/>
              <a:t>one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>
                <a:latin typeface="Courier New" pitchFamily="49" charset="0"/>
              </a:rPr>
              <a:t>fno</a:t>
            </a:r>
            <a:r>
              <a:rPr lang="en-GB" b="1" dirty="0">
                <a:latin typeface="Courier New" pitchFamily="49" charset="0"/>
              </a:rPr>
              <a:t>-common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29088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4129088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5195888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83961" y="5195888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24287" y="3194050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4140200"/>
            <a:ext cx="347753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will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0266" y="6051550"/>
            <a:ext cx="7813014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Nightmare scenario: two identical weak 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structs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compiled by different compilers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with different alignment rules.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24287" y="5159375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6626" grpId="0" animBg="1"/>
      <p:bldP spid="26627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.h Files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6240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1430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912167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393180"/>
            <a:ext cx="2941831" cy="203132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INITIALIZE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 = 23;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init = 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#else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init =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endif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5500" y="3757613"/>
            <a:ext cx="5285421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stdio.h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main()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if (!init)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g = 37;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t = f();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printf</a:t>
            </a:r>
            <a:r>
              <a:rPr lang="en-US" sz="1800" dirty="0" smtClean="0">
                <a:latin typeface="Courier New"/>
                <a:cs typeface="Courier New"/>
              </a:rPr>
              <a:t>("Calling f yields %d\n", t);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0" y="32766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c2.c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Preprocessor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4716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9906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912167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393180"/>
            <a:ext cx="2941831" cy="203132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INITIALIZE</a:t>
            </a:r>
          </a:p>
          <a:p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 g = 23;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 init = 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#else</a:t>
            </a:r>
          </a:p>
          <a:p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g;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init =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endif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25500" y="4495800"/>
            <a:ext cx="2941831" cy="147732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 g = 23;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 init = 1;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648200" y="4495800"/>
            <a:ext cx="2941831" cy="147732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g;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init = 0;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rot="5400000">
            <a:off x="750571" y="3722370"/>
            <a:ext cx="1546859" cy="1588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0800000" flipV="1">
            <a:off x="1905000" y="2948939"/>
            <a:ext cx="2743200" cy="1543161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820987" y="2948940"/>
            <a:ext cx="2208213" cy="1546862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4800996" y="3957509"/>
            <a:ext cx="1067595" cy="1588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054336" y="3593068"/>
            <a:ext cx="2527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-DINITIALIZE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45136" y="3962400"/>
            <a:ext cx="2527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ourier New" pitchFamily="49" charset="0"/>
              </a:rPr>
              <a:t>no initialization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5500" y="6400800"/>
            <a:ext cx="527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#include causes C preprocessor to insert file verbatim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.h Files (cont.)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91200" y="3738265"/>
            <a:ext cx="3124200" cy="25958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happens: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-o p c1.c c2.c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cs typeface="Courier New" pitchFamily="49" charset="0"/>
              </a:rPr>
              <a:t> ??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-o p c1.c c2.c \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-DINITIALIZE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cs typeface="Courier New" pitchFamily="49" charset="0"/>
              </a:rPr>
              <a:t> ??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6240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1430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912167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393180"/>
            <a:ext cx="2941831" cy="203132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INITIALIZE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 = 23;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init = 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#else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init =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endif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8300" y="3757613"/>
            <a:ext cx="5285421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stdio.h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main()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if (!init)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g = 37;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t = f();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printf</a:t>
            </a:r>
            <a:r>
              <a:rPr lang="en-US" sz="1800" dirty="0" smtClean="0">
                <a:latin typeface="Courier New"/>
                <a:cs typeface="Courier New"/>
              </a:rPr>
              <a:t>("Calling f yields %d\n", t);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800" y="32766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c2.c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if you can</a:t>
            </a:r>
          </a:p>
          <a:p>
            <a:endParaRPr lang="en-US" dirty="0" smtClean="0"/>
          </a:p>
          <a:p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smtClean="0"/>
              <a:t>if you can</a:t>
            </a:r>
          </a:p>
          <a:p>
            <a:pPr lvl="1"/>
            <a:r>
              <a:rPr lang="en-US" dirty="0" smtClean="0"/>
              <a:t>Initialize if you define a global variable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 smtClean="0"/>
              <a:t> if you use external global variable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5070" y="304800"/>
            <a:ext cx="8831262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Packaging Commonly Used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161" y="1333500"/>
            <a:ext cx="8307387" cy="52959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Awkward</a:t>
            </a:r>
            <a:r>
              <a:rPr lang="en-GB" dirty="0"/>
              <a:t>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1:</a:t>
            </a:r>
            <a:r>
              <a:rPr lang="en-GB" dirty="0"/>
              <a:t> Put all functions </a:t>
            </a:r>
            <a:r>
              <a:rPr lang="en-GB" dirty="0" smtClean="0"/>
              <a:t>into </a:t>
            </a:r>
            <a:r>
              <a:rPr lang="en-GB" dirty="0"/>
              <a:t>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2:</a:t>
            </a:r>
            <a:r>
              <a:rPr lang="en-GB" dirty="0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efficient, but burdensome on the programmer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en-US" sz="2000" dirty="0">
                <a:latin typeface="Calibri"/>
                <a:cs typeface="Calibri"/>
              </a:rPr>
              <a:t>Programs are translated and linked using a </a:t>
            </a:r>
            <a:r>
              <a:rPr lang="en-US" sz="2000" i="1" dirty="0">
                <a:latin typeface="Calibri"/>
                <a:cs typeface="Calibri"/>
              </a:rPr>
              <a:t>compiler driver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800" dirty="0" err="1">
                <a:latin typeface="Courier New" charset="0"/>
              </a:rPr>
              <a:t>unix</a:t>
            </a:r>
            <a:r>
              <a:rPr lang="en-US" sz="1800" dirty="0">
                <a:latin typeface="Courier New" charset="0"/>
              </a:rPr>
              <a:t>&gt; </a:t>
            </a:r>
            <a:r>
              <a:rPr lang="en-US" sz="1800" i="1" dirty="0" err="1">
                <a:latin typeface="Courier New" charset="0"/>
              </a:rPr>
              <a:t>gcc</a:t>
            </a:r>
            <a:r>
              <a:rPr lang="en-US" sz="1800" i="1" dirty="0">
                <a:latin typeface="Courier New" charset="0"/>
              </a:rPr>
              <a:t> -O2 -</a:t>
            </a:r>
            <a:r>
              <a:rPr lang="en-US" sz="1800" i="1" dirty="0" err="1">
                <a:latin typeface="Courier New" charset="0"/>
              </a:rPr>
              <a:t>g</a:t>
            </a:r>
            <a:r>
              <a:rPr lang="en-US" sz="1800" i="1" dirty="0">
                <a:latin typeface="Courier New" charset="0"/>
              </a:rPr>
              <a:t> -</a:t>
            </a:r>
            <a:r>
              <a:rPr lang="en-US" sz="1800" i="1" dirty="0" err="1">
                <a:latin typeface="Courier New" charset="0"/>
              </a:rPr>
              <a:t>o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p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main.c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swap.c</a:t>
            </a:r>
            <a:endParaRPr lang="en-US" sz="1800" i="1" dirty="0">
              <a:latin typeface="Courier New" charset="0"/>
            </a:endParaRPr>
          </a:p>
          <a:p>
            <a:pPr lvl="1"/>
            <a:r>
              <a:rPr lang="en-US" sz="1800" dirty="0" err="1">
                <a:latin typeface="Courier New" charset="0"/>
              </a:rPr>
              <a:t>unix</a:t>
            </a:r>
            <a:r>
              <a:rPr lang="en-US" sz="1800" dirty="0">
                <a:latin typeface="Courier New" charset="0"/>
              </a:rPr>
              <a:t>&gt; </a:t>
            </a:r>
            <a:r>
              <a:rPr lang="en-US" sz="1800" i="1" dirty="0">
                <a:latin typeface="Courier New" charset="0"/>
              </a:rPr>
              <a:t>./</a:t>
            </a:r>
            <a:r>
              <a:rPr lang="en-US" sz="1800" i="1" dirty="0" err="1">
                <a:latin typeface="Courier New" charset="0"/>
              </a:rPr>
              <a:t>p</a:t>
            </a:r>
            <a:endParaRPr lang="en-US" sz="1800" i="1" dirty="0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667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7400" y="5097463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1828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133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main.c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268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733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1910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swap.c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199039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ourier New"/>
                <a:cs typeface="Courier New"/>
              </a:rPr>
              <a:t>swap.o</a:t>
            </a: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413125" y="5789613"/>
            <a:ext cx="32318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659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667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659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659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559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667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683250" y="2719388"/>
            <a:ext cx="13211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5619750" y="4264025"/>
            <a:ext cx="240463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sz="1800" i="1" dirty="0" err="1">
                <a:solidFill>
                  <a:srgbClr val="C00000"/>
                </a:solidFill>
                <a:latin typeface="Calibri"/>
                <a:cs typeface="Calibri"/>
              </a:rPr>
              <a:t>relocatable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3886200" y="5607050"/>
            <a:ext cx="407760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Fully linked </a:t>
            </a:r>
            <a:r>
              <a:rPr lang="en-US" sz="1800" i="1" u="sng" dirty="0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defined in </a:t>
            </a:r>
            <a:r>
              <a:rPr lang="en-US" sz="1800" i="1" dirty="0" err="1">
                <a:solidFill>
                  <a:srgbClr val="C00000"/>
                </a:solidFill>
                <a:latin typeface="Courier New"/>
                <a:cs typeface="Courier New"/>
              </a:rPr>
              <a:t>main.c</a:t>
            </a:r>
            <a:r>
              <a:rPr lang="en-US" sz="1800" i="1" dirty="0">
                <a:solidFill>
                  <a:srgbClr val="C00000"/>
                </a:solidFill>
                <a:latin typeface="Courier New"/>
                <a:cs typeface="Courier New"/>
              </a:rPr>
              <a:t> and </a:t>
            </a:r>
            <a:r>
              <a:rPr lang="en-US" sz="1800" i="1" dirty="0" err="1" smtClean="0">
                <a:solidFill>
                  <a:srgbClr val="C00000"/>
                </a:solidFill>
                <a:latin typeface="Courier New"/>
                <a:cs typeface="Courier New"/>
              </a:rPr>
              <a:t>swap.c</a:t>
            </a:r>
            <a:r>
              <a:rPr lang="en-US" sz="1800" i="1" dirty="0" smtClean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lang="en-US" sz="1800" i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Solution: Static </a:t>
            </a:r>
            <a:r>
              <a:rPr lang="en-GB" dirty="0"/>
              <a:t>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404938"/>
            <a:ext cx="84597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990000"/>
                </a:solidFill>
              </a:rPr>
              <a:t>Static </a:t>
            </a:r>
            <a:r>
              <a:rPr lang="en-GB" dirty="0">
                <a:solidFill>
                  <a:srgbClr val="990000"/>
                </a:solidFill>
              </a:rPr>
              <a:t>libraries </a:t>
            </a:r>
            <a:r>
              <a:rPr lang="en-GB" dirty="0"/>
              <a:t>(.</a:t>
            </a:r>
            <a:r>
              <a:rPr lang="en-GB" dirty="0">
                <a:latin typeface="Courier New" pitchFamily="49" charset="0"/>
              </a:rPr>
              <a:t>a</a:t>
            </a:r>
            <a:r>
              <a:rPr lang="en-GB" dirty="0"/>
              <a:t> </a:t>
            </a:r>
            <a:r>
              <a:rPr lang="en-GB" dirty="0">
                <a:solidFill>
                  <a:srgbClr val="000004"/>
                </a:solidFill>
              </a:rPr>
              <a:t>archive files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Concatenate related </a:t>
            </a:r>
            <a:r>
              <a:rPr lang="en-GB" dirty="0" err="1"/>
              <a:t>relocatable</a:t>
            </a:r>
            <a:r>
              <a:rPr lang="en-GB" dirty="0"/>
              <a:t> object files into a single file with an index (called an </a:t>
            </a:r>
            <a:r>
              <a:rPr lang="en-GB" i="1" dirty="0"/>
              <a:t>archive</a:t>
            </a:r>
            <a:r>
              <a:rPr lang="en-GB" dirty="0"/>
              <a:t>).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Enhance linker so that it tries to resolve unresolved external references by looking for the symbols in one or more archives.</a:t>
            </a:r>
          </a:p>
          <a:p>
            <a:pPr lvl="1"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archive member file resolves reference, </a:t>
            </a:r>
            <a:r>
              <a:rPr lang="en-GB" dirty="0" smtClean="0"/>
              <a:t>link it  </a:t>
            </a:r>
            <a:r>
              <a:rPr lang="en-GB" dirty="0"/>
              <a:t>into</a:t>
            </a:r>
            <a:r>
              <a:rPr lang="en-GB" dirty="0" smtClean="0"/>
              <a:t> the executable</a:t>
            </a:r>
            <a:r>
              <a:rPr lang="en-GB" dirty="0"/>
              <a:t>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55675" y="29867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11425" y="4674294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86200" y="2159694"/>
            <a:ext cx="4365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583113" y="16262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02163" y="29978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095875" y="3759894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 err="1" smtClean="0">
                <a:latin typeface="Calibri" pitchFamily="34" charset="0"/>
              </a:rPr>
              <a:t>Archiver</a:t>
            </a:r>
            <a:r>
              <a:rPr lang="en-GB" sz="2000" kern="0" dirty="0" smtClean="0">
                <a:latin typeface="Calibri" pitchFamily="34" charset="0"/>
              </a:rPr>
              <a:t> allows incremental updates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 dirty="0" smtClean="0">
                <a:latin typeface="Calibri" pitchFamily="34" charset="0"/>
              </a:rPr>
              <a:t>Recompile function that changes and replace .o file in archive.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048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012" y="1220788"/>
            <a:ext cx="8307387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libc.a</a:t>
            </a:r>
            <a:r>
              <a:rPr lang="en-GB" sz="2000" dirty="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8 MB archive of </a:t>
            </a:r>
            <a:r>
              <a:rPr lang="en-GB" sz="1800" dirty="0" smtClean="0"/>
              <a:t>1392 </a:t>
            </a:r>
            <a:r>
              <a:rPr lang="en-GB" sz="1800" dirty="0"/>
              <a:t>object files.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libm.a</a:t>
            </a:r>
            <a:r>
              <a:rPr lang="en-GB" sz="2000" dirty="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1 MB archive of </a:t>
            </a:r>
            <a:r>
              <a:rPr lang="en-GB" sz="1800" dirty="0" smtClean="0"/>
              <a:t>401 </a:t>
            </a:r>
            <a:r>
              <a:rPr lang="en-GB" sz="1800" dirty="0"/>
              <a:t>object files.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floating point math (sin, </a:t>
            </a:r>
            <a:r>
              <a:rPr lang="en-GB" sz="1800" dirty="0" err="1"/>
              <a:t>cos</a:t>
            </a:r>
            <a:r>
              <a:rPr lang="en-GB" sz="1800" dirty="0"/>
              <a:t>, tan, log, exp, </a:t>
            </a:r>
            <a:r>
              <a:rPr lang="en-GB" sz="1800" dirty="0" err="1"/>
              <a:t>sqrt</a:t>
            </a:r>
            <a:r>
              <a:rPr lang="en-GB" sz="1800" dirty="0"/>
              <a:t>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65138" y="3677347"/>
            <a:ext cx="4008126" cy="2875853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usr/lib/libc.a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754874" y="3677347"/>
            <a:ext cx="4008126" cy="2875853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-t 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24765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98500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4625" y="2992438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01813" y="399415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41425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44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53050" y="3263900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981451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97138" y="4672013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797300" y="5518150"/>
            <a:ext cx="457475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981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577022" y="3886200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187700" y="3263900"/>
            <a:ext cx="169819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992563" y="399415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981575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929438" y="3206750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5425" y="3883025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800" b="1" i="1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289425" y="5378450"/>
            <a:ext cx="220974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60475" y="228600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882775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28988" y="2289175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81451" y="2955925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429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601913" y="1538288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925888" y="1524000"/>
            <a:ext cx="1422483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28750"/>
            <a:ext cx="8307387" cy="41338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Scan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files and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During the scan, keep a list 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 each new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or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file, </a:t>
            </a:r>
            <a:r>
              <a:rPr lang="en-GB" i="1" dirty="0" err="1"/>
              <a:t>obj</a:t>
            </a:r>
            <a:r>
              <a:rPr lang="en-GB" dirty="0"/>
              <a:t>, is encountered, try to resolve each unresolved reference in the list against the symbols defined in </a:t>
            </a:r>
            <a:r>
              <a:rPr lang="en-GB" i="1" dirty="0"/>
              <a:t>obj</a:t>
            </a:r>
            <a:r>
              <a:rPr lang="en-GB" dirty="0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Problem</a:t>
            </a:r>
            <a:r>
              <a:rPr lang="en-GB" dirty="0"/>
              <a:t>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90600" y="4995736"/>
            <a:ext cx="6847044" cy="1024064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: In function `main':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(.text+0x4): undefined reference to `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libfun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'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Loading Executable Object </a:t>
            </a:r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V="1">
            <a:off x="6076950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77150" y="899576"/>
            <a:ext cx="1366377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outside 32-bit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address space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3505200" y="1595216"/>
            <a:ext cx="1204474" cy="270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Courier New" pitchFamily="49" charset="0"/>
                <a:ea typeface="msgothic" charset="0"/>
                <a:cs typeface="msgothic" charset="0"/>
              </a:rPr>
              <a:t>0x100000000</a:t>
            </a:r>
            <a:endParaRPr lang="en-GB" sz="12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567113" y="6189452"/>
            <a:ext cx="1111500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Courier New" pitchFamily="49" charset="0"/>
                <a:ea typeface="msgothic" charset="0"/>
                <a:cs typeface="msgothic" charset="0"/>
              </a:rPr>
              <a:t>0x08048000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3594100" y="3498907"/>
            <a:ext cx="1111500" cy="270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Courier New" pitchFamily="49" charset="0"/>
                <a:ea typeface="msgothic" charset="0"/>
                <a:cs typeface="msgothic" charset="0"/>
              </a:rPr>
              <a:t>0xf7e9ddc0</a:t>
            </a:r>
            <a:endParaRPr lang="en-GB" sz="12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.line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t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Shared 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344613"/>
            <a:ext cx="8307387" cy="497998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stored executables (every function need std </a:t>
            </a:r>
            <a:r>
              <a:rPr lang="en-GB" dirty="0" err="1" smtClean="0"/>
              <a:t>libc</a:t>
            </a:r>
            <a:r>
              <a:rPr lang="en-GB" dirty="0" smtClean="0"/>
              <a:t>)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running executables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</a:t>
            </a:r>
            <a:r>
              <a:rPr lang="en-GB" dirty="0" err="1"/>
              <a:t>relink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000004"/>
                </a:solidFill>
              </a:rPr>
              <a:t>Modern </a:t>
            </a:r>
            <a:r>
              <a:rPr lang="en-GB" dirty="0">
                <a:solidFill>
                  <a:srgbClr val="000004"/>
                </a:solidFill>
              </a:rPr>
              <a:t>s</a:t>
            </a:r>
            <a:r>
              <a:rPr lang="en-GB" dirty="0" smtClean="0">
                <a:solidFill>
                  <a:srgbClr val="000004"/>
                </a:solidFill>
              </a:rPr>
              <a:t>olution</a:t>
            </a:r>
            <a:r>
              <a:rPr lang="en-GB" dirty="0">
                <a:solidFill>
                  <a:srgbClr val="000004"/>
                </a:solidFill>
              </a:rPr>
              <a:t>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Object files that contain code and data that are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/>
              <a:t>load-time</a:t>
            </a:r>
            <a:r>
              <a:rPr lang="en-GB" dirty="0"/>
              <a:t> or </a:t>
            </a:r>
            <a:r>
              <a:rPr lang="en-GB" i="1" dirty="0"/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Shared Libraries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occur when executable is first loaded and run (load-time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Common case for Linux, handled automatically by the dynamic linker (</a:t>
            </a:r>
            <a:r>
              <a:rPr lang="en-GB" b="1" dirty="0">
                <a:latin typeface="Courier New" pitchFamily="49" charset="0"/>
              </a:rPr>
              <a:t>ld-linux.so</a:t>
            </a:r>
            <a:r>
              <a:rPr lang="en-GB" dirty="0">
                <a:latin typeface="Courier New" pitchFamily="49" charset="0"/>
              </a:rPr>
              <a:t>)</a:t>
            </a:r>
            <a:r>
              <a:rPr lang="en-GB" dirty="0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C library (</a:t>
            </a:r>
            <a:r>
              <a:rPr lang="en-GB" b="1" dirty="0" err="1">
                <a:latin typeface="Courier New" pitchFamily="49" charset="0"/>
              </a:rPr>
              <a:t>libc.so</a:t>
            </a:r>
            <a:r>
              <a:rPr lang="en-GB" dirty="0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also occur after program has begun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</a:t>
            </a:r>
            <a:r>
              <a:rPr lang="en-GB" dirty="0" smtClean="0"/>
              <a:t> Linux, </a:t>
            </a:r>
            <a:r>
              <a:rPr lang="en-GB" dirty="0"/>
              <a:t>this is done by calls to the </a:t>
            </a:r>
            <a:r>
              <a:rPr lang="en-GB" b="1" dirty="0" err="1">
                <a:latin typeface="Courier New" pitchFamily="49" charset="0"/>
              </a:rPr>
              <a:t>dlopen</a:t>
            </a:r>
            <a:r>
              <a:rPr lang="en-GB" b="1" dirty="0">
                <a:latin typeface="Courier New" pitchFamily="49" charset="0"/>
              </a:rPr>
              <a:t>() </a:t>
            </a:r>
            <a:r>
              <a:rPr lang="en-GB" dirty="0"/>
              <a:t>interface</a:t>
            </a:r>
            <a:r>
              <a:rPr lang="en-GB" dirty="0">
                <a:latin typeface="Courier New" pitchFamily="49" charset="0"/>
              </a:rPr>
              <a:t>.</a:t>
            </a:r>
            <a:endParaRPr lang="en-GB" dirty="0" smtClean="0">
              <a:latin typeface="Courier New" pitchFamily="49" charset="0"/>
            </a:endParaRP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Distributing software.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High</a:t>
            </a:r>
            <a:r>
              <a:rPr lang="en-GB" dirty="0"/>
              <a:t>-performance web servers.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Runtime library </a:t>
            </a:r>
            <a:r>
              <a:rPr lang="en-GB" dirty="0" err="1" smtClean="0"/>
              <a:t>interpositioning</a:t>
            </a:r>
            <a:r>
              <a:rPr lang="en-GB" dirty="0" smtClean="0"/>
              <a:t>.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Shared 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on this when we learn about virtual </a:t>
            </a:r>
            <a:r>
              <a:rPr lang="en-GB" dirty="0" smtClean="0"/>
              <a:t>memory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  <a:endParaRPr lang="en-GB" sz="1600" b="1" dirty="0" smtClean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041650" y="3974825"/>
            <a:ext cx="42862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  <a:endParaRPr lang="en-GB" sz="1600" b="1" i="1" dirty="0" smtClean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smtClean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</a:t>
            </a: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unix&gt; gcc -shared 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addvec.c multvec.c</a:t>
            </a: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 at </a:t>
            </a:r>
            <a:r>
              <a:rPr lang="en-GB" dirty="0" smtClean="0"/>
              <a:t>Run-time</a:t>
            </a:r>
            <a:endParaRPr lang="en-GB" dirty="0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33400" y="1323975"/>
            <a:ext cx="8081356" cy="4959115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stdio.h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dlfcn.h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x[2] = {1, 2};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y[2] = {3, 4};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z[2];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void *handle;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void (*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char *error;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dynamically load the shared lib that contains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() */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handle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dlopen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("./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", RTLD_LAZY);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if (!handle)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stderr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, "%s\n",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dlerror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exit(1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</a:t>
            </a: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1: Modularity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Program can be written as a collection of smaller source files, rather than one monolithic mass.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build libraries of common functions (more on this later)</a:t>
            </a:r>
          </a:p>
          <a:p>
            <a:pPr lvl="2"/>
            <a:r>
              <a:rPr lang="en-US" dirty="0" smtClean="0"/>
              <a:t>e.g., Math library, standard C library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10981" y="1371600"/>
            <a:ext cx="7938989" cy="4725937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get a pointer to the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() function we just loaded */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dlsym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(handle, "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");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if ((error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dlerror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()) != NULL)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fprintf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stderr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, "%s\n", error);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exit(1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Now we can call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)</a:t>
            </a:r>
            <a:r>
              <a:rPr lang="en-GB" sz="1600" b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just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like any other function */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(x, y, z, 2);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printf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("z = [%d %d]\n", z[0], z[1]);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unload the shared library */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dlclose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(handle) &lt; 0)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fprintf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stderr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, "%s\n",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dlerror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exit(1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Linking</a:t>
            </a:r>
          </a:p>
          <a:p>
            <a:r>
              <a:rPr lang="en-US" dirty="0" smtClean="0"/>
              <a:t>Case study: Library </a:t>
            </a:r>
            <a:r>
              <a:rPr lang="en-US" dirty="0" err="1" smtClean="0"/>
              <a:t>interpositioning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Library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Library </a:t>
            </a:r>
            <a:r>
              <a:rPr lang="en-GB" dirty="0" err="1" smtClean="0"/>
              <a:t>interpositioning</a:t>
            </a:r>
            <a:r>
              <a:rPr lang="en-GB" dirty="0" smtClean="0"/>
              <a:t> : powerful linking technique that allows programmers to intercept calls to arbitrary functions</a:t>
            </a:r>
          </a:p>
          <a:p>
            <a:r>
              <a:rPr lang="en-GB" dirty="0" err="1" smtClean="0"/>
              <a:t>Interpositioning</a:t>
            </a:r>
            <a:r>
              <a:rPr lang="en-GB" dirty="0" smtClean="0"/>
              <a:t> can occur at:</a:t>
            </a:r>
          </a:p>
          <a:p>
            <a:pPr lvl="1"/>
            <a:r>
              <a:rPr lang="en-GB" dirty="0" smtClean="0"/>
              <a:t>Compile time: When the source code is compiled	</a:t>
            </a:r>
          </a:p>
          <a:p>
            <a:pPr lvl="1"/>
            <a:r>
              <a:rPr lang="en-GB" dirty="0" smtClean="0"/>
              <a:t>Link time: When the </a:t>
            </a:r>
            <a:r>
              <a:rPr lang="en-GB" dirty="0" err="1" smtClean="0"/>
              <a:t>relocatable</a:t>
            </a:r>
            <a:r>
              <a:rPr lang="en-GB" dirty="0" smtClean="0"/>
              <a:t> object files </a:t>
            </a:r>
            <a:r>
              <a:rPr lang="en-GB" smtClean="0"/>
              <a:t>are statically linked </a:t>
            </a:r>
            <a:r>
              <a:rPr lang="en-GB" dirty="0" smtClean="0"/>
              <a:t>to form an executable object file</a:t>
            </a:r>
          </a:p>
          <a:p>
            <a:pPr lvl="1"/>
            <a:r>
              <a:rPr lang="en-GB" dirty="0" smtClean="0"/>
              <a:t>Load/run time: When an executable object file is loaded into memory, dynamically linked, and then executed.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Interpositioning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Security</a:t>
            </a:r>
          </a:p>
          <a:p>
            <a:pPr lvl="1"/>
            <a:r>
              <a:rPr lang="en-GB" dirty="0" smtClean="0"/>
              <a:t>Confinement (sandboxing)</a:t>
            </a:r>
          </a:p>
          <a:p>
            <a:pPr lvl="2"/>
            <a:r>
              <a:rPr lang="en-GB" dirty="0" smtClean="0"/>
              <a:t>Interpose calls to </a:t>
            </a:r>
            <a:r>
              <a:rPr lang="en-GB" dirty="0" err="1" smtClean="0"/>
              <a:t>libc</a:t>
            </a:r>
            <a:r>
              <a:rPr lang="en-GB" dirty="0" smtClean="0"/>
              <a:t> functions.</a:t>
            </a:r>
          </a:p>
          <a:p>
            <a:pPr lvl="1"/>
            <a:r>
              <a:rPr lang="en-GB" dirty="0" smtClean="0"/>
              <a:t>Behind the scenes encryption</a:t>
            </a:r>
          </a:p>
          <a:p>
            <a:pPr lvl="2"/>
            <a:r>
              <a:rPr lang="en-GB" dirty="0" smtClean="0"/>
              <a:t>Automatically encrypt otherwise unencrypted network connections.</a:t>
            </a:r>
          </a:p>
          <a:p>
            <a:r>
              <a:rPr lang="en-GB" dirty="0" smtClean="0"/>
              <a:t>Monitoring and Profiling</a:t>
            </a:r>
          </a:p>
          <a:p>
            <a:pPr lvl="1"/>
            <a:r>
              <a:rPr lang="en-GB" dirty="0" smtClean="0"/>
              <a:t>Count number of calls to functions</a:t>
            </a:r>
          </a:p>
          <a:p>
            <a:pPr lvl="1"/>
            <a:r>
              <a:rPr lang="en-GB" dirty="0" smtClean="0"/>
              <a:t>Characterize call sites and arguments to functions</a:t>
            </a:r>
          </a:p>
          <a:p>
            <a:pPr lvl="1"/>
            <a:r>
              <a:rPr lang="en-GB" dirty="0" err="1" smtClean="0"/>
              <a:t>Malloc</a:t>
            </a:r>
            <a:r>
              <a:rPr lang="en-GB" dirty="0" smtClean="0"/>
              <a:t> tracing</a:t>
            </a:r>
          </a:p>
          <a:p>
            <a:pPr lvl="2"/>
            <a:r>
              <a:rPr lang="en-GB" dirty="0" smtClean="0"/>
              <a:t>Detecting memory leaks</a:t>
            </a:r>
          </a:p>
          <a:p>
            <a:pPr lvl="2"/>
            <a:r>
              <a:rPr lang="en-GB" b="1" dirty="0" smtClean="0">
                <a:solidFill>
                  <a:srgbClr val="C00000"/>
                </a:solidFill>
              </a:rPr>
              <a:t>Generating address traces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410522"/>
            <a:ext cx="4114800" cy="1485078"/>
          </a:xfrm>
        </p:spPr>
        <p:txBody>
          <a:bodyPr/>
          <a:lstStyle/>
          <a:p>
            <a:r>
              <a:rPr lang="en-US" dirty="0" smtClean="0"/>
              <a:t>Goal: trace the addresses and sizes of the allocated and freed blocks, without modifying the source code. </a:t>
            </a:r>
          </a:p>
          <a:p>
            <a:endParaRPr lang="en-US" dirty="0" smtClean="0"/>
          </a:p>
          <a:p>
            <a:r>
              <a:rPr lang="en-US" dirty="0" smtClean="0"/>
              <a:t>Three solutions: interpose on the </a:t>
            </a:r>
            <a:r>
              <a:rPr lang="en-US" dirty="0" smtClean="0">
                <a:latin typeface="Courier New"/>
                <a:cs typeface="Courier New"/>
              </a:rPr>
              <a:t>lib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free</a:t>
            </a:r>
            <a:r>
              <a:rPr lang="en-US" dirty="0" smtClean="0"/>
              <a:t> functions at compile time, link time, and load/run time. 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73104" y="1410522"/>
            <a:ext cx="4198896" cy="2961453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US" sz="1800" dirty="0" err="1" smtClean="0">
                <a:latin typeface="Courier New" pitchFamily="49" charset="0"/>
                <a:ea typeface="msgothic" charset="0"/>
                <a:cs typeface="msgothic" charset="0"/>
              </a:rPr>
              <a:t>stdio.h</a:t>
            </a: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US" sz="1800" dirty="0" err="1" smtClean="0">
                <a:latin typeface="Courier New" pitchFamily="49" charset="0"/>
                <a:ea typeface="msgothic" charset="0"/>
                <a:cs typeface="msgothic" charset="0"/>
              </a:rPr>
              <a:t>stdlib.h</a:t>
            </a: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US" sz="1800" dirty="0" err="1" smtClean="0">
                <a:latin typeface="Courier New" pitchFamily="49" charset="0"/>
                <a:ea typeface="msgothic" charset="0"/>
                <a:cs typeface="msgothic" charset="0"/>
              </a:rPr>
              <a:t>malloc.h</a:t>
            </a: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 main()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    free(malloc(10));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ea typeface="msgothic" charset="0"/>
                <a:cs typeface="msgothic" charset="0"/>
              </a:rPr>
              <a:t>printf("hello</a:t>
            </a: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, world\</a:t>
            </a:r>
            <a:r>
              <a:rPr lang="en-US" sz="1800" dirty="0" err="1" smtClean="0">
                <a:latin typeface="Courier New" pitchFamily="49" charset="0"/>
                <a:ea typeface="msgothic" charset="0"/>
                <a:cs typeface="msgothic" charset="0"/>
              </a:rPr>
              <a:t>n</a:t>
            </a: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");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    exit(0);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 smtClean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7680" y="4002643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hello.c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387018"/>
            <a:ext cx="8558382" cy="5355313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COMPILETIME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/* Compile-time interposition of </a:t>
            </a:r>
            <a:r>
              <a:rPr lang="en-US" sz="1800" dirty="0" err="1" smtClean="0">
                <a:latin typeface="Courier New"/>
                <a:cs typeface="Courier New"/>
              </a:rPr>
              <a:t>malloc</a:t>
            </a:r>
            <a:r>
              <a:rPr lang="en-US" sz="1800" dirty="0" smtClean="0">
                <a:latin typeface="Courier New"/>
                <a:cs typeface="Courier New"/>
              </a:rPr>
              <a:t> and free using C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 preprocessor. A local </a:t>
            </a:r>
            <a:r>
              <a:rPr lang="en-US" sz="1800" dirty="0" err="1" smtClean="0">
                <a:latin typeface="Courier New"/>
                <a:cs typeface="Courier New"/>
              </a:rPr>
              <a:t>malloc.h</a:t>
            </a:r>
            <a:r>
              <a:rPr lang="en-US" sz="1800" dirty="0" smtClean="0">
                <a:latin typeface="Courier New"/>
                <a:cs typeface="Courier New"/>
              </a:rPr>
              <a:t> file defines </a:t>
            </a:r>
            <a:r>
              <a:rPr lang="en-US" sz="1800" dirty="0" err="1" smtClean="0">
                <a:latin typeface="Courier New"/>
                <a:cs typeface="Courier New"/>
              </a:rPr>
              <a:t>malloc</a:t>
            </a:r>
            <a:r>
              <a:rPr lang="en-US" sz="1800" dirty="0" smtClean="0">
                <a:latin typeface="Courier New"/>
                <a:cs typeface="Courier New"/>
              </a:rPr>
              <a:t> (free)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 as wrappers </a:t>
            </a:r>
            <a:r>
              <a:rPr lang="en-US" sz="1800" dirty="0" err="1" smtClean="0">
                <a:latin typeface="Courier New"/>
                <a:cs typeface="Courier New"/>
              </a:rPr>
              <a:t>mymalloc</a:t>
            </a:r>
            <a:r>
              <a:rPr lang="en-US" sz="1800" dirty="0" smtClean="0">
                <a:latin typeface="Courier New"/>
                <a:cs typeface="Courier New"/>
              </a:rPr>
              <a:t> (</a:t>
            </a:r>
            <a:r>
              <a:rPr lang="en-US" sz="1800" dirty="0" err="1" smtClean="0">
                <a:latin typeface="Courier New"/>
                <a:cs typeface="Courier New"/>
              </a:rPr>
              <a:t>myfree</a:t>
            </a:r>
            <a:r>
              <a:rPr lang="en-US" sz="1800" dirty="0" smtClean="0">
                <a:latin typeface="Courier New"/>
                <a:cs typeface="Courier New"/>
              </a:rPr>
              <a:t>) respectively.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stdio.h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malloc.h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/*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 </a:t>
            </a:r>
            <a:r>
              <a:rPr lang="en-US" sz="1800" dirty="0" err="1" smtClean="0">
                <a:latin typeface="Courier New"/>
                <a:cs typeface="Courier New"/>
              </a:rPr>
              <a:t>mymalloc</a:t>
            </a:r>
            <a:r>
              <a:rPr lang="en-US" sz="1800" dirty="0" smtClean="0">
                <a:latin typeface="Courier New"/>
                <a:cs typeface="Courier New"/>
              </a:rPr>
              <a:t> - </a:t>
            </a:r>
            <a:r>
              <a:rPr lang="en-US" sz="1800" dirty="0" err="1" smtClean="0">
                <a:latin typeface="Courier New"/>
                <a:cs typeface="Courier New"/>
              </a:rPr>
              <a:t>malloc</a:t>
            </a:r>
            <a:r>
              <a:rPr lang="en-US" sz="1800" dirty="0" smtClean="0">
                <a:latin typeface="Courier New"/>
                <a:cs typeface="Courier New"/>
              </a:rPr>
              <a:t> wrapper function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void *</a:t>
            </a:r>
            <a:r>
              <a:rPr lang="en-US" sz="1800" dirty="0" err="1" smtClean="0">
                <a:latin typeface="Courier New"/>
                <a:cs typeface="Courier New"/>
              </a:rPr>
              <a:t>mymalloc(size_t</a:t>
            </a:r>
            <a:r>
              <a:rPr lang="en-US" sz="1800" dirty="0" smtClean="0">
                <a:latin typeface="Courier New"/>
                <a:cs typeface="Courier New"/>
              </a:rPr>
              <a:t> size, char *file,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line)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void *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 = </a:t>
            </a:r>
            <a:r>
              <a:rPr lang="en-US" sz="1800" dirty="0" err="1" smtClean="0">
                <a:latin typeface="Courier New"/>
                <a:cs typeface="Courier New"/>
              </a:rPr>
              <a:t>malloc(size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printf("%s:%d</a:t>
            </a:r>
            <a:r>
              <a:rPr lang="en-US" sz="1800" dirty="0" smtClean="0">
                <a:latin typeface="Courier New"/>
                <a:cs typeface="Courier New"/>
              </a:rPr>
              <a:t>: </a:t>
            </a:r>
            <a:r>
              <a:rPr lang="en-US" sz="1800" dirty="0" err="1" smtClean="0">
                <a:latin typeface="Courier New"/>
                <a:cs typeface="Courier New"/>
              </a:rPr>
              <a:t>malloc(%d</a:t>
            </a:r>
            <a:r>
              <a:rPr lang="en-US" sz="1800" dirty="0" smtClean="0">
                <a:latin typeface="Courier New"/>
                <a:cs typeface="Courier New"/>
              </a:rPr>
              <a:t>)=%</a:t>
            </a:r>
            <a:r>
              <a:rPr lang="en-US" sz="1800" dirty="0" err="1" smtClean="0">
                <a:latin typeface="Courier New"/>
                <a:cs typeface="Courier New"/>
              </a:rPr>
              <a:t>p\n</a:t>
            </a:r>
            <a:r>
              <a:rPr lang="en-US" sz="1800" dirty="0" smtClean="0">
                <a:latin typeface="Courier New"/>
                <a:cs typeface="Courier New"/>
              </a:rPr>
              <a:t>", file, line, (</a:t>
            </a:r>
            <a:r>
              <a:rPr lang="en-US" sz="1800" dirty="0" err="1" smtClean="0">
                <a:latin typeface="Courier New"/>
                <a:cs typeface="Courier New"/>
              </a:rPr>
              <a:t>int)size</a:t>
            </a:r>
            <a:r>
              <a:rPr lang="en-US" sz="1800" dirty="0" smtClean="0">
                <a:latin typeface="Courier New"/>
                <a:cs typeface="Courier New"/>
              </a:rPr>
              <a:t>, 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return 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45514" y="6372999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522273"/>
            <a:ext cx="8558382" cy="175432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#define </a:t>
            </a:r>
            <a:r>
              <a:rPr lang="en-US" sz="1800" dirty="0" err="1" smtClean="0">
                <a:latin typeface="Courier New"/>
                <a:cs typeface="Courier New"/>
              </a:rPr>
              <a:t>malloc(size</a:t>
            </a:r>
            <a:r>
              <a:rPr lang="en-US" sz="1800" dirty="0" smtClean="0">
                <a:latin typeface="Courier New"/>
                <a:cs typeface="Courier New"/>
              </a:rPr>
              <a:t>) </a:t>
            </a:r>
            <a:r>
              <a:rPr lang="en-US" sz="1800" dirty="0" err="1" smtClean="0">
                <a:latin typeface="Courier New"/>
                <a:cs typeface="Courier New"/>
              </a:rPr>
              <a:t>mymalloc(size</a:t>
            </a:r>
            <a:r>
              <a:rPr lang="en-US" sz="1800" dirty="0" smtClean="0">
                <a:latin typeface="Courier New"/>
                <a:cs typeface="Courier New"/>
              </a:rPr>
              <a:t>, __FILE__, __LINE__ 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#define </a:t>
            </a:r>
            <a:r>
              <a:rPr lang="en-US" sz="1800" dirty="0" err="1" smtClean="0">
                <a:latin typeface="Courier New"/>
                <a:cs typeface="Courier New"/>
              </a:rPr>
              <a:t>free(ptr</a:t>
            </a:r>
            <a:r>
              <a:rPr lang="en-US" sz="1800" dirty="0" smtClean="0">
                <a:latin typeface="Courier New"/>
                <a:cs typeface="Courier New"/>
              </a:rPr>
              <a:t>) </a:t>
            </a:r>
            <a:r>
              <a:rPr lang="en-US" sz="1800" dirty="0" err="1" smtClean="0">
                <a:latin typeface="Courier New"/>
                <a:cs typeface="Courier New"/>
              </a:rPr>
              <a:t>myfree(ptr</a:t>
            </a:r>
            <a:r>
              <a:rPr lang="en-US" sz="1800" dirty="0" smtClean="0">
                <a:latin typeface="Courier New"/>
                <a:cs typeface="Courier New"/>
              </a:rPr>
              <a:t>, __FILE__, __LINE__ )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void *</a:t>
            </a:r>
            <a:r>
              <a:rPr lang="en-US" sz="1800" dirty="0" err="1" smtClean="0">
                <a:latin typeface="Courier New"/>
                <a:cs typeface="Courier New"/>
              </a:rPr>
              <a:t>mymalloc(size_t</a:t>
            </a:r>
            <a:r>
              <a:rPr lang="en-US" sz="1800" dirty="0" smtClean="0">
                <a:latin typeface="Courier New"/>
                <a:cs typeface="Courier New"/>
              </a:rPr>
              <a:t> size, char *file,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line);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void </a:t>
            </a:r>
            <a:r>
              <a:rPr lang="en-US" sz="1800" dirty="0" err="1" smtClean="0">
                <a:latin typeface="Courier New"/>
                <a:cs typeface="Courier New"/>
              </a:rPr>
              <a:t>myfree(void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, char *file,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line);</a:t>
            </a:r>
          </a:p>
          <a:p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2558" y="2907268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malloc.h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017" y="3657600"/>
            <a:ext cx="7592093" cy="2308324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 smtClean="0">
                <a:latin typeface="Courier New"/>
                <a:cs typeface="Courier New"/>
              </a:rPr>
              <a:t>helloc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-O2 -Wall -DCOMPILETIME -</a:t>
            </a:r>
            <a:r>
              <a:rPr lang="en-US" sz="1800" dirty="0" err="1" smtClean="0">
                <a:latin typeface="Courier New"/>
                <a:cs typeface="Courier New"/>
              </a:rPr>
              <a:t>c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mymalloc.c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-O2 -Wall -I. -</a:t>
            </a:r>
            <a:r>
              <a:rPr lang="en-US" sz="1800" dirty="0" err="1" smtClean="0">
                <a:latin typeface="Courier New"/>
                <a:cs typeface="Courier New"/>
              </a:rPr>
              <a:t>o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helloc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hello.c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mymalloc.o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 smtClean="0">
                <a:latin typeface="Courier New"/>
                <a:cs typeface="Courier New"/>
              </a:rPr>
              <a:t>runc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./</a:t>
            </a:r>
            <a:r>
              <a:rPr lang="en-US" sz="1800" dirty="0" err="1" smtClean="0">
                <a:latin typeface="Courier New"/>
                <a:cs typeface="Courier New"/>
              </a:rPr>
              <a:t>helloc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hello.c:7: malloc(10)=0x501010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hello.c:7: free(0x501010)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hello,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600200"/>
            <a:ext cx="8558382" cy="5078314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LINKTIME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/* Link-time interposition of </a:t>
            </a:r>
            <a:r>
              <a:rPr lang="en-US" sz="1800" dirty="0" err="1" smtClean="0">
                <a:latin typeface="Courier New"/>
                <a:cs typeface="Courier New"/>
              </a:rPr>
              <a:t>malloc</a:t>
            </a:r>
            <a:r>
              <a:rPr lang="en-US" sz="1800" dirty="0" smtClean="0">
                <a:latin typeface="Courier New"/>
                <a:cs typeface="Courier New"/>
              </a:rPr>
              <a:t> and free using the static linker's (ld) "--wrap symbol" flag. */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stdio.h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void *__</a:t>
            </a:r>
            <a:r>
              <a:rPr lang="en-US" sz="1800" dirty="0" err="1" smtClean="0">
                <a:latin typeface="Courier New"/>
                <a:cs typeface="Courier New"/>
              </a:rPr>
              <a:t>real_malloc(size_t</a:t>
            </a:r>
            <a:r>
              <a:rPr lang="en-US" sz="1800" dirty="0" smtClean="0">
                <a:latin typeface="Courier New"/>
                <a:cs typeface="Courier New"/>
              </a:rPr>
              <a:t> size);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void __</a:t>
            </a:r>
            <a:r>
              <a:rPr lang="en-US" sz="1800" dirty="0" err="1" smtClean="0">
                <a:latin typeface="Courier New"/>
                <a:cs typeface="Courier New"/>
              </a:rPr>
              <a:t>real_free(void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/*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 __</a:t>
            </a:r>
            <a:r>
              <a:rPr lang="en-US" sz="1800" dirty="0" err="1" smtClean="0">
                <a:latin typeface="Courier New"/>
                <a:cs typeface="Courier New"/>
              </a:rPr>
              <a:t>wrap_malloc</a:t>
            </a:r>
            <a:r>
              <a:rPr lang="en-US" sz="1800" dirty="0" smtClean="0">
                <a:latin typeface="Courier New"/>
                <a:cs typeface="Courier New"/>
              </a:rPr>
              <a:t> - </a:t>
            </a:r>
            <a:r>
              <a:rPr lang="en-US" sz="1800" dirty="0" err="1" smtClean="0">
                <a:latin typeface="Courier New"/>
                <a:cs typeface="Courier New"/>
              </a:rPr>
              <a:t>malloc</a:t>
            </a:r>
            <a:r>
              <a:rPr lang="en-US" sz="1800" dirty="0" smtClean="0">
                <a:latin typeface="Courier New"/>
                <a:cs typeface="Courier New"/>
              </a:rPr>
              <a:t> wrapper function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void *__</a:t>
            </a:r>
            <a:r>
              <a:rPr lang="en-US" sz="1800" dirty="0" err="1" smtClean="0">
                <a:latin typeface="Courier New"/>
                <a:cs typeface="Courier New"/>
              </a:rPr>
              <a:t>wrap_malloc(size_t</a:t>
            </a:r>
            <a:r>
              <a:rPr lang="en-US" sz="1800" dirty="0" smtClean="0">
                <a:latin typeface="Courier New"/>
                <a:cs typeface="Courier New"/>
              </a:rPr>
              <a:t> size)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void *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 = __</a:t>
            </a:r>
            <a:r>
              <a:rPr lang="en-US" sz="1800" dirty="0" err="1" smtClean="0">
                <a:latin typeface="Courier New"/>
                <a:cs typeface="Courier New"/>
              </a:rPr>
              <a:t>real_malloc(size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printf("malloc(%d</a:t>
            </a:r>
            <a:r>
              <a:rPr lang="en-US" sz="1800" dirty="0" smtClean="0">
                <a:latin typeface="Courier New"/>
                <a:cs typeface="Courier New"/>
              </a:rPr>
              <a:t>) = %</a:t>
            </a:r>
            <a:r>
              <a:rPr lang="en-US" sz="1800" dirty="0" err="1" smtClean="0">
                <a:latin typeface="Courier New"/>
                <a:cs typeface="Courier New"/>
              </a:rPr>
              <a:t>p\n</a:t>
            </a:r>
            <a:r>
              <a:rPr lang="en-US" sz="1800" dirty="0" smtClean="0">
                <a:latin typeface="Courier New"/>
                <a:cs typeface="Courier New"/>
              </a:rPr>
              <a:t>", (</a:t>
            </a:r>
            <a:r>
              <a:rPr lang="en-US" sz="1800" dirty="0" err="1" smtClean="0">
                <a:latin typeface="Courier New"/>
                <a:cs typeface="Courier New"/>
              </a:rPr>
              <a:t>int)size</a:t>
            </a:r>
            <a:r>
              <a:rPr lang="en-US" sz="1800" dirty="0" smtClean="0">
                <a:latin typeface="Courier New"/>
                <a:cs typeface="Courier New"/>
              </a:rPr>
              <a:t>, 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return 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45514" y="6309182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91000"/>
            <a:ext cx="8305799" cy="2066925"/>
          </a:xfrm>
        </p:spPr>
        <p:txBody>
          <a:bodyPr/>
          <a:lstStyle/>
          <a:p>
            <a:r>
              <a:rPr lang="en-US" dirty="0" smtClean="0"/>
              <a:t>The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Wl</a:t>
            </a:r>
            <a:r>
              <a:rPr lang="en-US" dirty="0" smtClean="0"/>
              <a:t>” flag passes argument to linker</a:t>
            </a:r>
          </a:p>
          <a:p>
            <a:r>
              <a:rPr lang="en-US" dirty="0" smtClean="0"/>
              <a:t>Telling linker “</a:t>
            </a:r>
            <a:r>
              <a:rPr lang="en-US" dirty="0" smtClean="0">
                <a:latin typeface="Courier New"/>
                <a:cs typeface="Courier New"/>
              </a:rPr>
              <a:t>--</a:t>
            </a:r>
            <a:r>
              <a:rPr lang="en-US" dirty="0" err="1" smtClean="0">
                <a:latin typeface="Courier New"/>
                <a:cs typeface="Courier New"/>
              </a:rPr>
              <a:t>wrap,malloc</a:t>
            </a:r>
            <a:r>
              <a:rPr lang="en-US" dirty="0" smtClean="0"/>
              <a:t> ”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tells it to resolve references in a special way:</a:t>
            </a:r>
          </a:p>
          <a:p>
            <a:pPr lvl="1"/>
            <a:r>
              <a:rPr lang="en-US" dirty="0" smtClean="0"/>
              <a:t>Refs to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should be resolved as </a:t>
            </a:r>
            <a:r>
              <a:rPr lang="en-US" dirty="0" smtClean="0">
                <a:latin typeface="Courier New"/>
                <a:cs typeface="Courier New"/>
              </a:rPr>
              <a:t>__</a:t>
            </a:r>
            <a:r>
              <a:rPr lang="en-US" dirty="0" err="1" smtClean="0">
                <a:latin typeface="Courier New"/>
                <a:cs typeface="Courier New"/>
              </a:rPr>
              <a:t>wrap_malloc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Refs to 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__</a:t>
            </a:r>
            <a:r>
              <a:rPr lang="en-US" dirty="0" err="1" smtClean="0">
                <a:latin typeface="Courier New"/>
                <a:cs typeface="Courier New"/>
              </a:rPr>
              <a:t>real_malloc</a:t>
            </a:r>
            <a:r>
              <a:rPr lang="en-US" dirty="0" smtClean="0"/>
              <a:t> should be resolved as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018" y="1300877"/>
            <a:ext cx="7896225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 smtClean="0">
                <a:latin typeface="Courier New"/>
                <a:cs typeface="Courier New"/>
              </a:rPr>
              <a:t>hellol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-O2 -Wall -DLINKTIME -</a:t>
            </a:r>
            <a:r>
              <a:rPr lang="en-US" sz="1800" dirty="0" err="1" smtClean="0">
                <a:latin typeface="Courier New"/>
                <a:cs typeface="Courier New"/>
              </a:rPr>
              <a:t>c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mymalloc.c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-O2 -Wall -</a:t>
            </a:r>
            <a:r>
              <a:rPr lang="en-US" sz="1800" dirty="0" err="1" smtClean="0">
                <a:latin typeface="Courier New"/>
                <a:cs typeface="Courier New"/>
              </a:rPr>
              <a:t>Wl,--wrap,malloc</a:t>
            </a:r>
            <a:r>
              <a:rPr lang="en-US" sz="1800" dirty="0" smtClean="0">
                <a:latin typeface="Courier New"/>
                <a:cs typeface="Courier New"/>
              </a:rPr>
              <a:t> -</a:t>
            </a:r>
            <a:r>
              <a:rPr lang="en-US" sz="1800" dirty="0" err="1" smtClean="0">
                <a:latin typeface="Courier New"/>
                <a:cs typeface="Courier New"/>
              </a:rPr>
              <a:t>Wl,--wrap,free</a:t>
            </a:r>
            <a:r>
              <a:rPr lang="en-US" sz="1800" dirty="0" smtClean="0">
                <a:latin typeface="Courier New"/>
                <a:cs typeface="Courier New"/>
              </a:rPr>
              <a:t> \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-</a:t>
            </a:r>
            <a:r>
              <a:rPr lang="en-US" sz="1800" dirty="0" err="1" smtClean="0">
                <a:latin typeface="Courier New"/>
                <a:cs typeface="Courier New"/>
              </a:rPr>
              <a:t>o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hellol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hello.c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mymalloc.o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 smtClean="0">
                <a:latin typeface="Courier New"/>
                <a:cs typeface="Courier New"/>
              </a:rPr>
              <a:t>runl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./</a:t>
            </a:r>
            <a:r>
              <a:rPr lang="en-US" sz="1800" dirty="0" err="1" smtClean="0">
                <a:latin typeface="Courier New"/>
                <a:cs typeface="Courier New"/>
              </a:rPr>
              <a:t>hellol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malloc(10) = 0x501010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free(0x501010)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hello, world</a:t>
            </a:r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87713"/>
            <a:ext cx="7543800" cy="649408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#</a:t>
            </a:r>
            <a:r>
              <a:rPr lang="en-US" sz="1600" dirty="0" err="1" smtClean="0">
                <a:latin typeface="Courier New"/>
                <a:cs typeface="Courier New"/>
              </a:rPr>
              <a:t>ifdef</a:t>
            </a:r>
            <a:r>
              <a:rPr lang="en-US" sz="1600" dirty="0" smtClean="0">
                <a:latin typeface="Courier New"/>
                <a:cs typeface="Courier New"/>
              </a:rPr>
              <a:t> RUNTIME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/* Run-time interposition of </a:t>
            </a:r>
            <a:r>
              <a:rPr lang="en-US" sz="1600" dirty="0" err="1" smtClean="0">
                <a:latin typeface="Courier New"/>
                <a:cs typeface="Courier New"/>
              </a:rPr>
              <a:t>malloc</a:t>
            </a:r>
            <a:r>
              <a:rPr lang="en-US" sz="1600" dirty="0" smtClean="0">
                <a:latin typeface="Courier New"/>
                <a:cs typeface="Courier New"/>
              </a:rPr>
              <a:t> and free based 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* dynamic linker's (ld-</a:t>
            </a:r>
            <a:r>
              <a:rPr lang="en-US" sz="1600" dirty="0" err="1" smtClean="0">
                <a:latin typeface="Courier New"/>
                <a:cs typeface="Courier New"/>
              </a:rPr>
              <a:t>linux.so</a:t>
            </a:r>
            <a:r>
              <a:rPr lang="en-US" sz="1600" dirty="0" smtClean="0">
                <a:latin typeface="Courier New"/>
                <a:cs typeface="Courier New"/>
              </a:rPr>
              <a:t>) LD_PRELOAD mechanism */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#define _GNU_SOURCE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#include &lt;</a:t>
            </a:r>
            <a:r>
              <a:rPr lang="en-US" sz="1600" dirty="0" err="1" smtClean="0">
                <a:latin typeface="Courier New"/>
                <a:cs typeface="Courier New"/>
              </a:rPr>
              <a:t>stdio.h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#include &lt;</a:t>
            </a:r>
            <a:r>
              <a:rPr lang="en-US" sz="1600" dirty="0" err="1" smtClean="0">
                <a:latin typeface="Courier New"/>
                <a:cs typeface="Courier New"/>
              </a:rPr>
              <a:t>stdlib.h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#include &lt;</a:t>
            </a:r>
            <a:r>
              <a:rPr lang="en-US" sz="1600" dirty="0" err="1" smtClean="0">
                <a:latin typeface="Courier New"/>
                <a:cs typeface="Courier New"/>
              </a:rPr>
              <a:t>dlfcn.h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void *</a:t>
            </a:r>
            <a:r>
              <a:rPr lang="en-US" sz="1600" dirty="0" err="1" smtClean="0">
                <a:latin typeface="Courier New"/>
                <a:cs typeface="Courier New"/>
              </a:rPr>
              <a:t>malloc(size_t</a:t>
            </a:r>
            <a:r>
              <a:rPr lang="en-US" sz="1600" dirty="0" smtClean="0">
                <a:latin typeface="Courier New"/>
                <a:cs typeface="Courier New"/>
              </a:rPr>
              <a:t> size)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static void *(*</a:t>
            </a:r>
            <a:r>
              <a:rPr lang="en-US" sz="1600" dirty="0" err="1" smtClean="0">
                <a:latin typeface="Courier New"/>
                <a:cs typeface="Courier New"/>
              </a:rPr>
              <a:t>mallocp)(size_t</a:t>
            </a:r>
            <a:r>
              <a:rPr lang="en-US" sz="1600" dirty="0" smtClean="0">
                <a:latin typeface="Courier New"/>
                <a:cs typeface="Courier New"/>
              </a:rPr>
              <a:t> size);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char *error;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void *</a:t>
            </a:r>
            <a:r>
              <a:rPr lang="en-US" sz="1600" dirty="0" err="1" smtClean="0">
                <a:latin typeface="Courier New"/>
                <a:cs typeface="Courier New"/>
              </a:rPr>
              <a:t>ptr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/* get address of </a:t>
            </a:r>
            <a:r>
              <a:rPr lang="en-US" sz="1600" dirty="0" err="1" smtClean="0">
                <a:latin typeface="Courier New"/>
                <a:cs typeface="Courier New"/>
              </a:rPr>
              <a:t>libc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malloc</a:t>
            </a:r>
            <a:r>
              <a:rPr lang="en-US" sz="1600" dirty="0" smtClean="0">
                <a:latin typeface="Courier New"/>
                <a:cs typeface="Courier New"/>
              </a:rPr>
              <a:t> */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if (!</a:t>
            </a:r>
            <a:r>
              <a:rPr lang="en-US" sz="1600" dirty="0" err="1" smtClean="0">
                <a:latin typeface="Courier New"/>
                <a:cs typeface="Courier New"/>
              </a:rPr>
              <a:t>mallocp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mallocp</a:t>
            </a:r>
            <a:r>
              <a:rPr lang="en-US" sz="1600" dirty="0" smtClean="0"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latin typeface="Courier New"/>
                <a:cs typeface="Courier New"/>
              </a:rPr>
              <a:t>dlsym(RTLD_NEXT</a:t>
            </a:r>
            <a:r>
              <a:rPr lang="en-US" sz="1600" dirty="0" smtClean="0">
                <a:latin typeface="Courier New"/>
                <a:cs typeface="Courier New"/>
              </a:rPr>
              <a:t>, "</a:t>
            </a:r>
            <a:r>
              <a:rPr lang="en-US" sz="1600" dirty="0" err="1" smtClean="0">
                <a:latin typeface="Courier New"/>
                <a:cs typeface="Courier New"/>
              </a:rPr>
              <a:t>malloc</a:t>
            </a:r>
            <a:r>
              <a:rPr lang="en-US" sz="1600" dirty="0" smtClean="0">
                <a:latin typeface="Courier New"/>
                <a:cs typeface="Courier New"/>
              </a:rPr>
              <a:t>");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if ((error = </a:t>
            </a:r>
            <a:r>
              <a:rPr lang="en-US" sz="1600" dirty="0" err="1" smtClean="0">
                <a:latin typeface="Courier New"/>
                <a:cs typeface="Courier New"/>
              </a:rPr>
              <a:t>dlerror</a:t>
            </a:r>
            <a:r>
              <a:rPr lang="en-US" sz="1600" dirty="0" smtClean="0">
                <a:latin typeface="Courier New"/>
                <a:cs typeface="Courier New"/>
              </a:rPr>
              <a:t>()) != NULL)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    </a:t>
            </a:r>
            <a:r>
              <a:rPr lang="en-US" sz="1600" dirty="0" err="1" smtClean="0">
                <a:latin typeface="Courier New"/>
                <a:cs typeface="Courier New"/>
              </a:rPr>
              <a:t>fputs(error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stderr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    exit(1);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	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ptr</a:t>
            </a:r>
            <a:r>
              <a:rPr lang="en-US" sz="1600" dirty="0" smtClean="0"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latin typeface="Courier New"/>
                <a:cs typeface="Courier New"/>
              </a:rPr>
              <a:t>mallocp(size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printf("malloc(%d</a:t>
            </a:r>
            <a:r>
              <a:rPr lang="en-US" sz="1600" dirty="0" smtClean="0">
                <a:latin typeface="Courier New"/>
                <a:cs typeface="Courier New"/>
              </a:rPr>
              <a:t>) = %</a:t>
            </a:r>
            <a:r>
              <a:rPr lang="en-US" sz="1600" dirty="0" err="1" smtClean="0">
                <a:latin typeface="Courier New"/>
                <a:cs typeface="Courier New"/>
              </a:rPr>
              <a:t>p\n</a:t>
            </a:r>
            <a:r>
              <a:rPr lang="en-US" sz="1600" dirty="0" smtClean="0">
                <a:latin typeface="Courier New"/>
                <a:cs typeface="Courier New"/>
              </a:rPr>
              <a:t>", (</a:t>
            </a:r>
            <a:r>
              <a:rPr lang="en-US" sz="1600" dirty="0" err="1" smtClean="0">
                <a:latin typeface="Courier New"/>
                <a:cs typeface="Courier New"/>
              </a:rPr>
              <a:t>int)size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ptr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return </a:t>
            </a:r>
            <a:r>
              <a:rPr lang="en-US" sz="1600" dirty="0" err="1" smtClean="0">
                <a:latin typeface="Courier New"/>
                <a:cs typeface="Courier New"/>
              </a:rPr>
              <a:t>ptr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371600"/>
            <a:ext cx="3657599" cy="1219200"/>
          </a:xfr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dirty="0" smtClean="0"/>
              <a:t>Load/Run-time </a:t>
            </a:r>
            <a:br>
              <a:rPr lang="en-US" dirty="0" smtClean="0"/>
            </a:b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314" y="64124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 (cont)</a:t>
            </a:r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2: Efficiency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Time: Separate compilation</a:t>
            </a:r>
          </a:p>
          <a:p>
            <a:pPr lvl="2"/>
            <a:r>
              <a:rPr lang="en-US" dirty="0" smtClean="0"/>
              <a:t>Change one source file, compile, and then </a:t>
            </a:r>
            <a:r>
              <a:rPr lang="en-US" dirty="0" err="1" smtClean="0"/>
              <a:t>relink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No need to recompile other source files.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Space: Libraries </a:t>
            </a:r>
          </a:p>
          <a:p>
            <a:pPr lvl="2"/>
            <a:r>
              <a:rPr lang="en-US" dirty="0" smtClean="0"/>
              <a:t>Common functions can be aggregated into a single file...</a:t>
            </a:r>
          </a:p>
          <a:p>
            <a:pPr lvl="2"/>
            <a:r>
              <a:rPr lang="en-US" dirty="0" smtClean="0"/>
              <a:t>Yet executable files and running memory images contain only code for the functions they actually use.</a:t>
            </a:r>
          </a:p>
          <a:p>
            <a:pPr lvl="3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Load/Run-time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14800"/>
            <a:ext cx="8305799" cy="19812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The LD_PRELOAD </a:t>
            </a:r>
            <a:r>
              <a:rPr lang="en-US" dirty="0" smtClean="0"/>
              <a:t>environment variable tells the dynamic linker to resolve unresolved refs (e.g., to </a:t>
            </a:r>
            <a:r>
              <a:rPr lang="en-US" dirty="0" err="1" smtClean="0">
                <a:latin typeface="Courier New"/>
                <a:cs typeface="Courier New"/>
              </a:rPr>
              <a:t>malloc)</a:t>
            </a:r>
            <a:r>
              <a:rPr lang="en-US" dirty="0" err="1" smtClean="0"/>
              <a:t>by</a:t>
            </a:r>
            <a:r>
              <a:rPr lang="en-US" dirty="0" smtClean="0"/>
              <a:t> looking in </a:t>
            </a:r>
            <a:r>
              <a:rPr lang="en-US" dirty="0" err="1" smtClean="0">
                <a:latin typeface="Courier New"/>
                <a:cs typeface="Courier New"/>
              </a:rPr>
              <a:t>libdl.so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mymalloc.so</a:t>
            </a:r>
            <a:r>
              <a:rPr lang="en-US" dirty="0" smtClean="0"/>
              <a:t> first.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libdl.so</a:t>
            </a:r>
            <a:r>
              <a:rPr lang="en-US" dirty="0" smtClean="0"/>
              <a:t> necessary to resolve references to the </a:t>
            </a:r>
            <a:r>
              <a:rPr lang="en-US" b="1" dirty="0" err="1" smtClean="0">
                <a:latin typeface="Courier New"/>
                <a:cs typeface="Courier New"/>
              </a:rPr>
              <a:t>dlopen</a:t>
            </a:r>
            <a:r>
              <a:rPr lang="en-US" dirty="0" smtClean="0"/>
              <a:t> functions.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2" y="1300877"/>
            <a:ext cx="8839198" cy="2308324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 smtClean="0">
                <a:latin typeface="Courier New"/>
                <a:cs typeface="Courier New"/>
              </a:rPr>
              <a:t>hellor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-O2 -Wall -DRUNTIME -shared -</a:t>
            </a:r>
            <a:r>
              <a:rPr lang="en-US" sz="1800" dirty="0" err="1" smtClean="0">
                <a:latin typeface="Courier New"/>
                <a:cs typeface="Courier New"/>
              </a:rPr>
              <a:t>fPIC</a:t>
            </a:r>
            <a:r>
              <a:rPr lang="en-US" sz="1800" dirty="0" smtClean="0">
                <a:latin typeface="Courier New"/>
                <a:cs typeface="Courier New"/>
              </a:rPr>
              <a:t> -</a:t>
            </a:r>
            <a:r>
              <a:rPr lang="en-US" sz="1800" dirty="0" err="1" smtClean="0">
                <a:latin typeface="Courier New"/>
                <a:cs typeface="Courier New"/>
              </a:rPr>
              <a:t>o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mymalloc.so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mymalloc.c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-O2 -Wall -</a:t>
            </a:r>
            <a:r>
              <a:rPr lang="en-US" sz="1800" dirty="0" err="1" smtClean="0">
                <a:latin typeface="Courier New"/>
                <a:cs typeface="Courier New"/>
              </a:rPr>
              <a:t>o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hellor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hello.c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 smtClean="0">
                <a:latin typeface="Courier New"/>
                <a:cs typeface="Courier New"/>
              </a:rPr>
              <a:t>runr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(LD_PRELOAD="/usr/lib64/libdl.so ./</a:t>
            </a:r>
            <a:r>
              <a:rPr lang="en-US" sz="1800" dirty="0" err="1" smtClean="0">
                <a:latin typeface="Courier New"/>
                <a:cs typeface="Courier New"/>
              </a:rPr>
              <a:t>mymalloc.so</a:t>
            </a:r>
            <a:r>
              <a:rPr lang="en-US" sz="1800" dirty="0" smtClean="0">
                <a:latin typeface="Courier New"/>
                <a:cs typeface="Courier New"/>
              </a:rPr>
              <a:t>" ./</a:t>
            </a:r>
            <a:r>
              <a:rPr lang="en-US" sz="1800" dirty="0" err="1" smtClean="0">
                <a:latin typeface="Courier New"/>
                <a:cs typeface="Courier New"/>
              </a:rPr>
              <a:t>hellor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malloc(10) = 0x501010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free(0x501010)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hello,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Interpositioning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Time</a:t>
            </a:r>
          </a:p>
          <a:p>
            <a:pPr lvl="1"/>
            <a:r>
              <a:rPr lang="en-US" dirty="0" smtClean="0"/>
              <a:t>Apparent calls to </a:t>
            </a:r>
            <a:r>
              <a:rPr lang="en-US" dirty="0" err="1" smtClean="0"/>
              <a:t>malloc</a:t>
            </a:r>
            <a:r>
              <a:rPr lang="en-US" dirty="0" smtClean="0"/>
              <a:t>/free get macro-expanded into calls to </a:t>
            </a:r>
            <a:r>
              <a:rPr lang="en-US" dirty="0" err="1" smtClean="0"/>
              <a:t>mymalloc</a:t>
            </a:r>
            <a:r>
              <a:rPr lang="en-US" dirty="0" smtClean="0"/>
              <a:t>/</a:t>
            </a:r>
            <a:r>
              <a:rPr lang="en-US" dirty="0" err="1" smtClean="0"/>
              <a:t>myfree</a:t>
            </a:r>
            <a:endParaRPr lang="en-US" dirty="0" smtClean="0"/>
          </a:p>
          <a:p>
            <a:r>
              <a:rPr lang="en-US" dirty="0" smtClean="0"/>
              <a:t>Link Time</a:t>
            </a:r>
          </a:p>
          <a:p>
            <a:pPr lvl="1"/>
            <a:r>
              <a:rPr lang="en-US" dirty="0" smtClean="0"/>
              <a:t>Use linker trick to have special name resolutions</a:t>
            </a:r>
          </a:p>
          <a:p>
            <a:pPr lvl="2"/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__</a:t>
            </a:r>
            <a:r>
              <a:rPr lang="en-US" dirty="0" err="1" smtClean="0">
                <a:sym typeface="Wingdings" pitchFamily="2" charset="2"/>
              </a:rPr>
              <a:t>wrap_malloc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__</a:t>
            </a:r>
            <a:r>
              <a:rPr lang="en-US" dirty="0" err="1" smtClean="0">
                <a:sym typeface="Wingdings" pitchFamily="2" charset="2"/>
              </a:rPr>
              <a:t>real_malloc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malloc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Compile Time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Implement custom version of </a:t>
            </a:r>
            <a:r>
              <a:rPr lang="en-US" dirty="0" err="1" smtClean="0"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/free that use dynamic linking to load library </a:t>
            </a:r>
            <a:r>
              <a:rPr lang="en-US" dirty="0" err="1" smtClean="0"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/free under different names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986587" cy="781050"/>
          </a:xfrm>
        </p:spPr>
        <p:txBody>
          <a:bodyPr/>
          <a:lstStyle/>
          <a:p>
            <a:r>
              <a:rPr lang="en-US" dirty="0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484812"/>
          </a:xfrm>
        </p:spPr>
        <p:txBody>
          <a:bodyPr/>
          <a:lstStyle/>
          <a:p>
            <a:r>
              <a:rPr lang="en-US" dirty="0"/>
              <a:t>Step 1. Symbol resolution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Programs define and reference </a:t>
            </a:r>
            <a:r>
              <a:rPr lang="en-US" i="1" dirty="0"/>
              <a:t>symbols</a:t>
            </a:r>
            <a:r>
              <a:rPr lang="en-US" dirty="0"/>
              <a:t> (variables and functions):</a:t>
            </a:r>
          </a:p>
          <a:p>
            <a:pPr lvl="2"/>
            <a:r>
              <a:rPr lang="en-US" sz="1800" b="1" dirty="0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 dirty="0">
                <a:latin typeface="Courier New" charset="0"/>
              </a:rPr>
              <a:t>swap();           /* reference symbol a */</a:t>
            </a:r>
          </a:p>
          <a:p>
            <a:pPr lvl="2"/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*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 = &amp;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; </a:t>
            </a:r>
            <a:r>
              <a:rPr lang="en-US" sz="1800" b="1" dirty="0" smtClean="0">
                <a:latin typeface="Courier New" charset="0"/>
              </a:rPr>
              <a:t>    /</a:t>
            </a:r>
            <a:r>
              <a:rPr lang="en-US" sz="1800" b="1" dirty="0">
                <a:latin typeface="Courier New" charset="0"/>
              </a:rPr>
              <a:t>* define symbol 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, reference 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 */</a:t>
            </a:r>
            <a:endParaRPr lang="en-US" sz="1800" b="1" dirty="0"/>
          </a:p>
          <a:p>
            <a:pPr lvl="1"/>
            <a:endParaRPr lang="en-US" dirty="0"/>
          </a:p>
          <a:p>
            <a:pPr lvl="1"/>
            <a:r>
              <a:rPr lang="en-US" dirty="0"/>
              <a:t>Symbol definitions are stored (by compiler) in </a:t>
            </a:r>
            <a:r>
              <a:rPr lang="en-US" i="1" dirty="0"/>
              <a:t>symbol table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Symbol table is an array of </a:t>
            </a:r>
            <a:r>
              <a:rPr lang="en-US" dirty="0" err="1"/>
              <a:t>structs</a:t>
            </a:r>
            <a:endParaRPr lang="en-US" dirty="0"/>
          </a:p>
          <a:p>
            <a:pPr lvl="2"/>
            <a:r>
              <a:rPr lang="en-US" dirty="0"/>
              <a:t>Each entry includes name, size, and location of symbol.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Linker associates each symbol reference with exactly one symbol definition.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Linkers Do? (cont)</a:t>
            </a:r>
            <a:endParaRPr lang="en-US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2. Relocation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Merges separate code and data sections into single sections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Relocates symbols from their relative locations in the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files to their final absolute memory locations in the executable.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Updates all references to these symbols to reflect their new positions.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Kinds of Object Files (Modules)</a:t>
            </a: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Relocatable</a:t>
            </a:r>
            <a:r>
              <a:rPr lang="en-US" dirty="0" smtClean="0"/>
              <a:t> object file (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Contains code and data in a form that can be combined with other </a:t>
            </a:r>
            <a:r>
              <a:rPr lang="en-US" dirty="0" err="1" smtClean="0"/>
              <a:t>relocatable</a:t>
            </a:r>
            <a:r>
              <a:rPr lang="en-US" dirty="0" smtClean="0"/>
              <a:t> object files to form executable object file.</a:t>
            </a:r>
          </a:p>
          <a:p>
            <a:pPr lvl="2"/>
            <a:r>
              <a:rPr lang="en-US" dirty="0" smtClean="0"/>
              <a:t>Each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 is produced from exactly one source (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c</a:t>
            </a:r>
            <a:r>
              <a:rPr lang="en-US" dirty="0" smtClean="0"/>
              <a:t>) file</a:t>
            </a:r>
          </a:p>
          <a:p>
            <a:endParaRPr lang="en-US" dirty="0" smtClean="0"/>
          </a:p>
          <a:p>
            <a:r>
              <a:rPr lang="en-US" dirty="0" smtClean="0"/>
              <a:t>Executable object file 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Contains code and data in a form that can be copied directly into memory and then executed.</a:t>
            </a:r>
          </a:p>
          <a:p>
            <a:endParaRPr lang="en-US" dirty="0" smtClean="0"/>
          </a:p>
          <a:p>
            <a:r>
              <a:rPr lang="en-US" dirty="0" smtClean="0"/>
              <a:t>Shared object file (</a:t>
            </a:r>
            <a:r>
              <a:rPr lang="en-US" dirty="0" smtClean="0">
                <a:latin typeface="Courier New"/>
                <a:cs typeface="Courier New"/>
              </a:rPr>
              <a:t>.so </a:t>
            </a:r>
            <a:r>
              <a:rPr lang="en-US" dirty="0" smtClean="0"/>
              <a:t>file)</a:t>
            </a:r>
          </a:p>
          <a:p>
            <a:pPr lvl="1"/>
            <a:r>
              <a:rPr lang="en-US" dirty="0" smtClean="0"/>
              <a:t>Special type of </a:t>
            </a:r>
            <a:r>
              <a:rPr lang="en-US" dirty="0" err="1" smtClean="0"/>
              <a:t>relocatable</a:t>
            </a:r>
            <a:r>
              <a:rPr lang="en-US" dirty="0" smtClean="0"/>
              <a:t> object file that can be loaded into memory and linked dynamically, at either load time or run-time.</a:t>
            </a:r>
          </a:p>
          <a:p>
            <a:pPr lvl="1"/>
            <a:r>
              <a:rPr lang="en-US" dirty="0" smtClean="0"/>
              <a:t>Called </a:t>
            </a:r>
            <a:r>
              <a:rPr lang="en-US" i="1" dirty="0" smtClean="0"/>
              <a:t>Dynamic Link Libraries</a:t>
            </a:r>
            <a:r>
              <a:rPr lang="en-US" dirty="0" smtClean="0"/>
              <a:t> (DLLs) by Windows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10294</TotalTime>
  <Words>4749</Words>
  <Application>Microsoft Office PowerPoint</Application>
  <PresentationFormat>On-screen Show (4:3)</PresentationFormat>
  <Paragraphs>1119</Paragraphs>
  <Slides>61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ＭＳ Ｐゴシック</vt:lpstr>
      <vt:lpstr>msgothic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Linking  15-213: Introduction to Computer Systems 11th Lecture, Sept. 30, 2010</vt:lpstr>
      <vt:lpstr>Today</vt:lpstr>
      <vt:lpstr>Example C Program</vt:lpstr>
      <vt:lpstr>Static Linking</vt:lpstr>
      <vt:lpstr>Why Linkers?</vt:lpstr>
      <vt:lpstr>Why Linkers? (cont)</vt:lpstr>
      <vt:lpstr>What Do Linkers Do?</vt:lpstr>
      <vt:lpstr>What Do Linkers Do? (cont)</vt:lpstr>
      <vt:lpstr>Three Kinds of Object Files (Modules)</vt:lpstr>
      <vt:lpstr>Executable and Linkable Format (ELF)</vt:lpstr>
      <vt:lpstr>ELF Object File Format</vt:lpstr>
      <vt:lpstr>ELF Object File Format (cont.)</vt:lpstr>
      <vt:lpstr>Linker Symbols </vt:lpstr>
      <vt:lpstr>Resolving Symbols</vt:lpstr>
      <vt:lpstr>Relocating Code and Data</vt:lpstr>
      <vt:lpstr>Relocation Info (main)</vt:lpstr>
      <vt:lpstr>Relocation Info (swap, .text)</vt:lpstr>
      <vt:lpstr>Relocation Info (swap, .data)</vt:lpstr>
      <vt:lpstr>Executable Before/After Relocation (.text)</vt:lpstr>
      <vt:lpstr>PowerPoint Presentation</vt:lpstr>
      <vt:lpstr>Executable After Relocation (.data)</vt:lpstr>
      <vt:lpstr>Before Relocation (.text) main.o </vt:lpstr>
      <vt:lpstr>Before Relocation (.text) swap.o</vt:lpstr>
      <vt:lpstr>After Relocation (.text) swap</vt:lpstr>
      <vt:lpstr>Main– Before Relocation</vt:lpstr>
      <vt:lpstr>Swap – Before Relocation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Strong and Weak Symbols</vt:lpstr>
      <vt:lpstr>Linker’s Symbol Rules</vt:lpstr>
      <vt:lpstr>Linker Puzzles</vt:lpstr>
      <vt:lpstr>Role of .h Files</vt:lpstr>
      <vt:lpstr>Running Preprocessor</vt:lpstr>
      <vt:lpstr>Role of .h Files (cont.)</vt:lpstr>
      <vt:lpstr>Global Variables</vt:lpstr>
      <vt:lpstr>Packaging Commonly Used Functions</vt:lpstr>
      <vt:lpstr>Solution: Static Libraries</vt:lpstr>
      <vt:lpstr>Creating Static Libraries</vt:lpstr>
      <vt:lpstr>Commonly Used Libraries</vt:lpstr>
      <vt:lpstr>Linking with Static Libraries</vt:lpstr>
      <vt:lpstr>Using Static Libraries</vt:lpstr>
      <vt:lpstr>Loading Executable Object Files</vt:lpstr>
      <vt:lpstr>Shared Libraries</vt:lpstr>
      <vt:lpstr>Shared Libraries (cont.)</vt:lpstr>
      <vt:lpstr>Dynamic Linking at Load-time</vt:lpstr>
      <vt:lpstr>Dynamic Linking at Run-time</vt:lpstr>
      <vt:lpstr>Dynamic Linking at Run-time</vt:lpstr>
      <vt:lpstr>Today</vt:lpstr>
      <vt:lpstr>Case Study: Library Interpositioning</vt:lpstr>
      <vt:lpstr>Some Interpositioning Applications</vt:lpstr>
      <vt:lpstr>Example program  </vt:lpstr>
      <vt:lpstr>Compile-time Interpositioning</vt:lpstr>
      <vt:lpstr>Compile-time Interpositioning</vt:lpstr>
      <vt:lpstr>Link-time Interpositioning</vt:lpstr>
      <vt:lpstr>Link-time Interpositioning</vt:lpstr>
      <vt:lpstr>Load/Run-time  Interpositioning</vt:lpstr>
      <vt:lpstr>Load/Run-time Interpositioning</vt:lpstr>
      <vt:lpstr>Interpositioning Recap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Taeksang Kim</cp:lastModifiedBy>
  <cp:revision>493</cp:revision>
  <cp:lastPrinted>1999-09-20T15:19:18Z</cp:lastPrinted>
  <dcterms:created xsi:type="dcterms:W3CDTF">2011-01-05T22:59:26Z</dcterms:created>
  <dcterms:modified xsi:type="dcterms:W3CDTF">2015-03-09T01:47:22Z</dcterms:modified>
</cp:coreProperties>
</file>