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542" r:id="rId2"/>
    <p:sldId id="1411" r:id="rId3"/>
    <p:sldId id="1262" r:id="rId4"/>
    <p:sldId id="1286" r:id="rId5"/>
    <p:sldId id="1285" r:id="rId6"/>
    <p:sldId id="1264" r:id="rId7"/>
    <p:sldId id="1412" r:id="rId8"/>
    <p:sldId id="1265" r:id="rId9"/>
    <p:sldId id="1266" r:id="rId10"/>
    <p:sldId id="1268" r:id="rId11"/>
    <p:sldId id="1289" r:id="rId12"/>
    <p:sldId id="1290" r:id="rId13"/>
    <p:sldId id="1291" r:id="rId14"/>
    <p:sldId id="1292" r:id="rId15"/>
    <p:sldId id="1293" r:id="rId16"/>
    <p:sldId id="1294" r:id="rId17"/>
    <p:sldId id="1273" r:id="rId18"/>
    <p:sldId id="1414" r:id="rId19"/>
    <p:sldId id="1274" r:id="rId20"/>
    <p:sldId id="1295" r:id="rId21"/>
    <p:sldId id="1277" r:id="rId22"/>
    <p:sldId id="1415" r:id="rId23"/>
    <p:sldId id="1278" r:id="rId24"/>
    <p:sldId id="1416" r:id="rId25"/>
    <p:sldId id="1427" r:id="rId26"/>
    <p:sldId id="1428" r:id="rId27"/>
    <p:sldId id="1417" r:id="rId28"/>
    <p:sldId id="1418" r:id="rId29"/>
    <p:sldId id="1419" r:id="rId30"/>
    <p:sldId id="1420" r:id="rId31"/>
    <p:sldId id="1421" r:id="rId32"/>
    <p:sldId id="1422" r:id="rId33"/>
    <p:sldId id="1423" r:id="rId34"/>
    <p:sldId id="1424" r:id="rId35"/>
    <p:sldId id="1425" r:id="rId36"/>
    <p:sldId id="1426" r:id="rId37"/>
    <p:sldId id="1429" r:id="rId38"/>
    <p:sldId id="1430" r:id="rId39"/>
    <p:sldId id="1431" r:id="rId40"/>
  </p:sldIdLst>
  <p:sldSz cx="9144000" cy="6858000" type="screen4x3"/>
  <p:notesSz cx="7302500" cy="9586913"/>
  <p:custDataLst>
    <p:tags r:id="rId43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EBEB"/>
    <a:srgbClr val="DEDFF5"/>
    <a:srgbClr val="F5F5F5"/>
    <a:srgbClr val="FFFFFF"/>
    <a:srgbClr val="DBF2DA"/>
    <a:srgbClr val="F6D2D2"/>
    <a:srgbClr val="990000"/>
    <a:srgbClr val="F6F5BD"/>
    <a:srgbClr val="D5F1CF"/>
    <a:srgbClr val="F1C7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4" autoAdjust="0"/>
    <p:restoredTop sz="94649" autoAdjust="0"/>
  </p:normalViewPr>
  <p:slideViewPr>
    <p:cSldViewPr snapToObjects="1">
      <p:cViewPr varScale="1">
        <p:scale>
          <a:sx n="106" d="100"/>
          <a:sy n="106" d="100"/>
        </p:scale>
        <p:origin x="-42" y="-1908"/>
      </p:cViewPr>
      <p:guideLst>
        <p:guide orient="horz" pos="331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240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gs" Target="tags/tag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DAC 2001 Tutorial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©R.A. Rutenbar, 2001</a:t>
            </a:r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7870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9131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52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52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52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52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52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6144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6246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6246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6451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6553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01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1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01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01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0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7168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01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01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8192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01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8294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8499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8499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8499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8499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222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325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427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52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52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iming>
    <p:tnLst>
      <p:par>
        <p:cTn id="1" dur="indefinite" restart="never" nodeType="tmRoot"/>
      </p:par>
    </p:tnLst>
  </p:timing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708150"/>
            <a:ext cx="7772400" cy="1720850"/>
          </a:xfrm>
        </p:spPr>
        <p:txBody>
          <a:bodyPr/>
          <a:lstStyle/>
          <a:p>
            <a:pPr marL="0" indent="0"/>
            <a:r>
              <a:rPr lang="en-US" dirty="0" smtClean="0"/>
              <a:t>Virtual Memory: Concepts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b="0" dirty="0" smtClean="0"/>
              <a:t>15-213: Introduction to Computer Systems	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sz="2000" b="0" dirty="0" smtClean="0"/>
              <a:t>15</a:t>
            </a:r>
            <a:r>
              <a:rPr lang="en-US" sz="2000" b="0" baseline="30000" dirty="0" smtClean="0"/>
              <a:t>th</a:t>
            </a:r>
            <a:r>
              <a:rPr lang="en-US" sz="2000" b="0" dirty="0" smtClean="0"/>
              <a:t> Lecture, Oct. 14, 2010</a:t>
            </a:r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8738" cy="1752600"/>
          </a:xfrm>
        </p:spPr>
        <p:txBody>
          <a:bodyPr/>
          <a:lstStyle/>
          <a:p>
            <a:r>
              <a:rPr lang="en-US" b="1" dirty="0" smtClean="0"/>
              <a:t>Instructors:</a:t>
            </a:r>
            <a:r>
              <a:rPr lang="en-US" dirty="0" smtClean="0"/>
              <a:t> </a:t>
            </a:r>
          </a:p>
          <a:p>
            <a:r>
              <a:rPr lang="en-US" dirty="0" smtClean="0"/>
              <a:t>Randy Bryant and Dave </a:t>
            </a:r>
            <a:r>
              <a:rPr lang="en-US" dirty="0" err="1" smtClean="0"/>
              <a:t>O’Hallaron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298361" y="360362"/>
            <a:ext cx="8281987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Page </a:t>
            </a:r>
            <a:r>
              <a:rPr lang="en-GB" dirty="0"/>
              <a:t>Tables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90513" y="1147763"/>
            <a:ext cx="8307387" cy="1290637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 </a:t>
            </a:r>
            <a:r>
              <a:rPr lang="en-GB" i="1" dirty="0">
                <a:solidFill>
                  <a:srgbClr val="C00000"/>
                </a:solidFill>
              </a:rPr>
              <a:t>page table </a:t>
            </a:r>
            <a:r>
              <a:rPr lang="en-GB" dirty="0"/>
              <a:t>is an array of page table entries (PTEs) that maps virtual pages to physical </a:t>
            </a:r>
            <a:r>
              <a:rPr lang="en-GB" dirty="0" smtClean="0"/>
              <a:t>pages. 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Per-process kernel data structure in DRAM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2120900" y="46767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2120900" y="49053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2120900" y="44481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2120900" y="33051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2120900" y="3533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2120900" y="37623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2120900" y="39909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2120900" y="42195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2073631" y="5175161"/>
            <a:ext cx="1690688" cy="812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Memory resident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page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5348288" y="2362200"/>
            <a:ext cx="1627153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5465763" y="3400692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7</a:t>
            </a:r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5465763" y="3609975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4</a:t>
            </a:r>
          </a:p>
        </p:txBody>
      </p:sp>
      <p:sp>
        <p:nvSpPr>
          <p:cNvPr id="14351" name="Line 15"/>
          <p:cNvSpPr>
            <a:spLocks noChangeShapeType="1"/>
          </p:cNvSpPr>
          <p:nvPr/>
        </p:nvSpPr>
        <p:spPr bwMode="auto">
          <a:xfrm>
            <a:off x="2946400" y="4797425"/>
            <a:ext cx="2527300" cy="1450975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2" name="Line 16"/>
          <p:cNvSpPr>
            <a:spLocks noChangeShapeType="1"/>
          </p:cNvSpPr>
          <p:nvPr/>
        </p:nvSpPr>
        <p:spPr bwMode="auto">
          <a:xfrm flipV="1">
            <a:off x="2946400" y="3427413"/>
            <a:ext cx="2527300" cy="16129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3" name="Line 17"/>
          <p:cNvSpPr>
            <a:spLocks noChangeShapeType="1"/>
          </p:cNvSpPr>
          <p:nvPr/>
        </p:nvSpPr>
        <p:spPr bwMode="auto">
          <a:xfrm flipV="1">
            <a:off x="2971800" y="3198813"/>
            <a:ext cx="2501900" cy="6985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4" name="Line 18"/>
          <p:cNvSpPr>
            <a:spLocks noChangeShapeType="1"/>
          </p:cNvSpPr>
          <p:nvPr/>
        </p:nvSpPr>
        <p:spPr bwMode="auto">
          <a:xfrm flipV="1">
            <a:off x="2921000" y="2970213"/>
            <a:ext cx="2552700" cy="701675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5" name="Text Box 19"/>
          <p:cNvSpPr txBox="1">
            <a:spLocks noChangeArrowheads="1"/>
          </p:cNvSpPr>
          <p:nvPr/>
        </p:nvSpPr>
        <p:spPr bwMode="auto">
          <a:xfrm>
            <a:off x="5400675" y="4359275"/>
            <a:ext cx="1541463" cy="573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Virtual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(disk)</a:t>
            </a:r>
          </a:p>
        </p:txBody>
      </p:sp>
      <p:sp>
        <p:nvSpPr>
          <p:cNvPr id="14356" name="Rectangle 20"/>
          <p:cNvSpPr>
            <a:spLocks noChangeArrowheads="1"/>
          </p:cNvSpPr>
          <p:nvPr/>
        </p:nvSpPr>
        <p:spPr bwMode="auto">
          <a:xfrm>
            <a:off x="1816100" y="4676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7" name="Rectangle 21"/>
          <p:cNvSpPr>
            <a:spLocks noChangeArrowheads="1"/>
          </p:cNvSpPr>
          <p:nvPr/>
        </p:nvSpPr>
        <p:spPr bwMode="auto">
          <a:xfrm>
            <a:off x="1816100" y="49053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8" name="Rectangle 22"/>
          <p:cNvSpPr>
            <a:spLocks noChangeArrowheads="1"/>
          </p:cNvSpPr>
          <p:nvPr/>
        </p:nvSpPr>
        <p:spPr bwMode="auto">
          <a:xfrm>
            <a:off x="1816100" y="4448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9" name="Rectangle 23"/>
          <p:cNvSpPr>
            <a:spLocks noChangeArrowheads="1"/>
          </p:cNvSpPr>
          <p:nvPr/>
        </p:nvSpPr>
        <p:spPr bwMode="auto">
          <a:xfrm>
            <a:off x="1816100" y="3305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0" name="Rectangle 24"/>
          <p:cNvSpPr>
            <a:spLocks noChangeArrowheads="1"/>
          </p:cNvSpPr>
          <p:nvPr/>
        </p:nvSpPr>
        <p:spPr bwMode="auto">
          <a:xfrm>
            <a:off x="1816100" y="3533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1" name="Rectangle 25"/>
          <p:cNvSpPr>
            <a:spLocks noChangeArrowheads="1"/>
          </p:cNvSpPr>
          <p:nvPr/>
        </p:nvSpPr>
        <p:spPr bwMode="auto">
          <a:xfrm>
            <a:off x="1816100" y="37623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2" name="Rectangle 26"/>
          <p:cNvSpPr>
            <a:spLocks noChangeArrowheads="1"/>
          </p:cNvSpPr>
          <p:nvPr/>
        </p:nvSpPr>
        <p:spPr bwMode="auto">
          <a:xfrm>
            <a:off x="1816100" y="39909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3" name="Rectangle 27"/>
          <p:cNvSpPr>
            <a:spLocks noChangeArrowheads="1"/>
          </p:cNvSpPr>
          <p:nvPr/>
        </p:nvSpPr>
        <p:spPr bwMode="auto">
          <a:xfrm>
            <a:off x="1816100" y="4219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1587500" y="3000375"/>
            <a:ext cx="68580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14365" name="Text Box 29"/>
          <p:cNvSpPr txBox="1">
            <a:spLocks noChangeArrowheads="1"/>
          </p:cNvSpPr>
          <p:nvPr/>
        </p:nvSpPr>
        <p:spPr bwMode="auto">
          <a:xfrm>
            <a:off x="1824127" y="3275013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6" name="Text Box 30"/>
          <p:cNvSpPr txBox="1">
            <a:spLocks noChangeArrowheads="1"/>
          </p:cNvSpPr>
          <p:nvPr/>
        </p:nvSpPr>
        <p:spPr bwMode="auto">
          <a:xfrm>
            <a:off x="1824920" y="3507922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7" name="Text Box 31"/>
          <p:cNvSpPr txBox="1">
            <a:spLocks noChangeArrowheads="1"/>
          </p:cNvSpPr>
          <p:nvPr/>
        </p:nvSpPr>
        <p:spPr bwMode="auto">
          <a:xfrm>
            <a:off x="1824127" y="3973740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8" name="Text Box 32"/>
          <p:cNvSpPr txBox="1">
            <a:spLocks noChangeArrowheads="1"/>
          </p:cNvSpPr>
          <p:nvPr/>
        </p:nvSpPr>
        <p:spPr bwMode="auto">
          <a:xfrm>
            <a:off x="1824920" y="4180893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9" name="Text Box 33"/>
          <p:cNvSpPr txBox="1">
            <a:spLocks noChangeArrowheads="1"/>
          </p:cNvSpPr>
          <p:nvPr/>
        </p:nvSpPr>
        <p:spPr bwMode="auto">
          <a:xfrm>
            <a:off x="1824127" y="442024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0" name="Text Box 34"/>
          <p:cNvSpPr txBox="1">
            <a:spLocks noChangeArrowheads="1"/>
          </p:cNvSpPr>
          <p:nvPr/>
        </p:nvSpPr>
        <p:spPr bwMode="auto">
          <a:xfrm>
            <a:off x="1824920" y="4879619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1" name="Text Box 35"/>
          <p:cNvSpPr txBox="1">
            <a:spLocks noChangeArrowheads="1"/>
          </p:cNvSpPr>
          <p:nvPr/>
        </p:nvSpPr>
        <p:spPr bwMode="auto">
          <a:xfrm>
            <a:off x="1824127" y="464671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2" name="Text Box 36"/>
          <p:cNvSpPr txBox="1">
            <a:spLocks noChangeArrowheads="1"/>
          </p:cNvSpPr>
          <p:nvPr/>
        </p:nvSpPr>
        <p:spPr bwMode="auto">
          <a:xfrm>
            <a:off x="1824920" y="3740831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3" name="Text Box 37"/>
          <p:cNvSpPr txBox="1">
            <a:spLocks noChangeArrowheads="1"/>
          </p:cNvSpPr>
          <p:nvPr/>
        </p:nvSpPr>
        <p:spPr bwMode="auto">
          <a:xfrm>
            <a:off x="2187575" y="2511425"/>
            <a:ext cx="1339126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page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number or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disk address</a:t>
            </a:r>
          </a:p>
        </p:txBody>
      </p:sp>
      <p:sp>
        <p:nvSpPr>
          <p:cNvPr id="14374" name="Text Box 38"/>
          <p:cNvSpPr txBox="1">
            <a:spLocks noChangeArrowheads="1"/>
          </p:cNvSpPr>
          <p:nvPr/>
        </p:nvSpPr>
        <p:spPr bwMode="auto">
          <a:xfrm>
            <a:off x="1209497" y="32399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0</a:t>
            </a:r>
          </a:p>
        </p:txBody>
      </p:sp>
      <p:sp>
        <p:nvSpPr>
          <p:cNvPr id="14375" name="Text Box 39"/>
          <p:cNvSpPr txBox="1">
            <a:spLocks noChangeArrowheads="1"/>
          </p:cNvSpPr>
          <p:nvPr/>
        </p:nvSpPr>
        <p:spPr bwMode="auto">
          <a:xfrm>
            <a:off x="1206322" y="48528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7</a:t>
            </a:r>
          </a:p>
        </p:txBody>
      </p:sp>
      <p:sp>
        <p:nvSpPr>
          <p:cNvPr id="14376" name="Text Box 40"/>
          <p:cNvSpPr txBox="1">
            <a:spLocks noChangeArrowheads="1"/>
          </p:cNvSpPr>
          <p:nvPr/>
        </p:nvSpPr>
        <p:spPr bwMode="auto">
          <a:xfrm>
            <a:off x="6831013" y="29098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0</a:t>
            </a:r>
          </a:p>
        </p:txBody>
      </p:sp>
      <p:sp>
        <p:nvSpPr>
          <p:cNvPr id="14377" name="Rectangle 41"/>
          <p:cNvSpPr>
            <a:spLocks noChangeArrowheads="1"/>
          </p:cNvSpPr>
          <p:nvPr/>
        </p:nvSpPr>
        <p:spPr bwMode="auto">
          <a:xfrm>
            <a:off x="5465763" y="31750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2</a:t>
            </a:r>
          </a:p>
        </p:txBody>
      </p:sp>
      <p:sp>
        <p:nvSpPr>
          <p:cNvPr id="14378" name="Rectangle 42"/>
          <p:cNvSpPr>
            <a:spLocks noChangeArrowheads="1"/>
          </p:cNvSpPr>
          <p:nvPr/>
        </p:nvSpPr>
        <p:spPr bwMode="auto">
          <a:xfrm>
            <a:off x="5465763" y="29464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</a:t>
            </a:r>
          </a:p>
        </p:txBody>
      </p:sp>
      <p:sp>
        <p:nvSpPr>
          <p:cNvPr id="14379" name="Oval 43"/>
          <p:cNvSpPr>
            <a:spLocks noChangeArrowheads="1"/>
          </p:cNvSpPr>
          <p:nvPr/>
        </p:nvSpPr>
        <p:spPr bwMode="auto">
          <a:xfrm>
            <a:off x="2895600" y="50038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0" name="Oval 44"/>
          <p:cNvSpPr>
            <a:spLocks noChangeArrowheads="1"/>
          </p:cNvSpPr>
          <p:nvPr/>
        </p:nvSpPr>
        <p:spPr bwMode="auto">
          <a:xfrm>
            <a:off x="2895600" y="47752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1" name="Oval 45"/>
          <p:cNvSpPr>
            <a:spLocks noChangeArrowheads="1"/>
          </p:cNvSpPr>
          <p:nvPr/>
        </p:nvSpPr>
        <p:spPr bwMode="auto">
          <a:xfrm>
            <a:off x="2895600" y="38671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2" name="Oval 46"/>
          <p:cNvSpPr>
            <a:spLocks noChangeArrowheads="1"/>
          </p:cNvSpPr>
          <p:nvPr/>
        </p:nvSpPr>
        <p:spPr bwMode="auto">
          <a:xfrm>
            <a:off x="2895600" y="36322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3" name="Text Box 47"/>
          <p:cNvSpPr txBox="1">
            <a:spLocks noChangeArrowheads="1"/>
          </p:cNvSpPr>
          <p:nvPr/>
        </p:nvSpPr>
        <p:spPr bwMode="auto">
          <a:xfrm>
            <a:off x="6843713" y="35702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3</a:t>
            </a:r>
          </a:p>
        </p:txBody>
      </p:sp>
      <p:sp>
        <p:nvSpPr>
          <p:cNvPr id="14384" name="Rectangle 48"/>
          <p:cNvSpPr>
            <a:spLocks noChangeArrowheads="1"/>
          </p:cNvSpPr>
          <p:nvPr/>
        </p:nvSpPr>
        <p:spPr bwMode="auto">
          <a:xfrm>
            <a:off x="5473700" y="498792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1</a:t>
            </a:r>
          </a:p>
        </p:txBody>
      </p:sp>
      <p:sp>
        <p:nvSpPr>
          <p:cNvPr id="14385" name="Rectangle 49"/>
          <p:cNvSpPr>
            <a:spLocks noChangeArrowheads="1"/>
          </p:cNvSpPr>
          <p:nvPr/>
        </p:nvSpPr>
        <p:spPr bwMode="auto">
          <a:xfrm>
            <a:off x="5473700" y="529844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2</a:t>
            </a:r>
          </a:p>
        </p:txBody>
      </p:sp>
      <p:sp>
        <p:nvSpPr>
          <p:cNvPr id="14386" name="Rectangle 50"/>
          <p:cNvSpPr>
            <a:spLocks noChangeArrowheads="1"/>
          </p:cNvSpPr>
          <p:nvPr/>
        </p:nvSpPr>
        <p:spPr bwMode="auto">
          <a:xfrm>
            <a:off x="5473700" y="591947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4</a:t>
            </a:r>
          </a:p>
        </p:txBody>
      </p:sp>
      <p:sp>
        <p:nvSpPr>
          <p:cNvPr id="14387" name="Rectangle 51"/>
          <p:cNvSpPr>
            <a:spLocks noChangeArrowheads="1"/>
          </p:cNvSpPr>
          <p:nvPr/>
        </p:nvSpPr>
        <p:spPr bwMode="auto">
          <a:xfrm>
            <a:off x="5473700" y="622998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6</a:t>
            </a:r>
          </a:p>
        </p:txBody>
      </p:sp>
      <p:sp>
        <p:nvSpPr>
          <p:cNvPr id="14388" name="Rectangle 52"/>
          <p:cNvSpPr>
            <a:spLocks noChangeArrowheads="1"/>
          </p:cNvSpPr>
          <p:nvPr/>
        </p:nvSpPr>
        <p:spPr bwMode="auto">
          <a:xfrm>
            <a:off x="5473700" y="654050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7</a:t>
            </a:r>
          </a:p>
        </p:txBody>
      </p:sp>
      <p:sp>
        <p:nvSpPr>
          <p:cNvPr id="14389" name="Oval 53"/>
          <p:cNvSpPr>
            <a:spLocks noChangeArrowheads="1"/>
          </p:cNvSpPr>
          <p:nvPr/>
        </p:nvSpPr>
        <p:spPr bwMode="auto">
          <a:xfrm>
            <a:off x="2895600" y="4076344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0" name="Line 54"/>
          <p:cNvSpPr>
            <a:spLocks noChangeShapeType="1"/>
          </p:cNvSpPr>
          <p:nvPr/>
        </p:nvSpPr>
        <p:spPr bwMode="auto">
          <a:xfrm>
            <a:off x="2908300" y="4121061"/>
            <a:ext cx="2565400" cy="1511300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1" name="Oval 55"/>
          <p:cNvSpPr>
            <a:spLocks noChangeArrowheads="1"/>
          </p:cNvSpPr>
          <p:nvPr/>
        </p:nvSpPr>
        <p:spPr bwMode="auto">
          <a:xfrm>
            <a:off x="2895600" y="42862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2" name="Line 56"/>
          <p:cNvSpPr>
            <a:spLocks noChangeShapeType="1"/>
          </p:cNvSpPr>
          <p:nvPr/>
        </p:nvSpPr>
        <p:spPr bwMode="auto">
          <a:xfrm flipV="1">
            <a:off x="2940050" y="3643313"/>
            <a:ext cx="2533650" cy="6731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3" name="Rectangle 57"/>
          <p:cNvSpPr>
            <a:spLocks noChangeArrowheads="1"/>
          </p:cNvSpPr>
          <p:nvPr/>
        </p:nvSpPr>
        <p:spPr bwMode="auto">
          <a:xfrm>
            <a:off x="5473700" y="560895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3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8" grpId="0"/>
      <p:bldP spid="14349" grpId="0" animBg="1"/>
      <p:bldP spid="14350" grpId="0" animBg="1"/>
      <p:bldP spid="14351" grpId="0" animBg="1"/>
      <p:bldP spid="14352" grpId="0" animBg="1"/>
      <p:bldP spid="14353" grpId="0" animBg="1"/>
      <p:bldP spid="14354" grpId="0" animBg="1"/>
      <p:bldP spid="14355" grpId="0"/>
      <p:bldP spid="14376" grpId="0"/>
      <p:bldP spid="14377" grpId="0" animBg="1"/>
      <p:bldP spid="14378" grpId="0" animBg="1"/>
      <p:bldP spid="14383" grpId="0"/>
      <p:bldP spid="14384" grpId="0" animBg="1"/>
      <p:bldP spid="14385" grpId="0" animBg="1"/>
      <p:bldP spid="14386" grpId="0" animBg="1"/>
      <p:bldP spid="14387" grpId="0" animBg="1"/>
      <p:bldP spid="14388" grpId="0" animBg="1"/>
      <p:bldP spid="14390" grpId="0" animBg="1"/>
      <p:bldP spid="14392" grpId="0" animBg="1"/>
      <p:bldP spid="1439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298361" y="360362"/>
            <a:ext cx="8281987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Page Hit</a:t>
            </a:r>
            <a:endParaRPr lang="en-GB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9830" y="1147763"/>
            <a:ext cx="8307387" cy="604837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i="1" dirty="0" smtClean="0">
                <a:solidFill>
                  <a:srgbClr val="C00000"/>
                </a:solidFill>
              </a:rPr>
              <a:t>Page hit: </a:t>
            </a:r>
            <a:r>
              <a:rPr lang="en-GB" dirty="0" smtClean="0"/>
              <a:t>reference to VM word that is in physical memory (DRAM cache hit)</a:t>
            </a:r>
            <a:endParaRPr lang="en-GB" dirty="0"/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3184939" y="44481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3184939" y="4676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3184939" y="4219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3184939" y="3076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3184939" y="33051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3184939" y="3533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3184939" y="37623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3184939" y="39909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3137670" y="4946561"/>
            <a:ext cx="1690688" cy="812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Memory resident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page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6412327" y="2133600"/>
            <a:ext cx="1627153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6529802" y="3172092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7</a:t>
            </a:r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6529802" y="3381375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4</a:t>
            </a:r>
          </a:p>
        </p:txBody>
      </p:sp>
      <p:sp>
        <p:nvSpPr>
          <p:cNvPr id="14351" name="Line 15"/>
          <p:cNvSpPr>
            <a:spLocks noChangeShapeType="1"/>
          </p:cNvSpPr>
          <p:nvPr/>
        </p:nvSpPr>
        <p:spPr bwMode="auto">
          <a:xfrm>
            <a:off x="4010439" y="4568825"/>
            <a:ext cx="2527300" cy="1450975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2" name="Line 16"/>
          <p:cNvSpPr>
            <a:spLocks noChangeShapeType="1"/>
          </p:cNvSpPr>
          <p:nvPr/>
        </p:nvSpPr>
        <p:spPr bwMode="auto">
          <a:xfrm flipV="1">
            <a:off x="4010439" y="3198813"/>
            <a:ext cx="2527300" cy="16129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3" name="Line 17"/>
          <p:cNvSpPr>
            <a:spLocks noChangeShapeType="1"/>
          </p:cNvSpPr>
          <p:nvPr/>
        </p:nvSpPr>
        <p:spPr bwMode="auto">
          <a:xfrm flipV="1">
            <a:off x="4035839" y="2970213"/>
            <a:ext cx="2501900" cy="6985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4" name="Line 18"/>
          <p:cNvSpPr>
            <a:spLocks noChangeShapeType="1"/>
          </p:cNvSpPr>
          <p:nvPr/>
        </p:nvSpPr>
        <p:spPr bwMode="auto">
          <a:xfrm flipV="1">
            <a:off x="3985039" y="2741613"/>
            <a:ext cx="2552700" cy="701675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5" name="Text Box 19"/>
          <p:cNvSpPr txBox="1">
            <a:spLocks noChangeArrowheads="1"/>
          </p:cNvSpPr>
          <p:nvPr/>
        </p:nvSpPr>
        <p:spPr bwMode="auto">
          <a:xfrm>
            <a:off x="6464714" y="4130675"/>
            <a:ext cx="1541463" cy="573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Virtual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(disk)</a:t>
            </a:r>
          </a:p>
        </p:txBody>
      </p:sp>
      <p:sp>
        <p:nvSpPr>
          <p:cNvPr id="14356" name="Rectangle 20"/>
          <p:cNvSpPr>
            <a:spLocks noChangeArrowheads="1"/>
          </p:cNvSpPr>
          <p:nvPr/>
        </p:nvSpPr>
        <p:spPr bwMode="auto">
          <a:xfrm>
            <a:off x="2880139" y="4448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7" name="Rectangle 21"/>
          <p:cNvSpPr>
            <a:spLocks noChangeArrowheads="1"/>
          </p:cNvSpPr>
          <p:nvPr/>
        </p:nvSpPr>
        <p:spPr bwMode="auto">
          <a:xfrm>
            <a:off x="2880139" y="4676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8" name="Rectangle 22"/>
          <p:cNvSpPr>
            <a:spLocks noChangeArrowheads="1"/>
          </p:cNvSpPr>
          <p:nvPr/>
        </p:nvSpPr>
        <p:spPr bwMode="auto">
          <a:xfrm>
            <a:off x="2880139" y="4219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9" name="Rectangle 23"/>
          <p:cNvSpPr>
            <a:spLocks noChangeArrowheads="1"/>
          </p:cNvSpPr>
          <p:nvPr/>
        </p:nvSpPr>
        <p:spPr bwMode="auto">
          <a:xfrm>
            <a:off x="2880139" y="3076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0" name="Rectangle 24"/>
          <p:cNvSpPr>
            <a:spLocks noChangeArrowheads="1"/>
          </p:cNvSpPr>
          <p:nvPr/>
        </p:nvSpPr>
        <p:spPr bwMode="auto">
          <a:xfrm>
            <a:off x="2880139" y="3305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1" name="Rectangle 25"/>
          <p:cNvSpPr>
            <a:spLocks noChangeArrowheads="1"/>
          </p:cNvSpPr>
          <p:nvPr/>
        </p:nvSpPr>
        <p:spPr bwMode="auto">
          <a:xfrm>
            <a:off x="2880139" y="3533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2" name="Rectangle 26"/>
          <p:cNvSpPr>
            <a:spLocks noChangeArrowheads="1"/>
          </p:cNvSpPr>
          <p:nvPr/>
        </p:nvSpPr>
        <p:spPr bwMode="auto">
          <a:xfrm>
            <a:off x="2880139" y="37623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3" name="Rectangle 27"/>
          <p:cNvSpPr>
            <a:spLocks noChangeArrowheads="1"/>
          </p:cNvSpPr>
          <p:nvPr/>
        </p:nvSpPr>
        <p:spPr bwMode="auto">
          <a:xfrm>
            <a:off x="2880139" y="39909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2651539" y="2771775"/>
            <a:ext cx="68580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14365" name="Text Box 29"/>
          <p:cNvSpPr txBox="1">
            <a:spLocks noChangeArrowheads="1"/>
          </p:cNvSpPr>
          <p:nvPr/>
        </p:nvSpPr>
        <p:spPr bwMode="auto">
          <a:xfrm>
            <a:off x="2888166" y="3046413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6" name="Text Box 30"/>
          <p:cNvSpPr txBox="1">
            <a:spLocks noChangeArrowheads="1"/>
          </p:cNvSpPr>
          <p:nvPr/>
        </p:nvSpPr>
        <p:spPr bwMode="auto">
          <a:xfrm>
            <a:off x="2888959" y="3279322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7" name="Text Box 31"/>
          <p:cNvSpPr txBox="1">
            <a:spLocks noChangeArrowheads="1"/>
          </p:cNvSpPr>
          <p:nvPr/>
        </p:nvSpPr>
        <p:spPr bwMode="auto">
          <a:xfrm>
            <a:off x="2888166" y="3745140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8" name="Text Box 32"/>
          <p:cNvSpPr txBox="1">
            <a:spLocks noChangeArrowheads="1"/>
          </p:cNvSpPr>
          <p:nvPr/>
        </p:nvSpPr>
        <p:spPr bwMode="auto">
          <a:xfrm>
            <a:off x="2888959" y="3952293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9" name="Text Box 33"/>
          <p:cNvSpPr txBox="1">
            <a:spLocks noChangeArrowheads="1"/>
          </p:cNvSpPr>
          <p:nvPr/>
        </p:nvSpPr>
        <p:spPr bwMode="auto">
          <a:xfrm>
            <a:off x="2888166" y="419164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0" name="Text Box 34"/>
          <p:cNvSpPr txBox="1">
            <a:spLocks noChangeArrowheads="1"/>
          </p:cNvSpPr>
          <p:nvPr/>
        </p:nvSpPr>
        <p:spPr bwMode="auto">
          <a:xfrm>
            <a:off x="2888959" y="4651019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1" name="Text Box 35"/>
          <p:cNvSpPr txBox="1">
            <a:spLocks noChangeArrowheads="1"/>
          </p:cNvSpPr>
          <p:nvPr/>
        </p:nvSpPr>
        <p:spPr bwMode="auto">
          <a:xfrm>
            <a:off x="2888166" y="441811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2" name="Text Box 36"/>
          <p:cNvSpPr txBox="1">
            <a:spLocks noChangeArrowheads="1"/>
          </p:cNvSpPr>
          <p:nvPr/>
        </p:nvSpPr>
        <p:spPr bwMode="auto">
          <a:xfrm>
            <a:off x="2888959" y="3512231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3" name="Text Box 37"/>
          <p:cNvSpPr txBox="1">
            <a:spLocks noChangeArrowheads="1"/>
          </p:cNvSpPr>
          <p:nvPr/>
        </p:nvSpPr>
        <p:spPr bwMode="auto">
          <a:xfrm>
            <a:off x="3251614" y="2282825"/>
            <a:ext cx="1339126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page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number or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disk address</a:t>
            </a:r>
          </a:p>
        </p:txBody>
      </p:sp>
      <p:sp>
        <p:nvSpPr>
          <p:cNvPr id="14374" name="Text Box 38"/>
          <p:cNvSpPr txBox="1">
            <a:spLocks noChangeArrowheads="1"/>
          </p:cNvSpPr>
          <p:nvPr/>
        </p:nvSpPr>
        <p:spPr bwMode="auto">
          <a:xfrm>
            <a:off x="2273536" y="30113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0</a:t>
            </a:r>
          </a:p>
        </p:txBody>
      </p:sp>
      <p:sp>
        <p:nvSpPr>
          <p:cNvPr id="14375" name="Text Box 39"/>
          <p:cNvSpPr txBox="1">
            <a:spLocks noChangeArrowheads="1"/>
          </p:cNvSpPr>
          <p:nvPr/>
        </p:nvSpPr>
        <p:spPr bwMode="auto">
          <a:xfrm>
            <a:off x="2270361" y="46242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7</a:t>
            </a:r>
          </a:p>
        </p:txBody>
      </p:sp>
      <p:sp>
        <p:nvSpPr>
          <p:cNvPr id="14376" name="Text Box 40"/>
          <p:cNvSpPr txBox="1">
            <a:spLocks noChangeArrowheads="1"/>
          </p:cNvSpPr>
          <p:nvPr/>
        </p:nvSpPr>
        <p:spPr bwMode="auto">
          <a:xfrm>
            <a:off x="7895052" y="26812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0</a:t>
            </a:r>
          </a:p>
        </p:txBody>
      </p:sp>
      <p:sp>
        <p:nvSpPr>
          <p:cNvPr id="14377" name="Rectangle 41"/>
          <p:cNvSpPr>
            <a:spLocks noChangeArrowheads="1"/>
          </p:cNvSpPr>
          <p:nvPr/>
        </p:nvSpPr>
        <p:spPr bwMode="auto">
          <a:xfrm>
            <a:off x="6529802" y="29464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2</a:t>
            </a:r>
          </a:p>
        </p:txBody>
      </p:sp>
      <p:sp>
        <p:nvSpPr>
          <p:cNvPr id="14378" name="Rectangle 42"/>
          <p:cNvSpPr>
            <a:spLocks noChangeArrowheads="1"/>
          </p:cNvSpPr>
          <p:nvPr/>
        </p:nvSpPr>
        <p:spPr bwMode="auto">
          <a:xfrm>
            <a:off x="6529802" y="27178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</a:t>
            </a:r>
          </a:p>
        </p:txBody>
      </p:sp>
      <p:sp>
        <p:nvSpPr>
          <p:cNvPr id="14379" name="Oval 43"/>
          <p:cNvSpPr>
            <a:spLocks noChangeArrowheads="1"/>
          </p:cNvSpPr>
          <p:nvPr/>
        </p:nvSpPr>
        <p:spPr bwMode="auto">
          <a:xfrm>
            <a:off x="3959639" y="47752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0" name="Oval 44"/>
          <p:cNvSpPr>
            <a:spLocks noChangeArrowheads="1"/>
          </p:cNvSpPr>
          <p:nvPr/>
        </p:nvSpPr>
        <p:spPr bwMode="auto">
          <a:xfrm>
            <a:off x="3959639" y="4546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1" name="Oval 45"/>
          <p:cNvSpPr>
            <a:spLocks noChangeArrowheads="1"/>
          </p:cNvSpPr>
          <p:nvPr/>
        </p:nvSpPr>
        <p:spPr bwMode="auto">
          <a:xfrm>
            <a:off x="3959639" y="36385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2" name="Oval 46"/>
          <p:cNvSpPr>
            <a:spLocks noChangeArrowheads="1"/>
          </p:cNvSpPr>
          <p:nvPr/>
        </p:nvSpPr>
        <p:spPr bwMode="auto">
          <a:xfrm>
            <a:off x="3959639" y="3403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3" name="Text Box 47"/>
          <p:cNvSpPr txBox="1">
            <a:spLocks noChangeArrowheads="1"/>
          </p:cNvSpPr>
          <p:nvPr/>
        </p:nvSpPr>
        <p:spPr bwMode="auto">
          <a:xfrm>
            <a:off x="7907752" y="33416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3</a:t>
            </a:r>
          </a:p>
        </p:txBody>
      </p:sp>
      <p:sp>
        <p:nvSpPr>
          <p:cNvPr id="14384" name="Rectangle 48"/>
          <p:cNvSpPr>
            <a:spLocks noChangeArrowheads="1"/>
          </p:cNvSpPr>
          <p:nvPr/>
        </p:nvSpPr>
        <p:spPr bwMode="auto">
          <a:xfrm>
            <a:off x="6537739" y="475932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1</a:t>
            </a:r>
          </a:p>
        </p:txBody>
      </p:sp>
      <p:sp>
        <p:nvSpPr>
          <p:cNvPr id="14385" name="Rectangle 49"/>
          <p:cNvSpPr>
            <a:spLocks noChangeArrowheads="1"/>
          </p:cNvSpPr>
          <p:nvPr/>
        </p:nvSpPr>
        <p:spPr bwMode="auto">
          <a:xfrm>
            <a:off x="6537739" y="506984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2</a:t>
            </a:r>
          </a:p>
        </p:txBody>
      </p:sp>
      <p:sp>
        <p:nvSpPr>
          <p:cNvPr id="14386" name="Rectangle 50"/>
          <p:cNvSpPr>
            <a:spLocks noChangeArrowheads="1"/>
          </p:cNvSpPr>
          <p:nvPr/>
        </p:nvSpPr>
        <p:spPr bwMode="auto">
          <a:xfrm>
            <a:off x="6537739" y="569087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4</a:t>
            </a:r>
          </a:p>
        </p:txBody>
      </p:sp>
      <p:sp>
        <p:nvSpPr>
          <p:cNvPr id="14387" name="Rectangle 51"/>
          <p:cNvSpPr>
            <a:spLocks noChangeArrowheads="1"/>
          </p:cNvSpPr>
          <p:nvPr/>
        </p:nvSpPr>
        <p:spPr bwMode="auto">
          <a:xfrm>
            <a:off x="6537739" y="600138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6</a:t>
            </a:r>
          </a:p>
        </p:txBody>
      </p:sp>
      <p:sp>
        <p:nvSpPr>
          <p:cNvPr id="14388" name="Rectangle 52"/>
          <p:cNvSpPr>
            <a:spLocks noChangeArrowheads="1"/>
          </p:cNvSpPr>
          <p:nvPr/>
        </p:nvSpPr>
        <p:spPr bwMode="auto">
          <a:xfrm>
            <a:off x="6537739" y="631190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7</a:t>
            </a:r>
          </a:p>
        </p:txBody>
      </p:sp>
      <p:sp>
        <p:nvSpPr>
          <p:cNvPr id="14389" name="Oval 53"/>
          <p:cNvSpPr>
            <a:spLocks noChangeArrowheads="1"/>
          </p:cNvSpPr>
          <p:nvPr/>
        </p:nvSpPr>
        <p:spPr bwMode="auto">
          <a:xfrm>
            <a:off x="3959639" y="3847744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0" name="Line 54"/>
          <p:cNvSpPr>
            <a:spLocks noChangeShapeType="1"/>
          </p:cNvSpPr>
          <p:nvPr/>
        </p:nvSpPr>
        <p:spPr bwMode="auto">
          <a:xfrm>
            <a:off x="3972339" y="3892461"/>
            <a:ext cx="2565400" cy="1511300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1" name="Oval 55"/>
          <p:cNvSpPr>
            <a:spLocks noChangeArrowheads="1"/>
          </p:cNvSpPr>
          <p:nvPr/>
        </p:nvSpPr>
        <p:spPr bwMode="auto">
          <a:xfrm>
            <a:off x="3959639" y="40576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2" name="Line 56"/>
          <p:cNvSpPr>
            <a:spLocks noChangeShapeType="1"/>
          </p:cNvSpPr>
          <p:nvPr/>
        </p:nvSpPr>
        <p:spPr bwMode="auto">
          <a:xfrm flipV="1">
            <a:off x="4004089" y="3414713"/>
            <a:ext cx="2533650" cy="6731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3" name="Rectangle 57"/>
          <p:cNvSpPr>
            <a:spLocks noChangeArrowheads="1"/>
          </p:cNvSpPr>
          <p:nvPr/>
        </p:nvSpPr>
        <p:spPr bwMode="auto">
          <a:xfrm>
            <a:off x="6537739" y="538035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3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381000" y="2438400"/>
            <a:ext cx="1600200" cy="2428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>
                <a:latin typeface="+mn-lt"/>
              </a:rPr>
              <a:t>Virtual address</a:t>
            </a:r>
          </a:p>
        </p:txBody>
      </p:sp>
      <p:cxnSp>
        <p:nvCxnSpPr>
          <p:cNvPr id="61" name="Shape 60"/>
          <p:cNvCxnSpPr>
            <a:stCxn id="59" idx="2"/>
            <a:endCxn id="14372" idx="1"/>
          </p:cNvCxnSpPr>
          <p:nvPr/>
        </p:nvCxnSpPr>
        <p:spPr bwMode="auto">
          <a:xfrm rot="16200000" flipH="1">
            <a:off x="1543358" y="2319029"/>
            <a:ext cx="983343" cy="1707859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298361" y="360362"/>
            <a:ext cx="8281987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Page Fault</a:t>
            </a:r>
            <a:endParaRPr lang="en-GB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2530" y="1147763"/>
            <a:ext cx="8307387" cy="757237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i="1" dirty="0" smtClean="0">
                <a:solidFill>
                  <a:srgbClr val="C00000"/>
                </a:solidFill>
              </a:rPr>
              <a:t>Page fault: </a:t>
            </a:r>
            <a:r>
              <a:rPr lang="en-GB" dirty="0" smtClean="0"/>
              <a:t>reference to VM word that is not in physical memory (DRAM cache miss)</a:t>
            </a:r>
            <a:endParaRPr lang="en-GB" dirty="0"/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3261139" y="44481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3261139" y="4676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3261139" y="4219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3261139" y="3076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3261139" y="33051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3261139" y="3533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3261139" y="37623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3261139" y="39909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3213870" y="4946561"/>
            <a:ext cx="1690688" cy="812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Memory resident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page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6488527" y="2133600"/>
            <a:ext cx="1627153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6606002" y="3172092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7</a:t>
            </a:r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6606002" y="3381375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4</a:t>
            </a:r>
          </a:p>
        </p:txBody>
      </p:sp>
      <p:sp>
        <p:nvSpPr>
          <p:cNvPr id="14351" name="Line 15"/>
          <p:cNvSpPr>
            <a:spLocks noChangeShapeType="1"/>
          </p:cNvSpPr>
          <p:nvPr/>
        </p:nvSpPr>
        <p:spPr bwMode="auto">
          <a:xfrm>
            <a:off x="4086639" y="4568825"/>
            <a:ext cx="2527300" cy="1450975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2" name="Line 16"/>
          <p:cNvSpPr>
            <a:spLocks noChangeShapeType="1"/>
          </p:cNvSpPr>
          <p:nvPr/>
        </p:nvSpPr>
        <p:spPr bwMode="auto">
          <a:xfrm flipV="1">
            <a:off x="4086639" y="3198813"/>
            <a:ext cx="2527300" cy="16129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3" name="Line 17"/>
          <p:cNvSpPr>
            <a:spLocks noChangeShapeType="1"/>
          </p:cNvSpPr>
          <p:nvPr/>
        </p:nvSpPr>
        <p:spPr bwMode="auto">
          <a:xfrm flipV="1">
            <a:off x="4112039" y="2970213"/>
            <a:ext cx="2501900" cy="6985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4" name="Line 18"/>
          <p:cNvSpPr>
            <a:spLocks noChangeShapeType="1"/>
          </p:cNvSpPr>
          <p:nvPr/>
        </p:nvSpPr>
        <p:spPr bwMode="auto">
          <a:xfrm flipV="1">
            <a:off x="4061239" y="2741613"/>
            <a:ext cx="2552700" cy="701675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5" name="Text Box 19"/>
          <p:cNvSpPr txBox="1">
            <a:spLocks noChangeArrowheads="1"/>
          </p:cNvSpPr>
          <p:nvPr/>
        </p:nvSpPr>
        <p:spPr bwMode="auto">
          <a:xfrm>
            <a:off x="6540914" y="4130675"/>
            <a:ext cx="1541463" cy="573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Virtual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(disk)</a:t>
            </a:r>
          </a:p>
        </p:txBody>
      </p:sp>
      <p:sp>
        <p:nvSpPr>
          <p:cNvPr id="14356" name="Rectangle 20"/>
          <p:cNvSpPr>
            <a:spLocks noChangeArrowheads="1"/>
          </p:cNvSpPr>
          <p:nvPr/>
        </p:nvSpPr>
        <p:spPr bwMode="auto">
          <a:xfrm>
            <a:off x="2956339" y="4448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7" name="Rectangle 21"/>
          <p:cNvSpPr>
            <a:spLocks noChangeArrowheads="1"/>
          </p:cNvSpPr>
          <p:nvPr/>
        </p:nvSpPr>
        <p:spPr bwMode="auto">
          <a:xfrm>
            <a:off x="2956339" y="4676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8" name="Rectangle 22"/>
          <p:cNvSpPr>
            <a:spLocks noChangeArrowheads="1"/>
          </p:cNvSpPr>
          <p:nvPr/>
        </p:nvSpPr>
        <p:spPr bwMode="auto">
          <a:xfrm>
            <a:off x="2956339" y="4219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9" name="Rectangle 23"/>
          <p:cNvSpPr>
            <a:spLocks noChangeArrowheads="1"/>
          </p:cNvSpPr>
          <p:nvPr/>
        </p:nvSpPr>
        <p:spPr bwMode="auto">
          <a:xfrm>
            <a:off x="2956339" y="3076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0" name="Rectangle 24"/>
          <p:cNvSpPr>
            <a:spLocks noChangeArrowheads="1"/>
          </p:cNvSpPr>
          <p:nvPr/>
        </p:nvSpPr>
        <p:spPr bwMode="auto">
          <a:xfrm>
            <a:off x="2956339" y="3305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1" name="Rectangle 25"/>
          <p:cNvSpPr>
            <a:spLocks noChangeArrowheads="1"/>
          </p:cNvSpPr>
          <p:nvPr/>
        </p:nvSpPr>
        <p:spPr bwMode="auto">
          <a:xfrm>
            <a:off x="2956339" y="3533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2" name="Rectangle 26"/>
          <p:cNvSpPr>
            <a:spLocks noChangeArrowheads="1"/>
          </p:cNvSpPr>
          <p:nvPr/>
        </p:nvSpPr>
        <p:spPr bwMode="auto">
          <a:xfrm>
            <a:off x="2956339" y="37623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3" name="Rectangle 27"/>
          <p:cNvSpPr>
            <a:spLocks noChangeArrowheads="1"/>
          </p:cNvSpPr>
          <p:nvPr/>
        </p:nvSpPr>
        <p:spPr bwMode="auto">
          <a:xfrm>
            <a:off x="2956339" y="39909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2727739" y="2771775"/>
            <a:ext cx="68580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14365" name="Text Box 29"/>
          <p:cNvSpPr txBox="1">
            <a:spLocks noChangeArrowheads="1"/>
          </p:cNvSpPr>
          <p:nvPr/>
        </p:nvSpPr>
        <p:spPr bwMode="auto">
          <a:xfrm>
            <a:off x="2964366" y="3046413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6" name="Text Box 30"/>
          <p:cNvSpPr txBox="1">
            <a:spLocks noChangeArrowheads="1"/>
          </p:cNvSpPr>
          <p:nvPr/>
        </p:nvSpPr>
        <p:spPr bwMode="auto">
          <a:xfrm>
            <a:off x="2965159" y="3279322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7" name="Text Box 31"/>
          <p:cNvSpPr txBox="1">
            <a:spLocks noChangeArrowheads="1"/>
          </p:cNvSpPr>
          <p:nvPr/>
        </p:nvSpPr>
        <p:spPr bwMode="auto">
          <a:xfrm>
            <a:off x="2964366" y="3745140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8" name="Text Box 32"/>
          <p:cNvSpPr txBox="1">
            <a:spLocks noChangeArrowheads="1"/>
          </p:cNvSpPr>
          <p:nvPr/>
        </p:nvSpPr>
        <p:spPr bwMode="auto">
          <a:xfrm>
            <a:off x="2965159" y="3952293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9" name="Text Box 33"/>
          <p:cNvSpPr txBox="1">
            <a:spLocks noChangeArrowheads="1"/>
          </p:cNvSpPr>
          <p:nvPr/>
        </p:nvSpPr>
        <p:spPr bwMode="auto">
          <a:xfrm>
            <a:off x="2964366" y="419164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0" name="Text Box 34"/>
          <p:cNvSpPr txBox="1">
            <a:spLocks noChangeArrowheads="1"/>
          </p:cNvSpPr>
          <p:nvPr/>
        </p:nvSpPr>
        <p:spPr bwMode="auto">
          <a:xfrm>
            <a:off x="2965159" y="4651019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1" name="Text Box 35"/>
          <p:cNvSpPr txBox="1">
            <a:spLocks noChangeArrowheads="1"/>
          </p:cNvSpPr>
          <p:nvPr/>
        </p:nvSpPr>
        <p:spPr bwMode="auto">
          <a:xfrm>
            <a:off x="2964366" y="441811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2" name="Text Box 36"/>
          <p:cNvSpPr txBox="1">
            <a:spLocks noChangeArrowheads="1"/>
          </p:cNvSpPr>
          <p:nvPr/>
        </p:nvSpPr>
        <p:spPr bwMode="auto">
          <a:xfrm>
            <a:off x="2965159" y="3512231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3" name="Text Box 37"/>
          <p:cNvSpPr txBox="1">
            <a:spLocks noChangeArrowheads="1"/>
          </p:cNvSpPr>
          <p:nvPr/>
        </p:nvSpPr>
        <p:spPr bwMode="auto">
          <a:xfrm>
            <a:off x="3327814" y="2282825"/>
            <a:ext cx="1339126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page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number or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disk address</a:t>
            </a:r>
          </a:p>
        </p:txBody>
      </p:sp>
      <p:sp>
        <p:nvSpPr>
          <p:cNvPr id="14374" name="Text Box 38"/>
          <p:cNvSpPr txBox="1">
            <a:spLocks noChangeArrowheads="1"/>
          </p:cNvSpPr>
          <p:nvPr/>
        </p:nvSpPr>
        <p:spPr bwMode="auto">
          <a:xfrm>
            <a:off x="2349736" y="30113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0</a:t>
            </a:r>
          </a:p>
        </p:txBody>
      </p:sp>
      <p:sp>
        <p:nvSpPr>
          <p:cNvPr id="14375" name="Text Box 39"/>
          <p:cNvSpPr txBox="1">
            <a:spLocks noChangeArrowheads="1"/>
          </p:cNvSpPr>
          <p:nvPr/>
        </p:nvSpPr>
        <p:spPr bwMode="auto">
          <a:xfrm>
            <a:off x="2346561" y="46242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7</a:t>
            </a:r>
          </a:p>
        </p:txBody>
      </p:sp>
      <p:sp>
        <p:nvSpPr>
          <p:cNvPr id="14376" name="Text Box 40"/>
          <p:cNvSpPr txBox="1">
            <a:spLocks noChangeArrowheads="1"/>
          </p:cNvSpPr>
          <p:nvPr/>
        </p:nvSpPr>
        <p:spPr bwMode="auto">
          <a:xfrm>
            <a:off x="7971252" y="26812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0</a:t>
            </a:r>
          </a:p>
        </p:txBody>
      </p:sp>
      <p:sp>
        <p:nvSpPr>
          <p:cNvPr id="14377" name="Rectangle 41"/>
          <p:cNvSpPr>
            <a:spLocks noChangeArrowheads="1"/>
          </p:cNvSpPr>
          <p:nvPr/>
        </p:nvSpPr>
        <p:spPr bwMode="auto">
          <a:xfrm>
            <a:off x="6606002" y="29464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2</a:t>
            </a:r>
          </a:p>
        </p:txBody>
      </p:sp>
      <p:sp>
        <p:nvSpPr>
          <p:cNvPr id="14378" name="Rectangle 42"/>
          <p:cNvSpPr>
            <a:spLocks noChangeArrowheads="1"/>
          </p:cNvSpPr>
          <p:nvPr/>
        </p:nvSpPr>
        <p:spPr bwMode="auto">
          <a:xfrm>
            <a:off x="6606002" y="27178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</a:t>
            </a:r>
          </a:p>
        </p:txBody>
      </p:sp>
      <p:sp>
        <p:nvSpPr>
          <p:cNvPr id="14379" name="Oval 43"/>
          <p:cNvSpPr>
            <a:spLocks noChangeArrowheads="1"/>
          </p:cNvSpPr>
          <p:nvPr/>
        </p:nvSpPr>
        <p:spPr bwMode="auto">
          <a:xfrm>
            <a:off x="4035839" y="47752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0" name="Oval 44"/>
          <p:cNvSpPr>
            <a:spLocks noChangeArrowheads="1"/>
          </p:cNvSpPr>
          <p:nvPr/>
        </p:nvSpPr>
        <p:spPr bwMode="auto">
          <a:xfrm>
            <a:off x="4035839" y="4546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1" name="Oval 45"/>
          <p:cNvSpPr>
            <a:spLocks noChangeArrowheads="1"/>
          </p:cNvSpPr>
          <p:nvPr/>
        </p:nvSpPr>
        <p:spPr bwMode="auto">
          <a:xfrm>
            <a:off x="4035839" y="36385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2" name="Oval 46"/>
          <p:cNvSpPr>
            <a:spLocks noChangeArrowheads="1"/>
          </p:cNvSpPr>
          <p:nvPr/>
        </p:nvSpPr>
        <p:spPr bwMode="auto">
          <a:xfrm>
            <a:off x="4035839" y="3403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3" name="Text Box 47"/>
          <p:cNvSpPr txBox="1">
            <a:spLocks noChangeArrowheads="1"/>
          </p:cNvSpPr>
          <p:nvPr/>
        </p:nvSpPr>
        <p:spPr bwMode="auto">
          <a:xfrm>
            <a:off x="7983952" y="33416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3</a:t>
            </a:r>
          </a:p>
        </p:txBody>
      </p:sp>
      <p:sp>
        <p:nvSpPr>
          <p:cNvPr id="14384" name="Rectangle 48"/>
          <p:cNvSpPr>
            <a:spLocks noChangeArrowheads="1"/>
          </p:cNvSpPr>
          <p:nvPr/>
        </p:nvSpPr>
        <p:spPr bwMode="auto">
          <a:xfrm>
            <a:off x="6613939" y="475932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1</a:t>
            </a:r>
          </a:p>
        </p:txBody>
      </p:sp>
      <p:sp>
        <p:nvSpPr>
          <p:cNvPr id="14385" name="Rectangle 49"/>
          <p:cNvSpPr>
            <a:spLocks noChangeArrowheads="1"/>
          </p:cNvSpPr>
          <p:nvPr/>
        </p:nvSpPr>
        <p:spPr bwMode="auto">
          <a:xfrm>
            <a:off x="6613939" y="506984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2</a:t>
            </a:r>
          </a:p>
        </p:txBody>
      </p:sp>
      <p:sp>
        <p:nvSpPr>
          <p:cNvPr id="14386" name="Rectangle 50"/>
          <p:cNvSpPr>
            <a:spLocks noChangeArrowheads="1"/>
          </p:cNvSpPr>
          <p:nvPr/>
        </p:nvSpPr>
        <p:spPr bwMode="auto">
          <a:xfrm>
            <a:off x="6613939" y="569087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4</a:t>
            </a:r>
          </a:p>
        </p:txBody>
      </p:sp>
      <p:sp>
        <p:nvSpPr>
          <p:cNvPr id="14387" name="Rectangle 51"/>
          <p:cNvSpPr>
            <a:spLocks noChangeArrowheads="1"/>
          </p:cNvSpPr>
          <p:nvPr/>
        </p:nvSpPr>
        <p:spPr bwMode="auto">
          <a:xfrm>
            <a:off x="6613939" y="600138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6</a:t>
            </a:r>
          </a:p>
        </p:txBody>
      </p:sp>
      <p:sp>
        <p:nvSpPr>
          <p:cNvPr id="14388" name="Rectangle 52"/>
          <p:cNvSpPr>
            <a:spLocks noChangeArrowheads="1"/>
          </p:cNvSpPr>
          <p:nvPr/>
        </p:nvSpPr>
        <p:spPr bwMode="auto">
          <a:xfrm>
            <a:off x="6613939" y="631190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7</a:t>
            </a:r>
          </a:p>
        </p:txBody>
      </p:sp>
      <p:sp>
        <p:nvSpPr>
          <p:cNvPr id="14389" name="Oval 53"/>
          <p:cNvSpPr>
            <a:spLocks noChangeArrowheads="1"/>
          </p:cNvSpPr>
          <p:nvPr/>
        </p:nvSpPr>
        <p:spPr bwMode="auto">
          <a:xfrm>
            <a:off x="4035839" y="3847744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0" name="Line 54"/>
          <p:cNvSpPr>
            <a:spLocks noChangeShapeType="1"/>
          </p:cNvSpPr>
          <p:nvPr/>
        </p:nvSpPr>
        <p:spPr bwMode="auto">
          <a:xfrm>
            <a:off x="4048539" y="3892461"/>
            <a:ext cx="2565400" cy="1511300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1" name="Oval 55"/>
          <p:cNvSpPr>
            <a:spLocks noChangeArrowheads="1"/>
          </p:cNvSpPr>
          <p:nvPr/>
        </p:nvSpPr>
        <p:spPr bwMode="auto">
          <a:xfrm>
            <a:off x="4035839" y="40576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2" name="Line 56"/>
          <p:cNvSpPr>
            <a:spLocks noChangeShapeType="1"/>
          </p:cNvSpPr>
          <p:nvPr/>
        </p:nvSpPr>
        <p:spPr bwMode="auto">
          <a:xfrm flipV="1">
            <a:off x="4080289" y="3414713"/>
            <a:ext cx="2533650" cy="6731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3" name="Rectangle 57"/>
          <p:cNvSpPr>
            <a:spLocks noChangeArrowheads="1"/>
          </p:cNvSpPr>
          <p:nvPr/>
        </p:nvSpPr>
        <p:spPr bwMode="auto">
          <a:xfrm>
            <a:off x="6613939" y="538035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3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457200" y="2514600"/>
            <a:ext cx="1600200" cy="2428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>
                <a:latin typeface="+mn-lt"/>
              </a:rPr>
              <a:t>Virtual address</a:t>
            </a:r>
          </a:p>
        </p:txBody>
      </p:sp>
      <p:cxnSp>
        <p:nvCxnSpPr>
          <p:cNvPr id="63" name="Shape 62"/>
          <p:cNvCxnSpPr>
            <a:stCxn id="59" idx="2"/>
            <a:endCxn id="14362" idx="1"/>
          </p:cNvCxnSpPr>
          <p:nvPr/>
        </p:nvCxnSpPr>
        <p:spPr bwMode="auto">
          <a:xfrm rot="16200000" flipH="1">
            <a:off x="1547226" y="2467561"/>
            <a:ext cx="1119187" cy="1699039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298361" y="360362"/>
            <a:ext cx="8281987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Handling Page Fault</a:t>
            </a:r>
            <a:endParaRPr lang="en-GB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9830" y="1147763"/>
            <a:ext cx="8307387" cy="757237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 smtClean="0"/>
              <a:t>Page miss causes page fault (an exception)</a:t>
            </a:r>
            <a:endParaRPr lang="en-GB" sz="2000" b="0" dirty="0"/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3261139" y="44481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3261139" y="4676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3261139" y="4219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3261139" y="3076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3261139" y="33051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3261139" y="3533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3261139" y="37623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3261139" y="39909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3213870" y="4946561"/>
            <a:ext cx="1690688" cy="812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Memory resident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page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6488527" y="2133600"/>
            <a:ext cx="1627153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6606002" y="3172092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7</a:t>
            </a:r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6606002" y="3381375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4</a:t>
            </a:r>
          </a:p>
        </p:txBody>
      </p:sp>
      <p:sp>
        <p:nvSpPr>
          <p:cNvPr id="14351" name="Line 15"/>
          <p:cNvSpPr>
            <a:spLocks noChangeShapeType="1"/>
          </p:cNvSpPr>
          <p:nvPr/>
        </p:nvSpPr>
        <p:spPr bwMode="auto">
          <a:xfrm>
            <a:off x="4086639" y="4568825"/>
            <a:ext cx="2527300" cy="1450975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2" name="Line 16"/>
          <p:cNvSpPr>
            <a:spLocks noChangeShapeType="1"/>
          </p:cNvSpPr>
          <p:nvPr/>
        </p:nvSpPr>
        <p:spPr bwMode="auto">
          <a:xfrm flipV="1">
            <a:off x="4086639" y="3198813"/>
            <a:ext cx="2527300" cy="16129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3" name="Line 17"/>
          <p:cNvSpPr>
            <a:spLocks noChangeShapeType="1"/>
          </p:cNvSpPr>
          <p:nvPr/>
        </p:nvSpPr>
        <p:spPr bwMode="auto">
          <a:xfrm flipV="1">
            <a:off x="4112039" y="2970213"/>
            <a:ext cx="2501900" cy="6985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4" name="Line 18"/>
          <p:cNvSpPr>
            <a:spLocks noChangeShapeType="1"/>
          </p:cNvSpPr>
          <p:nvPr/>
        </p:nvSpPr>
        <p:spPr bwMode="auto">
          <a:xfrm flipV="1">
            <a:off x="4061239" y="2741613"/>
            <a:ext cx="2552700" cy="701675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5" name="Text Box 19"/>
          <p:cNvSpPr txBox="1">
            <a:spLocks noChangeArrowheads="1"/>
          </p:cNvSpPr>
          <p:nvPr/>
        </p:nvSpPr>
        <p:spPr bwMode="auto">
          <a:xfrm>
            <a:off x="6540914" y="4130675"/>
            <a:ext cx="1541463" cy="573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Virtual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(disk)</a:t>
            </a:r>
          </a:p>
        </p:txBody>
      </p:sp>
      <p:sp>
        <p:nvSpPr>
          <p:cNvPr id="14356" name="Rectangle 20"/>
          <p:cNvSpPr>
            <a:spLocks noChangeArrowheads="1"/>
          </p:cNvSpPr>
          <p:nvPr/>
        </p:nvSpPr>
        <p:spPr bwMode="auto">
          <a:xfrm>
            <a:off x="2956339" y="4448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7" name="Rectangle 21"/>
          <p:cNvSpPr>
            <a:spLocks noChangeArrowheads="1"/>
          </p:cNvSpPr>
          <p:nvPr/>
        </p:nvSpPr>
        <p:spPr bwMode="auto">
          <a:xfrm>
            <a:off x="2956339" y="4676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8" name="Rectangle 22"/>
          <p:cNvSpPr>
            <a:spLocks noChangeArrowheads="1"/>
          </p:cNvSpPr>
          <p:nvPr/>
        </p:nvSpPr>
        <p:spPr bwMode="auto">
          <a:xfrm>
            <a:off x="2956339" y="4219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9" name="Rectangle 23"/>
          <p:cNvSpPr>
            <a:spLocks noChangeArrowheads="1"/>
          </p:cNvSpPr>
          <p:nvPr/>
        </p:nvSpPr>
        <p:spPr bwMode="auto">
          <a:xfrm>
            <a:off x="2956339" y="3076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0" name="Rectangle 24"/>
          <p:cNvSpPr>
            <a:spLocks noChangeArrowheads="1"/>
          </p:cNvSpPr>
          <p:nvPr/>
        </p:nvSpPr>
        <p:spPr bwMode="auto">
          <a:xfrm>
            <a:off x="2956339" y="3305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1" name="Rectangle 25"/>
          <p:cNvSpPr>
            <a:spLocks noChangeArrowheads="1"/>
          </p:cNvSpPr>
          <p:nvPr/>
        </p:nvSpPr>
        <p:spPr bwMode="auto">
          <a:xfrm>
            <a:off x="2956339" y="3533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2" name="Rectangle 26"/>
          <p:cNvSpPr>
            <a:spLocks noChangeArrowheads="1"/>
          </p:cNvSpPr>
          <p:nvPr/>
        </p:nvSpPr>
        <p:spPr bwMode="auto">
          <a:xfrm>
            <a:off x="2956339" y="37623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3" name="Rectangle 27"/>
          <p:cNvSpPr>
            <a:spLocks noChangeArrowheads="1"/>
          </p:cNvSpPr>
          <p:nvPr/>
        </p:nvSpPr>
        <p:spPr bwMode="auto">
          <a:xfrm>
            <a:off x="2956339" y="39909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2727739" y="2771775"/>
            <a:ext cx="68580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14365" name="Text Box 29"/>
          <p:cNvSpPr txBox="1">
            <a:spLocks noChangeArrowheads="1"/>
          </p:cNvSpPr>
          <p:nvPr/>
        </p:nvSpPr>
        <p:spPr bwMode="auto">
          <a:xfrm>
            <a:off x="2964366" y="3046413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6" name="Text Box 30"/>
          <p:cNvSpPr txBox="1">
            <a:spLocks noChangeArrowheads="1"/>
          </p:cNvSpPr>
          <p:nvPr/>
        </p:nvSpPr>
        <p:spPr bwMode="auto">
          <a:xfrm>
            <a:off x="2965159" y="3279322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7" name="Text Box 31"/>
          <p:cNvSpPr txBox="1">
            <a:spLocks noChangeArrowheads="1"/>
          </p:cNvSpPr>
          <p:nvPr/>
        </p:nvSpPr>
        <p:spPr bwMode="auto">
          <a:xfrm>
            <a:off x="2964366" y="3745140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8" name="Text Box 32"/>
          <p:cNvSpPr txBox="1">
            <a:spLocks noChangeArrowheads="1"/>
          </p:cNvSpPr>
          <p:nvPr/>
        </p:nvSpPr>
        <p:spPr bwMode="auto">
          <a:xfrm>
            <a:off x="2965159" y="3952293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9" name="Text Box 33"/>
          <p:cNvSpPr txBox="1">
            <a:spLocks noChangeArrowheads="1"/>
          </p:cNvSpPr>
          <p:nvPr/>
        </p:nvSpPr>
        <p:spPr bwMode="auto">
          <a:xfrm>
            <a:off x="2964366" y="419164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0" name="Text Box 34"/>
          <p:cNvSpPr txBox="1">
            <a:spLocks noChangeArrowheads="1"/>
          </p:cNvSpPr>
          <p:nvPr/>
        </p:nvSpPr>
        <p:spPr bwMode="auto">
          <a:xfrm>
            <a:off x="2965159" y="4651019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1" name="Text Box 35"/>
          <p:cNvSpPr txBox="1">
            <a:spLocks noChangeArrowheads="1"/>
          </p:cNvSpPr>
          <p:nvPr/>
        </p:nvSpPr>
        <p:spPr bwMode="auto">
          <a:xfrm>
            <a:off x="2964366" y="441811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2" name="Text Box 36"/>
          <p:cNvSpPr txBox="1">
            <a:spLocks noChangeArrowheads="1"/>
          </p:cNvSpPr>
          <p:nvPr/>
        </p:nvSpPr>
        <p:spPr bwMode="auto">
          <a:xfrm>
            <a:off x="2965159" y="3512231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3" name="Text Box 37"/>
          <p:cNvSpPr txBox="1">
            <a:spLocks noChangeArrowheads="1"/>
          </p:cNvSpPr>
          <p:nvPr/>
        </p:nvSpPr>
        <p:spPr bwMode="auto">
          <a:xfrm>
            <a:off x="3327814" y="2282825"/>
            <a:ext cx="1339126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page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number or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disk address</a:t>
            </a:r>
          </a:p>
        </p:txBody>
      </p:sp>
      <p:sp>
        <p:nvSpPr>
          <p:cNvPr id="14374" name="Text Box 38"/>
          <p:cNvSpPr txBox="1">
            <a:spLocks noChangeArrowheads="1"/>
          </p:cNvSpPr>
          <p:nvPr/>
        </p:nvSpPr>
        <p:spPr bwMode="auto">
          <a:xfrm>
            <a:off x="2349736" y="30113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0</a:t>
            </a:r>
          </a:p>
        </p:txBody>
      </p:sp>
      <p:sp>
        <p:nvSpPr>
          <p:cNvPr id="14375" name="Text Box 39"/>
          <p:cNvSpPr txBox="1">
            <a:spLocks noChangeArrowheads="1"/>
          </p:cNvSpPr>
          <p:nvPr/>
        </p:nvSpPr>
        <p:spPr bwMode="auto">
          <a:xfrm>
            <a:off x="2346561" y="46242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7</a:t>
            </a:r>
          </a:p>
        </p:txBody>
      </p:sp>
      <p:sp>
        <p:nvSpPr>
          <p:cNvPr id="14376" name="Text Box 40"/>
          <p:cNvSpPr txBox="1">
            <a:spLocks noChangeArrowheads="1"/>
          </p:cNvSpPr>
          <p:nvPr/>
        </p:nvSpPr>
        <p:spPr bwMode="auto">
          <a:xfrm>
            <a:off x="7971252" y="26812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0</a:t>
            </a:r>
          </a:p>
        </p:txBody>
      </p:sp>
      <p:sp>
        <p:nvSpPr>
          <p:cNvPr id="14377" name="Rectangle 41"/>
          <p:cNvSpPr>
            <a:spLocks noChangeArrowheads="1"/>
          </p:cNvSpPr>
          <p:nvPr/>
        </p:nvSpPr>
        <p:spPr bwMode="auto">
          <a:xfrm>
            <a:off x="6606002" y="29464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2</a:t>
            </a:r>
          </a:p>
        </p:txBody>
      </p:sp>
      <p:sp>
        <p:nvSpPr>
          <p:cNvPr id="14378" name="Rectangle 42"/>
          <p:cNvSpPr>
            <a:spLocks noChangeArrowheads="1"/>
          </p:cNvSpPr>
          <p:nvPr/>
        </p:nvSpPr>
        <p:spPr bwMode="auto">
          <a:xfrm>
            <a:off x="6606002" y="27178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</a:t>
            </a:r>
          </a:p>
        </p:txBody>
      </p:sp>
      <p:sp>
        <p:nvSpPr>
          <p:cNvPr id="14379" name="Oval 43"/>
          <p:cNvSpPr>
            <a:spLocks noChangeArrowheads="1"/>
          </p:cNvSpPr>
          <p:nvPr/>
        </p:nvSpPr>
        <p:spPr bwMode="auto">
          <a:xfrm>
            <a:off x="4035839" y="47752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0" name="Oval 44"/>
          <p:cNvSpPr>
            <a:spLocks noChangeArrowheads="1"/>
          </p:cNvSpPr>
          <p:nvPr/>
        </p:nvSpPr>
        <p:spPr bwMode="auto">
          <a:xfrm>
            <a:off x="4035839" y="4546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1" name="Oval 45"/>
          <p:cNvSpPr>
            <a:spLocks noChangeArrowheads="1"/>
          </p:cNvSpPr>
          <p:nvPr/>
        </p:nvSpPr>
        <p:spPr bwMode="auto">
          <a:xfrm>
            <a:off x="4035839" y="36385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2" name="Oval 46"/>
          <p:cNvSpPr>
            <a:spLocks noChangeArrowheads="1"/>
          </p:cNvSpPr>
          <p:nvPr/>
        </p:nvSpPr>
        <p:spPr bwMode="auto">
          <a:xfrm>
            <a:off x="4035839" y="3403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3" name="Text Box 47"/>
          <p:cNvSpPr txBox="1">
            <a:spLocks noChangeArrowheads="1"/>
          </p:cNvSpPr>
          <p:nvPr/>
        </p:nvSpPr>
        <p:spPr bwMode="auto">
          <a:xfrm>
            <a:off x="7983952" y="33416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3</a:t>
            </a:r>
          </a:p>
        </p:txBody>
      </p:sp>
      <p:sp>
        <p:nvSpPr>
          <p:cNvPr id="14384" name="Rectangle 48"/>
          <p:cNvSpPr>
            <a:spLocks noChangeArrowheads="1"/>
          </p:cNvSpPr>
          <p:nvPr/>
        </p:nvSpPr>
        <p:spPr bwMode="auto">
          <a:xfrm>
            <a:off x="6613939" y="475932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1</a:t>
            </a:r>
          </a:p>
        </p:txBody>
      </p:sp>
      <p:sp>
        <p:nvSpPr>
          <p:cNvPr id="14385" name="Rectangle 49"/>
          <p:cNvSpPr>
            <a:spLocks noChangeArrowheads="1"/>
          </p:cNvSpPr>
          <p:nvPr/>
        </p:nvSpPr>
        <p:spPr bwMode="auto">
          <a:xfrm>
            <a:off x="6613939" y="506984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2</a:t>
            </a:r>
          </a:p>
        </p:txBody>
      </p:sp>
      <p:sp>
        <p:nvSpPr>
          <p:cNvPr id="14386" name="Rectangle 50"/>
          <p:cNvSpPr>
            <a:spLocks noChangeArrowheads="1"/>
          </p:cNvSpPr>
          <p:nvPr/>
        </p:nvSpPr>
        <p:spPr bwMode="auto">
          <a:xfrm>
            <a:off x="6613939" y="569087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4</a:t>
            </a:r>
          </a:p>
        </p:txBody>
      </p:sp>
      <p:sp>
        <p:nvSpPr>
          <p:cNvPr id="14387" name="Rectangle 51"/>
          <p:cNvSpPr>
            <a:spLocks noChangeArrowheads="1"/>
          </p:cNvSpPr>
          <p:nvPr/>
        </p:nvSpPr>
        <p:spPr bwMode="auto">
          <a:xfrm>
            <a:off x="6613939" y="600138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6</a:t>
            </a:r>
          </a:p>
        </p:txBody>
      </p:sp>
      <p:sp>
        <p:nvSpPr>
          <p:cNvPr id="14388" name="Rectangle 52"/>
          <p:cNvSpPr>
            <a:spLocks noChangeArrowheads="1"/>
          </p:cNvSpPr>
          <p:nvPr/>
        </p:nvSpPr>
        <p:spPr bwMode="auto">
          <a:xfrm>
            <a:off x="6613939" y="631190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7</a:t>
            </a:r>
          </a:p>
        </p:txBody>
      </p:sp>
      <p:sp>
        <p:nvSpPr>
          <p:cNvPr id="14389" name="Oval 53"/>
          <p:cNvSpPr>
            <a:spLocks noChangeArrowheads="1"/>
          </p:cNvSpPr>
          <p:nvPr/>
        </p:nvSpPr>
        <p:spPr bwMode="auto">
          <a:xfrm>
            <a:off x="4035839" y="3847744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0" name="Line 54"/>
          <p:cNvSpPr>
            <a:spLocks noChangeShapeType="1"/>
          </p:cNvSpPr>
          <p:nvPr/>
        </p:nvSpPr>
        <p:spPr bwMode="auto">
          <a:xfrm>
            <a:off x="4048539" y="3892461"/>
            <a:ext cx="2565400" cy="1511300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1" name="Oval 55"/>
          <p:cNvSpPr>
            <a:spLocks noChangeArrowheads="1"/>
          </p:cNvSpPr>
          <p:nvPr/>
        </p:nvSpPr>
        <p:spPr bwMode="auto">
          <a:xfrm>
            <a:off x="4035839" y="40576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2" name="Line 56"/>
          <p:cNvSpPr>
            <a:spLocks noChangeShapeType="1"/>
          </p:cNvSpPr>
          <p:nvPr/>
        </p:nvSpPr>
        <p:spPr bwMode="auto">
          <a:xfrm flipV="1">
            <a:off x="4080289" y="3414713"/>
            <a:ext cx="2533650" cy="6731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3" name="Rectangle 57"/>
          <p:cNvSpPr>
            <a:spLocks noChangeArrowheads="1"/>
          </p:cNvSpPr>
          <p:nvPr/>
        </p:nvSpPr>
        <p:spPr bwMode="auto">
          <a:xfrm>
            <a:off x="6613939" y="538035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3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457200" y="2514600"/>
            <a:ext cx="1600200" cy="2428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>
                <a:latin typeface="+mn-lt"/>
              </a:rPr>
              <a:t>Virtual address</a:t>
            </a:r>
          </a:p>
        </p:txBody>
      </p:sp>
      <p:cxnSp>
        <p:nvCxnSpPr>
          <p:cNvPr id="63" name="Shape 62"/>
          <p:cNvCxnSpPr>
            <a:stCxn id="59" idx="2"/>
            <a:endCxn id="14362" idx="1"/>
          </p:cNvCxnSpPr>
          <p:nvPr/>
        </p:nvCxnSpPr>
        <p:spPr bwMode="auto">
          <a:xfrm rot="16200000" flipH="1">
            <a:off x="1547226" y="2467561"/>
            <a:ext cx="1119187" cy="1699039"/>
          </a:xfrm>
          <a:prstGeom prst="bentConnector2">
            <a:avLst/>
          </a:prstGeom>
          <a:noFill/>
          <a:ln w="254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298361" y="360362"/>
            <a:ext cx="8281987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Handling Page Fault</a:t>
            </a:r>
            <a:endParaRPr lang="en-GB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9830" y="1147763"/>
            <a:ext cx="8307387" cy="757237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 smtClean="0"/>
              <a:t>Page miss causes page fault (an exception)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 smtClean="0"/>
              <a:t>Page fault handler selects a victim to be evicted (here VP 4)</a:t>
            </a:r>
            <a:endParaRPr lang="en-GB" sz="2000" b="0" dirty="0"/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3261139" y="44481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3261139" y="4676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3261139" y="4219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3261139" y="3076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3261139" y="33051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3261139" y="3533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3261139" y="37623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3261139" y="39909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3213870" y="4946561"/>
            <a:ext cx="1690688" cy="812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Memory resident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page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6488527" y="2133600"/>
            <a:ext cx="1627153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6606002" y="3172092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7</a:t>
            </a:r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6606002" y="3381375"/>
            <a:ext cx="1379537" cy="228600"/>
          </a:xfrm>
          <a:prstGeom prst="rect">
            <a:avLst/>
          </a:prstGeom>
          <a:solidFill>
            <a:srgbClr val="F1C7C7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4</a:t>
            </a:r>
          </a:p>
        </p:txBody>
      </p:sp>
      <p:sp>
        <p:nvSpPr>
          <p:cNvPr id="14351" name="Line 15"/>
          <p:cNvSpPr>
            <a:spLocks noChangeShapeType="1"/>
          </p:cNvSpPr>
          <p:nvPr/>
        </p:nvSpPr>
        <p:spPr bwMode="auto">
          <a:xfrm>
            <a:off x="4086639" y="4568825"/>
            <a:ext cx="2527300" cy="1450975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2" name="Line 16"/>
          <p:cNvSpPr>
            <a:spLocks noChangeShapeType="1"/>
          </p:cNvSpPr>
          <p:nvPr/>
        </p:nvSpPr>
        <p:spPr bwMode="auto">
          <a:xfrm flipV="1">
            <a:off x="4086639" y="3198813"/>
            <a:ext cx="2527300" cy="16129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3" name="Line 17"/>
          <p:cNvSpPr>
            <a:spLocks noChangeShapeType="1"/>
          </p:cNvSpPr>
          <p:nvPr/>
        </p:nvSpPr>
        <p:spPr bwMode="auto">
          <a:xfrm flipV="1">
            <a:off x="4112039" y="2970213"/>
            <a:ext cx="2501900" cy="6985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4" name="Line 18"/>
          <p:cNvSpPr>
            <a:spLocks noChangeShapeType="1"/>
          </p:cNvSpPr>
          <p:nvPr/>
        </p:nvSpPr>
        <p:spPr bwMode="auto">
          <a:xfrm flipV="1">
            <a:off x="4061239" y="2741613"/>
            <a:ext cx="2552700" cy="701675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5" name="Text Box 19"/>
          <p:cNvSpPr txBox="1">
            <a:spLocks noChangeArrowheads="1"/>
          </p:cNvSpPr>
          <p:nvPr/>
        </p:nvSpPr>
        <p:spPr bwMode="auto">
          <a:xfrm>
            <a:off x="6540914" y="4130675"/>
            <a:ext cx="1541463" cy="573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Virtual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(disk)</a:t>
            </a:r>
          </a:p>
        </p:txBody>
      </p:sp>
      <p:sp>
        <p:nvSpPr>
          <p:cNvPr id="14356" name="Rectangle 20"/>
          <p:cNvSpPr>
            <a:spLocks noChangeArrowheads="1"/>
          </p:cNvSpPr>
          <p:nvPr/>
        </p:nvSpPr>
        <p:spPr bwMode="auto">
          <a:xfrm>
            <a:off x="2956339" y="4448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7" name="Rectangle 21"/>
          <p:cNvSpPr>
            <a:spLocks noChangeArrowheads="1"/>
          </p:cNvSpPr>
          <p:nvPr/>
        </p:nvSpPr>
        <p:spPr bwMode="auto">
          <a:xfrm>
            <a:off x="2956339" y="4676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8" name="Rectangle 22"/>
          <p:cNvSpPr>
            <a:spLocks noChangeArrowheads="1"/>
          </p:cNvSpPr>
          <p:nvPr/>
        </p:nvSpPr>
        <p:spPr bwMode="auto">
          <a:xfrm>
            <a:off x="2956339" y="4219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9" name="Rectangle 23"/>
          <p:cNvSpPr>
            <a:spLocks noChangeArrowheads="1"/>
          </p:cNvSpPr>
          <p:nvPr/>
        </p:nvSpPr>
        <p:spPr bwMode="auto">
          <a:xfrm>
            <a:off x="2956339" y="3076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0" name="Rectangle 24"/>
          <p:cNvSpPr>
            <a:spLocks noChangeArrowheads="1"/>
          </p:cNvSpPr>
          <p:nvPr/>
        </p:nvSpPr>
        <p:spPr bwMode="auto">
          <a:xfrm>
            <a:off x="2956339" y="3305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1" name="Rectangle 25"/>
          <p:cNvSpPr>
            <a:spLocks noChangeArrowheads="1"/>
          </p:cNvSpPr>
          <p:nvPr/>
        </p:nvSpPr>
        <p:spPr bwMode="auto">
          <a:xfrm>
            <a:off x="2956339" y="3533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2" name="Rectangle 26"/>
          <p:cNvSpPr>
            <a:spLocks noChangeArrowheads="1"/>
          </p:cNvSpPr>
          <p:nvPr/>
        </p:nvSpPr>
        <p:spPr bwMode="auto">
          <a:xfrm>
            <a:off x="2956339" y="37623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3" name="Rectangle 27"/>
          <p:cNvSpPr>
            <a:spLocks noChangeArrowheads="1"/>
          </p:cNvSpPr>
          <p:nvPr/>
        </p:nvSpPr>
        <p:spPr bwMode="auto">
          <a:xfrm>
            <a:off x="2956339" y="39909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2727739" y="2771775"/>
            <a:ext cx="68580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14365" name="Text Box 29"/>
          <p:cNvSpPr txBox="1">
            <a:spLocks noChangeArrowheads="1"/>
          </p:cNvSpPr>
          <p:nvPr/>
        </p:nvSpPr>
        <p:spPr bwMode="auto">
          <a:xfrm>
            <a:off x="2964366" y="3046413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6" name="Text Box 30"/>
          <p:cNvSpPr txBox="1">
            <a:spLocks noChangeArrowheads="1"/>
          </p:cNvSpPr>
          <p:nvPr/>
        </p:nvSpPr>
        <p:spPr bwMode="auto">
          <a:xfrm>
            <a:off x="2965159" y="3279322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7" name="Text Box 31"/>
          <p:cNvSpPr txBox="1">
            <a:spLocks noChangeArrowheads="1"/>
          </p:cNvSpPr>
          <p:nvPr/>
        </p:nvSpPr>
        <p:spPr bwMode="auto">
          <a:xfrm>
            <a:off x="2964366" y="3745140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8" name="Text Box 32"/>
          <p:cNvSpPr txBox="1">
            <a:spLocks noChangeArrowheads="1"/>
          </p:cNvSpPr>
          <p:nvPr/>
        </p:nvSpPr>
        <p:spPr bwMode="auto">
          <a:xfrm>
            <a:off x="2965159" y="3952293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9" name="Text Box 33"/>
          <p:cNvSpPr txBox="1">
            <a:spLocks noChangeArrowheads="1"/>
          </p:cNvSpPr>
          <p:nvPr/>
        </p:nvSpPr>
        <p:spPr bwMode="auto">
          <a:xfrm>
            <a:off x="2964366" y="419164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0" name="Text Box 34"/>
          <p:cNvSpPr txBox="1">
            <a:spLocks noChangeArrowheads="1"/>
          </p:cNvSpPr>
          <p:nvPr/>
        </p:nvSpPr>
        <p:spPr bwMode="auto">
          <a:xfrm>
            <a:off x="2965159" y="4651019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1" name="Text Box 35"/>
          <p:cNvSpPr txBox="1">
            <a:spLocks noChangeArrowheads="1"/>
          </p:cNvSpPr>
          <p:nvPr/>
        </p:nvSpPr>
        <p:spPr bwMode="auto">
          <a:xfrm>
            <a:off x="2964366" y="441811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2" name="Text Box 36"/>
          <p:cNvSpPr txBox="1">
            <a:spLocks noChangeArrowheads="1"/>
          </p:cNvSpPr>
          <p:nvPr/>
        </p:nvSpPr>
        <p:spPr bwMode="auto">
          <a:xfrm>
            <a:off x="2965159" y="3512231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3" name="Text Box 37"/>
          <p:cNvSpPr txBox="1">
            <a:spLocks noChangeArrowheads="1"/>
          </p:cNvSpPr>
          <p:nvPr/>
        </p:nvSpPr>
        <p:spPr bwMode="auto">
          <a:xfrm>
            <a:off x="3327814" y="2282825"/>
            <a:ext cx="1339126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page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number or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disk address</a:t>
            </a:r>
          </a:p>
        </p:txBody>
      </p:sp>
      <p:sp>
        <p:nvSpPr>
          <p:cNvPr id="14374" name="Text Box 38"/>
          <p:cNvSpPr txBox="1">
            <a:spLocks noChangeArrowheads="1"/>
          </p:cNvSpPr>
          <p:nvPr/>
        </p:nvSpPr>
        <p:spPr bwMode="auto">
          <a:xfrm>
            <a:off x="2349736" y="30113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0</a:t>
            </a:r>
          </a:p>
        </p:txBody>
      </p:sp>
      <p:sp>
        <p:nvSpPr>
          <p:cNvPr id="14375" name="Text Box 39"/>
          <p:cNvSpPr txBox="1">
            <a:spLocks noChangeArrowheads="1"/>
          </p:cNvSpPr>
          <p:nvPr/>
        </p:nvSpPr>
        <p:spPr bwMode="auto">
          <a:xfrm>
            <a:off x="2346561" y="46242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7</a:t>
            </a:r>
          </a:p>
        </p:txBody>
      </p:sp>
      <p:sp>
        <p:nvSpPr>
          <p:cNvPr id="14376" name="Text Box 40"/>
          <p:cNvSpPr txBox="1">
            <a:spLocks noChangeArrowheads="1"/>
          </p:cNvSpPr>
          <p:nvPr/>
        </p:nvSpPr>
        <p:spPr bwMode="auto">
          <a:xfrm>
            <a:off x="7971252" y="26812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0</a:t>
            </a:r>
          </a:p>
        </p:txBody>
      </p:sp>
      <p:sp>
        <p:nvSpPr>
          <p:cNvPr id="14377" name="Rectangle 41"/>
          <p:cNvSpPr>
            <a:spLocks noChangeArrowheads="1"/>
          </p:cNvSpPr>
          <p:nvPr/>
        </p:nvSpPr>
        <p:spPr bwMode="auto">
          <a:xfrm>
            <a:off x="6606002" y="29464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2</a:t>
            </a:r>
          </a:p>
        </p:txBody>
      </p:sp>
      <p:sp>
        <p:nvSpPr>
          <p:cNvPr id="14378" name="Rectangle 42"/>
          <p:cNvSpPr>
            <a:spLocks noChangeArrowheads="1"/>
          </p:cNvSpPr>
          <p:nvPr/>
        </p:nvSpPr>
        <p:spPr bwMode="auto">
          <a:xfrm>
            <a:off x="6606002" y="27178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</a:t>
            </a:r>
          </a:p>
        </p:txBody>
      </p:sp>
      <p:sp>
        <p:nvSpPr>
          <p:cNvPr id="14379" name="Oval 43"/>
          <p:cNvSpPr>
            <a:spLocks noChangeArrowheads="1"/>
          </p:cNvSpPr>
          <p:nvPr/>
        </p:nvSpPr>
        <p:spPr bwMode="auto">
          <a:xfrm>
            <a:off x="4035839" y="47752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0" name="Oval 44"/>
          <p:cNvSpPr>
            <a:spLocks noChangeArrowheads="1"/>
          </p:cNvSpPr>
          <p:nvPr/>
        </p:nvSpPr>
        <p:spPr bwMode="auto">
          <a:xfrm>
            <a:off x="4035839" y="4546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1" name="Oval 45"/>
          <p:cNvSpPr>
            <a:spLocks noChangeArrowheads="1"/>
          </p:cNvSpPr>
          <p:nvPr/>
        </p:nvSpPr>
        <p:spPr bwMode="auto">
          <a:xfrm>
            <a:off x="4035839" y="36385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2" name="Oval 46"/>
          <p:cNvSpPr>
            <a:spLocks noChangeArrowheads="1"/>
          </p:cNvSpPr>
          <p:nvPr/>
        </p:nvSpPr>
        <p:spPr bwMode="auto">
          <a:xfrm>
            <a:off x="4035839" y="3403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3" name="Text Box 47"/>
          <p:cNvSpPr txBox="1">
            <a:spLocks noChangeArrowheads="1"/>
          </p:cNvSpPr>
          <p:nvPr/>
        </p:nvSpPr>
        <p:spPr bwMode="auto">
          <a:xfrm>
            <a:off x="7983952" y="33416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3</a:t>
            </a:r>
          </a:p>
        </p:txBody>
      </p:sp>
      <p:sp>
        <p:nvSpPr>
          <p:cNvPr id="14384" name="Rectangle 48"/>
          <p:cNvSpPr>
            <a:spLocks noChangeArrowheads="1"/>
          </p:cNvSpPr>
          <p:nvPr/>
        </p:nvSpPr>
        <p:spPr bwMode="auto">
          <a:xfrm>
            <a:off x="6613939" y="475932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1</a:t>
            </a:r>
          </a:p>
        </p:txBody>
      </p:sp>
      <p:sp>
        <p:nvSpPr>
          <p:cNvPr id="14385" name="Rectangle 49"/>
          <p:cNvSpPr>
            <a:spLocks noChangeArrowheads="1"/>
          </p:cNvSpPr>
          <p:nvPr/>
        </p:nvSpPr>
        <p:spPr bwMode="auto">
          <a:xfrm>
            <a:off x="6613939" y="506984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2</a:t>
            </a:r>
          </a:p>
        </p:txBody>
      </p:sp>
      <p:sp>
        <p:nvSpPr>
          <p:cNvPr id="14386" name="Rectangle 50"/>
          <p:cNvSpPr>
            <a:spLocks noChangeArrowheads="1"/>
          </p:cNvSpPr>
          <p:nvPr/>
        </p:nvSpPr>
        <p:spPr bwMode="auto">
          <a:xfrm>
            <a:off x="6613939" y="569087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4</a:t>
            </a:r>
          </a:p>
        </p:txBody>
      </p:sp>
      <p:sp>
        <p:nvSpPr>
          <p:cNvPr id="14387" name="Rectangle 51"/>
          <p:cNvSpPr>
            <a:spLocks noChangeArrowheads="1"/>
          </p:cNvSpPr>
          <p:nvPr/>
        </p:nvSpPr>
        <p:spPr bwMode="auto">
          <a:xfrm>
            <a:off x="6613939" y="600138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6</a:t>
            </a:r>
          </a:p>
        </p:txBody>
      </p:sp>
      <p:sp>
        <p:nvSpPr>
          <p:cNvPr id="14388" name="Rectangle 52"/>
          <p:cNvSpPr>
            <a:spLocks noChangeArrowheads="1"/>
          </p:cNvSpPr>
          <p:nvPr/>
        </p:nvSpPr>
        <p:spPr bwMode="auto">
          <a:xfrm>
            <a:off x="6613939" y="631190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7</a:t>
            </a:r>
          </a:p>
        </p:txBody>
      </p:sp>
      <p:sp>
        <p:nvSpPr>
          <p:cNvPr id="14389" name="Oval 53"/>
          <p:cNvSpPr>
            <a:spLocks noChangeArrowheads="1"/>
          </p:cNvSpPr>
          <p:nvPr/>
        </p:nvSpPr>
        <p:spPr bwMode="auto">
          <a:xfrm>
            <a:off x="4035839" y="3847744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0" name="Line 54"/>
          <p:cNvSpPr>
            <a:spLocks noChangeShapeType="1"/>
          </p:cNvSpPr>
          <p:nvPr/>
        </p:nvSpPr>
        <p:spPr bwMode="auto">
          <a:xfrm>
            <a:off x="4048539" y="3892461"/>
            <a:ext cx="2565400" cy="1511300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1" name="Oval 55"/>
          <p:cNvSpPr>
            <a:spLocks noChangeArrowheads="1"/>
          </p:cNvSpPr>
          <p:nvPr/>
        </p:nvSpPr>
        <p:spPr bwMode="auto">
          <a:xfrm>
            <a:off x="4035839" y="40576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2" name="Line 56"/>
          <p:cNvSpPr>
            <a:spLocks noChangeShapeType="1"/>
          </p:cNvSpPr>
          <p:nvPr/>
        </p:nvSpPr>
        <p:spPr bwMode="auto">
          <a:xfrm flipV="1">
            <a:off x="4080289" y="3414713"/>
            <a:ext cx="2533650" cy="6731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3" name="Rectangle 57"/>
          <p:cNvSpPr>
            <a:spLocks noChangeArrowheads="1"/>
          </p:cNvSpPr>
          <p:nvPr/>
        </p:nvSpPr>
        <p:spPr bwMode="auto">
          <a:xfrm>
            <a:off x="6613939" y="538035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3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457200" y="2514600"/>
            <a:ext cx="1600200" cy="2428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>
                <a:latin typeface="+mn-lt"/>
              </a:rPr>
              <a:t>Virtual address</a:t>
            </a:r>
          </a:p>
        </p:txBody>
      </p:sp>
      <p:cxnSp>
        <p:nvCxnSpPr>
          <p:cNvPr id="60" name="Shape 59"/>
          <p:cNvCxnSpPr>
            <a:stCxn id="59" idx="2"/>
          </p:cNvCxnSpPr>
          <p:nvPr/>
        </p:nvCxnSpPr>
        <p:spPr bwMode="auto">
          <a:xfrm rot="16200000" flipH="1">
            <a:off x="1547226" y="2467561"/>
            <a:ext cx="1119187" cy="1699039"/>
          </a:xfrm>
          <a:prstGeom prst="bentConnector2">
            <a:avLst/>
          </a:prstGeom>
          <a:noFill/>
          <a:ln w="254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298361" y="360362"/>
            <a:ext cx="8281987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Handling Page Fault</a:t>
            </a:r>
            <a:endParaRPr lang="en-GB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9830" y="1147763"/>
            <a:ext cx="8307387" cy="757237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 smtClean="0"/>
              <a:t>Page miss causes page fault (an exception)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 smtClean="0"/>
              <a:t>Page fault handler selects a victim to be evicted (here VP 4)</a:t>
            </a:r>
            <a:endParaRPr lang="en-GB" sz="2000" b="0" dirty="0"/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3261139" y="44481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3261139" y="4676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3261139" y="4219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3261139" y="3076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3261139" y="33051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3261139" y="3533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3261139" y="37623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3261139" y="39909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3213870" y="4946561"/>
            <a:ext cx="1690688" cy="812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Memory resident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page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6488527" y="2133600"/>
            <a:ext cx="1627153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6606002" y="3172092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7</a:t>
            </a:r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6606002" y="3381375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</a:t>
            </a:r>
            <a:r>
              <a:rPr lang="en-GB" sz="1400" dirty="0" smtClean="0">
                <a:latin typeface="Calibri" pitchFamily="34" charset="0"/>
              </a:rPr>
              <a:t>3</a:t>
            </a:r>
            <a:endParaRPr lang="en-GB" sz="1400" dirty="0">
              <a:latin typeface="Calibri" pitchFamily="34" charset="0"/>
            </a:endParaRPr>
          </a:p>
        </p:txBody>
      </p:sp>
      <p:sp>
        <p:nvSpPr>
          <p:cNvPr id="14351" name="Line 15"/>
          <p:cNvSpPr>
            <a:spLocks noChangeShapeType="1"/>
          </p:cNvSpPr>
          <p:nvPr/>
        </p:nvSpPr>
        <p:spPr bwMode="auto">
          <a:xfrm>
            <a:off x="4086639" y="4568825"/>
            <a:ext cx="2527300" cy="1450975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2" name="Line 16"/>
          <p:cNvSpPr>
            <a:spLocks noChangeShapeType="1"/>
          </p:cNvSpPr>
          <p:nvPr/>
        </p:nvSpPr>
        <p:spPr bwMode="auto">
          <a:xfrm flipV="1">
            <a:off x="4086639" y="3198813"/>
            <a:ext cx="2527300" cy="16129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3" name="Line 17"/>
          <p:cNvSpPr>
            <a:spLocks noChangeShapeType="1"/>
          </p:cNvSpPr>
          <p:nvPr/>
        </p:nvSpPr>
        <p:spPr bwMode="auto">
          <a:xfrm flipV="1">
            <a:off x="4112039" y="2970213"/>
            <a:ext cx="2501900" cy="6985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4" name="Line 18"/>
          <p:cNvSpPr>
            <a:spLocks noChangeShapeType="1"/>
          </p:cNvSpPr>
          <p:nvPr/>
        </p:nvSpPr>
        <p:spPr bwMode="auto">
          <a:xfrm flipV="1">
            <a:off x="4061239" y="2741613"/>
            <a:ext cx="2552700" cy="701675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5" name="Text Box 19"/>
          <p:cNvSpPr txBox="1">
            <a:spLocks noChangeArrowheads="1"/>
          </p:cNvSpPr>
          <p:nvPr/>
        </p:nvSpPr>
        <p:spPr bwMode="auto">
          <a:xfrm>
            <a:off x="6540914" y="4130675"/>
            <a:ext cx="1541463" cy="573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Virtual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(disk)</a:t>
            </a:r>
          </a:p>
        </p:txBody>
      </p:sp>
      <p:sp>
        <p:nvSpPr>
          <p:cNvPr id="14356" name="Rectangle 20"/>
          <p:cNvSpPr>
            <a:spLocks noChangeArrowheads="1"/>
          </p:cNvSpPr>
          <p:nvPr/>
        </p:nvSpPr>
        <p:spPr bwMode="auto">
          <a:xfrm>
            <a:off x="2956339" y="4448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7" name="Rectangle 21"/>
          <p:cNvSpPr>
            <a:spLocks noChangeArrowheads="1"/>
          </p:cNvSpPr>
          <p:nvPr/>
        </p:nvSpPr>
        <p:spPr bwMode="auto">
          <a:xfrm>
            <a:off x="2956339" y="4676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8" name="Rectangle 22"/>
          <p:cNvSpPr>
            <a:spLocks noChangeArrowheads="1"/>
          </p:cNvSpPr>
          <p:nvPr/>
        </p:nvSpPr>
        <p:spPr bwMode="auto">
          <a:xfrm>
            <a:off x="2956339" y="4219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9" name="Rectangle 23"/>
          <p:cNvSpPr>
            <a:spLocks noChangeArrowheads="1"/>
          </p:cNvSpPr>
          <p:nvPr/>
        </p:nvSpPr>
        <p:spPr bwMode="auto">
          <a:xfrm>
            <a:off x="2956339" y="3076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0" name="Rectangle 24"/>
          <p:cNvSpPr>
            <a:spLocks noChangeArrowheads="1"/>
          </p:cNvSpPr>
          <p:nvPr/>
        </p:nvSpPr>
        <p:spPr bwMode="auto">
          <a:xfrm>
            <a:off x="2956339" y="3305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1" name="Rectangle 25"/>
          <p:cNvSpPr>
            <a:spLocks noChangeArrowheads="1"/>
          </p:cNvSpPr>
          <p:nvPr/>
        </p:nvSpPr>
        <p:spPr bwMode="auto">
          <a:xfrm>
            <a:off x="2956339" y="3533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2" name="Rectangle 26"/>
          <p:cNvSpPr>
            <a:spLocks noChangeArrowheads="1"/>
          </p:cNvSpPr>
          <p:nvPr/>
        </p:nvSpPr>
        <p:spPr bwMode="auto">
          <a:xfrm>
            <a:off x="2956339" y="37623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3" name="Rectangle 27"/>
          <p:cNvSpPr>
            <a:spLocks noChangeArrowheads="1"/>
          </p:cNvSpPr>
          <p:nvPr/>
        </p:nvSpPr>
        <p:spPr bwMode="auto">
          <a:xfrm>
            <a:off x="2956339" y="39909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2727739" y="2771775"/>
            <a:ext cx="68580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14365" name="Text Box 29"/>
          <p:cNvSpPr txBox="1">
            <a:spLocks noChangeArrowheads="1"/>
          </p:cNvSpPr>
          <p:nvPr/>
        </p:nvSpPr>
        <p:spPr bwMode="auto">
          <a:xfrm>
            <a:off x="2964366" y="3046413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6" name="Text Box 30"/>
          <p:cNvSpPr txBox="1">
            <a:spLocks noChangeArrowheads="1"/>
          </p:cNvSpPr>
          <p:nvPr/>
        </p:nvSpPr>
        <p:spPr bwMode="auto">
          <a:xfrm>
            <a:off x="2965159" y="3279322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7" name="Text Box 31"/>
          <p:cNvSpPr txBox="1">
            <a:spLocks noChangeArrowheads="1"/>
          </p:cNvSpPr>
          <p:nvPr/>
        </p:nvSpPr>
        <p:spPr bwMode="auto">
          <a:xfrm>
            <a:off x="2964366" y="3745140"/>
            <a:ext cx="27312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solidFill>
                  <a:srgbClr val="000066"/>
                </a:solidFill>
                <a:latin typeface="Calibri" pitchFamily="34" charset="0"/>
              </a:rPr>
              <a:t>1</a:t>
            </a:r>
            <a:endParaRPr lang="en-GB" sz="1400" dirty="0">
              <a:solidFill>
                <a:srgbClr val="000066"/>
              </a:solidFill>
              <a:latin typeface="Calibri" pitchFamily="34" charset="0"/>
            </a:endParaRPr>
          </a:p>
        </p:txBody>
      </p:sp>
      <p:sp>
        <p:nvSpPr>
          <p:cNvPr id="14368" name="Text Box 32"/>
          <p:cNvSpPr txBox="1">
            <a:spLocks noChangeArrowheads="1"/>
          </p:cNvSpPr>
          <p:nvPr/>
        </p:nvSpPr>
        <p:spPr bwMode="auto">
          <a:xfrm>
            <a:off x="2965159" y="3952293"/>
            <a:ext cx="27312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solidFill>
                  <a:srgbClr val="000066"/>
                </a:solidFill>
                <a:latin typeface="Calibri" pitchFamily="34" charset="0"/>
              </a:rPr>
              <a:t>0</a:t>
            </a:r>
            <a:endParaRPr lang="en-GB" sz="1400" dirty="0">
              <a:solidFill>
                <a:srgbClr val="000066"/>
              </a:solidFill>
              <a:latin typeface="Calibri" pitchFamily="34" charset="0"/>
            </a:endParaRPr>
          </a:p>
        </p:txBody>
      </p:sp>
      <p:sp>
        <p:nvSpPr>
          <p:cNvPr id="14369" name="Text Box 33"/>
          <p:cNvSpPr txBox="1">
            <a:spLocks noChangeArrowheads="1"/>
          </p:cNvSpPr>
          <p:nvPr/>
        </p:nvSpPr>
        <p:spPr bwMode="auto">
          <a:xfrm>
            <a:off x="2964366" y="419164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0" name="Text Box 34"/>
          <p:cNvSpPr txBox="1">
            <a:spLocks noChangeArrowheads="1"/>
          </p:cNvSpPr>
          <p:nvPr/>
        </p:nvSpPr>
        <p:spPr bwMode="auto">
          <a:xfrm>
            <a:off x="2965159" y="4651019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1" name="Text Box 35"/>
          <p:cNvSpPr txBox="1">
            <a:spLocks noChangeArrowheads="1"/>
          </p:cNvSpPr>
          <p:nvPr/>
        </p:nvSpPr>
        <p:spPr bwMode="auto">
          <a:xfrm>
            <a:off x="2964366" y="441811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2" name="Text Box 36"/>
          <p:cNvSpPr txBox="1">
            <a:spLocks noChangeArrowheads="1"/>
          </p:cNvSpPr>
          <p:nvPr/>
        </p:nvSpPr>
        <p:spPr bwMode="auto">
          <a:xfrm>
            <a:off x="2965159" y="3512231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3" name="Text Box 37"/>
          <p:cNvSpPr txBox="1">
            <a:spLocks noChangeArrowheads="1"/>
          </p:cNvSpPr>
          <p:nvPr/>
        </p:nvSpPr>
        <p:spPr bwMode="auto">
          <a:xfrm>
            <a:off x="3327814" y="2282825"/>
            <a:ext cx="1339126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page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number or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disk address</a:t>
            </a:r>
          </a:p>
        </p:txBody>
      </p:sp>
      <p:sp>
        <p:nvSpPr>
          <p:cNvPr id="14374" name="Text Box 38"/>
          <p:cNvSpPr txBox="1">
            <a:spLocks noChangeArrowheads="1"/>
          </p:cNvSpPr>
          <p:nvPr/>
        </p:nvSpPr>
        <p:spPr bwMode="auto">
          <a:xfrm>
            <a:off x="2349736" y="30113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0</a:t>
            </a:r>
          </a:p>
        </p:txBody>
      </p:sp>
      <p:sp>
        <p:nvSpPr>
          <p:cNvPr id="14375" name="Text Box 39"/>
          <p:cNvSpPr txBox="1">
            <a:spLocks noChangeArrowheads="1"/>
          </p:cNvSpPr>
          <p:nvPr/>
        </p:nvSpPr>
        <p:spPr bwMode="auto">
          <a:xfrm>
            <a:off x="2346561" y="46242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7</a:t>
            </a:r>
          </a:p>
        </p:txBody>
      </p:sp>
      <p:sp>
        <p:nvSpPr>
          <p:cNvPr id="14376" name="Text Box 40"/>
          <p:cNvSpPr txBox="1">
            <a:spLocks noChangeArrowheads="1"/>
          </p:cNvSpPr>
          <p:nvPr/>
        </p:nvSpPr>
        <p:spPr bwMode="auto">
          <a:xfrm>
            <a:off x="7971252" y="26812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0</a:t>
            </a:r>
          </a:p>
        </p:txBody>
      </p:sp>
      <p:sp>
        <p:nvSpPr>
          <p:cNvPr id="14377" name="Rectangle 41"/>
          <p:cNvSpPr>
            <a:spLocks noChangeArrowheads="1"/>
          </p:cNvSpPr>
          <p:nvPr/>
        </p:nvSpPr>
        <p:spPr bwMode="auto">
          <a:xfrm>
            <a:off x="6606002" y="29464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2</a:t>
            </a:r>
          </a:p>
        </p:txBody>
      </p:sp>
      <p:sp>
        <p:nvSpPr>
          <p:cNvPr id="14378" name="Rectangle 42"/>
          <p:cNvSpPr>
            <a:spLocks noChangeArrowheads="1"/>
          </p:cNvSpPr>
          <p:nvPr/>
        </p:nvSpPr>
        <p:spPr bwMode="auto">
          <a:xfrm>
            <a:off x="6606002" y="27178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</a:t>
            </a:r>
          </a:p>
        </p:txBody>
      </p:sp>
      <p:sp>
        <p:nvSpPr>
          <p:cNvPr id="14379" name="Oval 43"/>
          <p:cNvSpPr>
            <a:spLocks noChangeArrowheads="1"/>
          </p:cNvSpPr>
          <p:nvPr/>
        </p:nvSpPr>
        <p:spPr bwMode="auto">
          <a:xfrm>
            <a:off x="4035839" y="47752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0" name="Oval 44"/>
          <p:cNvSpPr>
            <a:spLocks noChangeArrowheads="1"/>
          </p:cNvSpPr>
          <p:nvPr/>
        </p:nvSpPr>
        <p:spPr bwMode="auto">
          <a:xfrm>
            <a:off x="4035839" y="4546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1" name="Oval 45"/>
          <p:cNvSpPr>
            <a:spLocks noChangeArrowheads="1"/>
          </p:cNvSpPr>
          <p:nvPr/>
        </p:nvSpPr>
        <p:spPr bwMode="auto">
          <a:xfrm>
            <a:off x="4035839" y="36385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2" name="Oval 46"/>
          <p:cNvSpPr>
            <a:spLocks noChangeArrowheads="1"/>
          </p:cNvSpPr>
          <p:nvPr/>
        </p:nvSpPr>
        <p:spPr bwMode="auto">
          <a:xfrm>
            <a:off x="4035839" y="3403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3" name="Text Box 47"/>
          <p:cNvSpPr txBox="1">
            <a:spLocks noChangeArrowheads="1"/>
          </p:cNvSpPr>
          <p:nvPr/>
        </p:nvSpPr>
        <p:spPr bwMode="auto">
          <a:xfrm>
            <a:off x="7983952" y="33416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3</a:t>
            </a:r>
          </a:p>
        </p:txBody>
      </p:sp>
      <p:sp>
        <p:nvSpPr>
          <p:cNvPr id="14384" name="Rectangle 48"/>
          <p:cNvSpPr>
            <a:spLocks noChangeArrowheads="1"/>
          </p:cNvSpPr>
          <p:nvPr/>
        </p:nvSpPr>
        <p:spPr bwMode="auto">
          <a:xfrm>
            <a:off x="6613939" y="475932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1</a:t>
            </a:r>
          </a:p>
        </p:txBody>
      </p:sp>
      <p:sp>
        <p:nvSpPr>
          <p:cNvPr id="14385" name="Rectangle 49"/>
          <p:cNvSpPr>
            <a:spLocks noChangeArrowheads="1"/>
          </p:cNvSpPr>
          <p:nvPr/>
        </p:nvSpPr>
        <p:spPr bwMode="auto">
          <a:xfrm>
            <a:off x="6613939" y="506984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2</a:t>
            </a:r>
          </a:p>
        </p:txBody>
      </p:sp>
      <p:sp>
        <p:nvSpPr>
          <p:cNvPr id="14386" name="Rectangle 50"/>
          <p:cNvSpPr>
            <a:spLocks noChangeArrowheads="1"/>
          </p:cNvSpPr>
          <p:nvPr/>
        </p:nvSpPr>
        <p:spPr bwMode="auto">
          <a:xfrm>
            <a:off x="6613939" y="569087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4</a:t>
            </a:r>
          </a:p>
        </p:txBody>
      </p:sp>
      <p:sp>
        <p:nvSpPr>
          <p:cNvPr id="14387" name="Rectangle 51"/>
          <p:cNvSpPr>
            <a:spLocks noChangeArrowheads="1"/>
          </p:cNvSpPr>
          <p:nvPr/>
        </p:nvSpPr>
        <p:spPr bwMode="auto">
          <a:xfrm>
            <a:off x="6613939" y="600138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6</a:t>
            </a:r>
          </a:p>
        </p:txBody>
      </p:sp>
      <p:sp>
        <p:nvSpPr>
          <p:cNvPr id="14388" name="Rectangle 52"/>
          <p:cNvSpPr>
            <a:spLocks noChangeArrowheads="1"/>
          </p:cNvSpPr>
          <p:nvPr/>
        </p:nvSpPr>
        <p:spPr bwMode="auto">
          <a:xfrm>
            <a:off x="6613939" y="631190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7</a:t>
            </a:r>
          </a:p>
        </p:txBody>
      </p:sp>
      <p:sp>
        <p:nvSpPr>
          <p:cNvPr id="14389" name="Oval 53"/>
          <p:cNvSpPr>
            <a:spLocks noChangeArrowheads="1"/>
          </p:cNvSpPr>
          <p:nvPr/>
        </p:nvSpPr>
        <p:spPr bwMode="auto">
          <a:xfrm>
            <a:off x="4035839" y="3847744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0" name="Line 54"/>
          <p:cNvSpPr>
            <a:spLocks noChangeShapeType="1"/>
          </p:cNvSpPr>
          <p:nvPr/>
        </p:nvSpPr>
        <p:spPr bwMode="auto">
          <a:xfrm>
            <a:off x="4080289" y="4087812"/>
            <a:ext cx="2533650" cy="1603057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1" name="Oval 55"/>
          <p:cNvSpPr>
            <a:spLocks noChangeArrowheads="1"/>
          </p:cNvSpPr>
          <p:nvPr/>
        </p:nvSpPr>
        <p:spPr bwMode="auto">
          <a:xfrm>
            <a:off x="4035839" y="40576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2" name="Line 56"/>
          <p:cNvSpPr>
            <a:spLocks noChangeShapeType="1"/>
          </p:cNvSpPr>
          <p:nvPr/>
        </p:nvSpPr>
        <p:spPr bwMode="auto">
          <a:xfrm flipV="1">
            <a:off x="4086639" y="3443287"/>
            <a:ext cx="2527300" cy="433386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3" name="Rectangle 57"/>
          <p:cNvSpPr>
            <a:spLocks noChangeArrowheads="1"/>
          </p:cNvSpPr>
          <p:nvPr/>
        </p:nvSpPr>
        <p:spPr bwMode="auto">
          <a:xfrm>
            <a:off x="6613939" y="538035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3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457200" y="2514600"/>
            <a:ext cx="1600200" cy="2428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>
                <a:latin typeface="+mn-lt"/>
              </a:rPr>
              <a:t>Virtual address</a:t>
            </a:r>
          </a:p>
        </p:txBody>
      </p:sp>
      <p:cxnSp>
        <p:nvCxnSpPr>
          <p:cNvPr id="60" name="Shape 59"/>
          <p:cNvCxnSpPr>
            <a:stCxn id="59" idx="2"/>
          </p:cNvCxnSpPr>
          <p:nvPr/>
        </p:nvCxnSpPr>
        <p:spPr bwMode="auto">
          <a:xfrm rot="16200000" flipH="1">
            <a:off x="1547226" y="2467561"/>
            <a:ext cx="1119187" cy="1699039"/>
          </a:xfrm>
          <a:prstGeom prst="bentConnector2">
            <a:avLst/>
          </a:prstGeom>
          <a:noFill/>
          <a:ln w="254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298361" y="360362"/>
            <a:ext cx="8281987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Handling Page Fault</a:t>
            </a:r>
            <a:endParaRPr lang="en-GB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9830" y="1147763"/>
            <a:ext cx="8307387" cy="757237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 smtClean="0"/>
              <a:t>Page miss causes page fault (an exception)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 smtClean="0"/>
              <a:t>Page fault handler selects a victim to be evicted (here VP 4)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 smtClean="0"/>
              <a:t>Offending instruction is restarted: page hit!</a:t>
            </a:r>
            <a:endParaRPr lang="en-GB" sz="2000" b="0" dirty="0"/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3261139" y="44481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3261139" y="4676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3261139" y="4219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3261139" y="3076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3261139" y="33051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3261139" y="3533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3261139" y="37623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3261139" y="39909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3213870" y="4946561"/>
            <a:ext cx="1690688" cy="812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Memory resident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page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6488527" y="2133600"/>
            <a:ext cx="1627153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6606002" y="3172092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7</a:t>
            </a:r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6606002" y="3381375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</a:t>
            </a:r>
            <a:r>
              <a:rPr lang="en-GB" sz="1400" dirty="0" smtClean="0">
                <a:latin typeface="Calibri" pitchFamily="34" charset="0"/>
              </a:rPr>
              <a:t>3</a:t>
            </a:r>
            <a:endParaRPr lang="en-GB" sz="1400" dirty="0">
              <a:latin typeface="Calibri" pitchFamily="34" charset="0"/>
            </a:endParaRPr>
          </a:p>
        </p:txBody>
      </p:sp>
      <p:sp>
        <p:nvSpPr>
          <p:cNvPr id="14351" name="Line 15"/>
          <p:cNvSpPr>
            <a:spLocks noChangeShapeType="1"/>
          </p:cNvSpPr>
          <p:nvPr/>
        </p:nvSpPr>
        <p:spPr bwMode="auto">
          <a:xfrm>
            <a:off x="4086639" y="4568825"/>
            <a:ext cx="2527300" cy="1450975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2" name="Line 16"/>
          <p:cNvSpPr>
            <a:spLocks noChangeShapeType="1"/>
          </p:cNvSpPr>
          <p:nvPr/>
        </p:nvSpPr>
        <p:spPr bwMode="auto">
          <a:xfrm flipV="1">
            <a:off x="4086639" y="3198813"/>
            <a:ext cx="2527300" cy="16129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3" name="Line 17"/>
          <p:cNvSpPr>
            <a:spLocks noChangeShapeType="1"/>
          </p:cNvSpPr>
          <p:nvPr/>
        </p:nvSpPr>
        <p:spPr bwMode="auto">
          <a:xfrm flipV="1">
            <a:off x="4112039" y="2970213"/>
            <a:ext cx="2501900" cy="6985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4" name="Line 18"/>
          <p:cNvSpPr>
            <a:spLocks noChangeShapeType="1"/>
          </p:cNvSpPr>
          <p:nvPr/>
        </p:nvSpPr>
        <p:spPr bwMode="auto">
          <a:xfrm flipV="1">
            <a:off x="4061239" y="2741613"/>
            <a:ext cx="2552700" cy="701675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5" name="Text Box 19"/>
          <p:cNvSpPr txBox="1">
            <a:spLocks noChangeArrowheads="1"/>
          </p:cNvSpPr>
          <p:nvPr/>
        </p:nvSpPr>
        <p:spPr bwMode="auto">
          <a:xfrm>
            <a:off x="6540914" y="4130675"/>
            <a:ext cx="1541463" cy="573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Virtual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(disk)</a:t>
            </a:r>
          </a:p>
        </p:txBody>
      </p:sp>
      <p:sp>
        <p:nvSpPr>
          <p:cNvPr id="14356" name="Rectangle 20"/>
          <p:cNvSpPr>
            <a:spLocks noChangeArrowheads="1"/>
          </p:cNvSpPr>
          <p:nvPr/>
        </p:nvSpPr>
        <p:spPr bwMode="auto">
          <a:xfrm>
            <a:off x="2956339" y="4448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7" name="Rectangle 21"/>
          <p:cNvSpPr>
            <a:spLocks noChangeArrowheads="1"/>
          </p:cNvSpPr>
          <p:nvPr/>
        </p:nvSpPr>
        <p:spPr bwMode="auto">
          <a:xfrm>
            <a:off x="2956339" y="4676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8" name="Rectangle 22"/>
          <p:cNvSpPr>
            <a:spLocks noChangeArrowheads="1"/>
          </p:cNvSpPr>
          <p:nvPr/>
        </p:nvSpPr>
        <p:spPr bwMode="auto">
          <a:xfrm>
            <a:off x="2956339" y="4219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9" name="Rectangle 23"/>
          <p:cNvSpPr>
            <a:spLocks noChangeArrowheads="1"/>
          </p:cNvSpPr>
          <p:nvPr/>
        </p:nvSpPr>
        <p:spPr bwMode="auto">
          <a:xfrm>
            <a:off x="2956339" y="3076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0" name="Rectangle 24"/>
          <p:cNvSpPr>
            <a:spLocks noChangeArrowheads="1"/>
          </p:cNvSpPr>
          <p:nvPr/>
        </p:nvSpPr>
        <p:spPr bwMode="auto">
          <a:xfrm>
            <a:off x="2956339" y="3305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1" name="Rectangle 25"/>
          <p:cNvSpPr>
            <a:spLocks noChangeArrowheads="1"/>
          </p:cNvSpPr>
          <p:nvPr/>
        </p:nvSpPr>
        <p:spPr bwMode="auto">
          <a:xfrm>
            <a:off x="2956339" y="3533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2" name="Rectangle 26"/>
          <p:cNvSpPr>
            <a:spLocks noChangeArrowheads="1"/>
          </p:cNvSpPr>
          <p:nvPr/>
        </p:nvSpPr>
        <p:spPr bwMode="auto">
          <a:xfrm>
            <a:off x="2956339" y="37623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3" name="Rectangle 27"/>
          <p:cNvSpPr>
            <a:spLocks noChangeArrowheads="1"/>
          </p:cNvSpPr>
          <p:nvPr/>
        </p:nvSpPr>
        <p:spPr bwMode="auto">
          <a:xfrm>
            <a:off x="2956339" y="39909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2727739" y="2771775"/>
            <a:ext cx="68580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14365" name="Text Box 29"/>
          <p:cNvSpPr txBox="1">
            <a:spLocks noChangeArrowheads="1"/>
          </p:cNvSpPr>
          <p:nvPr/>
        </p:nvSpPr>
        <p:spPr bwMode="auto">
          <a:xfrm>
            <a:off x="2964366" y="3046413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6" name="Text Box 30"/>
          <p:cNvSpPr txBox="1">
            <a:spLocks noChangeArrowheads="1"/>
          </p:cNvSpPr>
          <p:nvPr/>
        </p:nvSpPr>
        <p:spPr bwMode="auto">
          <a:xfrm>
            <a:off x="2965159" y="3279322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7" name="Text Box 31"/>
          <p:cNvSpPr txBox="1">
            <a:spLocks noChangeArrowheads="1"/>
          </p:cNvSpPr>
          <p:nvPr/>
        </p:nvSpPr>
        <p:spPr bwMode="auto">
          <a:xfrm>
            <a:off x="2964366" y="3745140"/>
            <a:ext cx="27312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solidFill>
                  <a:srgbClr val="000066"/>
                </a:solidFill>
                <a:latin typeface="Calibri" pitchFamily="34" charset="0"/>
              </a:rPr>
              <a:t>1</a:t>
            </a:r>
            <a:endParaRPr lang="en-GB" sz="1400" dirty="0">
              <a:solidFill>
                <a:srgbClr val="000066"/>
              </a:solidFill>
              <a:latin typeface="Calibri" pitchFamily="34" charset="0"/>
            </a:endParaRPr>
          </a:p>
        </p:txBody>
      </p:sp>
      <p:sp>
        <p:nvSpPr>
          <p:cNvPr id="14368" name="Text Box 32"/>
          <p:cNvSpPr txBox="1">
            <a:spLocks noChangeArrowheads="1"/>
          </p:cNvSpPr>
          <p:nvPr/>
        </p:nvSpPr>
        <p:spPr bwMode="auto">
          <a:xfrm>
            <a:off x="2965159" y="3952293"/>
            <a:ext cx="27312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solidFill>
                  <a:srgbClr val="000066"/>
                </a:solidFill>
                <a:latin typeface="Calibri" pitchFamily="34" charset="0"/>
              </a:rPr>
              <a:t>0</a:t>
            </a:r>
            <a:endParaRPr lang="en-GB" sz="1400" dirty="0">
              <a:solidFill>
                <a:srgbClr val="000066"/>
              </a:solidFill>
              <a:latin typeface="Calibri" pitchFamily="34" charset="0"/>
            </a:endParaRPr>
          </a:p>
        </p:txBody>
      </p:sp>
      <p:sp>
        <p:nvSpPr>
          <p:cNvPr id="14369" name="Text Box 33"/>
          <p:cNvSpPr txBox="1">
            <a:spLocks noChangeArrowheads="1"/>
          </p:cNvSpPr>
          <p:nvPr/>
        </p:nvSpPr>
        <p:spPr bwMode="auto">
          <a:xfrm>
            <a:off x="2964366" y="419164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0" name="Text Box 34"/>
          <p:cNvSpPr txBox="1">
            <a:spLocks noChangeArrowheads="1"/>
          </p:cNvSpPr>
          <p:nvPr/>
        </p:nvSpPr>
        <p:spPr bwMode="auto">
          <a:xfrm>
            <a:off x="2965159" y="4651019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1" name="Text Box 35"/>
          <p:cNvSpPr txBox="1">
            <a:spLocks noChangeArrowheads="1"/>
          </p:cNvSpPr>
          <p:nvPr/>
        </p:nvSpPr>
        <p:spPr bwMode="auto">
          <a:xfrm>
            <a:off x="2964366" y="441811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2" name="Text Box 36"/>
          <p:cNvSpPr txBox="1">
            <a:spLocks noChangeArrowheads="1"/>
          </p:cNvSpPr>
          <p:nvPr/>
        </p:nvSpPr>
        <p:spPr bwMode="auto">
          <a:xfrm>
            <a:off x="2965159" y="3512231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3" name="Text Box 37"/>
          <p:cNvSpPr txBox="1">
            <a:spLocks noChangeArrowheads="1"/>
          </p:cNvSpPr>
          <p:nvPr/>
        </p:nvSpPr>
        <p:spPr bwMode="auto">
          <a:xfrm>
            <a:off x="3327814" y="2282825"/>
            <a:ext cx="1339126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page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number or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disk address</a:t>
            </a:r>
          </a:p>
        </p:txBody>
      </p:sp>
      <p:sp>
        <p:nvSpPr>
          <p:cNvPr id="14374" name="Text Box 38"/>
          <p:cNvSpPr txBox="1">
            <a:spLocks noChangeArrowheads="1"/>
          </p:cNvSpPr>
          <p:nvPr/>
        </p:nvSpPr>
        <p:spPr bwMode="auto">
          <a:xfrm>
            <a:off x="2349736" y="30113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0</a:t>
            </a:r>
          </a:p>
        </p:txBody>
      </p:sp>
      <p:sp>
        <p:nvSpPr>
          <p:cNvPr id="14375" name="Text Box 39"/>
          <p:cNvSpPr txBox="1">
            <a:spLocks noChangeArrowheads="1"/>
          </p:cNvSpPr>
          <p:nvPr/>
        </p:nvSpPr>
        <p:spPr bwMode="auto">
          <a:xfrm>
            <a:off x="2346561" y="46242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7</a:t>
            </a:r>
          </a:p>
        </p:txBody>
      </p:sp>
      <p:sp>
        <p:nvSpPr>
          <p:cNvPr id="14376" name="Text Box 40"/>
          <p:cNvSpPr txBox="1">
            <a:spLocks noChangeArrowheads="1"/>
          </p:cNvSpPr>
          <p:nvPr/>
        </p:nvSpPr>
        <p:spPr bwMode="auto">
          <a:xfrm>
            <a:off x="7971252" y="26812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0</a:t>
            </a:r>
          </a:p>
        </p:txBody>
      </p:sp>
      <p:sp>
        <p:nvSpPr>
          <p:cNvPr id="14377" name="Rectangle 41"/>
          <p:cNvSpPr>
            <a:spLocks noChangeArrowheads="1"/>
          </p:cNvSpPr>
          <p:nvPr/>
        </p:nvSpPr>
        <p:spPr bwMode="auto">
          <a:xfrm>
            <a:off x="6606002" y="29464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2</a:t>
            </a:r>
          </a:p>
        </p:txBody>
      </p:sp>
      <p:sp>
        <p:nvSpPr>
          <p:cNvPr id="14378" name="Rectangle 42"/>
          <p:cNvSpPr>
            <a:spLocks noChangeArrowheads="1"/>
          </p:cNvSpPr>
          <p:nvPr/>
        </p:nvSpPr>
        <p:spPr bwMode="auto">
          <a:xfrm>
            <a:off x="6606002" y="27178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</a:t>
            </a:r>
          </a:p>
        </p:txBody>
      </p:sp>
      <p:sp>
        <p:nvSpPr>
          <p:cNvPr id="14379" name="Oval 43"/>
          <p:cNvSpPr>
            <a:spLocks noChangeArrowheads="1"/>
          </p:cNvSpPr>
          <p:nvPr/>
        </p:nvSpPr>
        <p:spPr bwMode="auto">
          <a:xfrm>
            <a:off x="4035839" y="47752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0" name="Oval 44"/>
          <p:cNvSpPr>
            <a:spLocks noChangeArrowheads="1"/>
          </p:cNvSpPr>
          <p:nvPr/>
        </p:nvSpPr>
        <p:spPr bwMode="auto">
          <a:xfrm>
            <a:off x="4035839" y="4546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1" name="Oval 45"/>
          <p:cNvSpPr>
            <a:spLocks noChangeArrowheads="1"/>
          </p:cNvSpPr>
          <p:nvPr/>
        </p:nvSpPr>
        <p:spPr bwMode="auto">
          <a:xfrm>
            <a:off x="4035839" y="36385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2" name="Oval 46"/>
          <p:cNvSpPr>
            <a:spLocks noChangeArrowheads="1"/>
          </p:cNvSpPr>
          <p:nvPr/>
        </p:nvSpPr>
        <p:spPr bwMode="auto">
          <a:xfrm>
            <a:off x="4035839" y="3403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3" name="Text Box 47"/>
          <p:cNvSpPr txBox="1">
            <a:spLocks noChangeArrowheads="1"/>
          </p:cNvSpPr>
          <p:nvPr/>
        </p:nvSpPr>
        <p:spPr bwMode="auto">
          <a:xfrm>
            <a:off x="7983952" y="33416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3</a:t>
            </a:r>
          </a:p>
        </p:txBody>
      </p:sp>
      <p:sp>
        <p:nvSpPr>
          <p:cNvPr id="14384" name="Rectangle 48"/>
          <p:cNvSpPr>
            <a:spLocks noChangeArrowheads="1"/>
          </p:cNvSpPr>
          <p:nvPr/>
        </p:nvSpPr>
        <p:spPr bwMode="auto">
          <a:xfrm>
            <a:off x="6613939" y="475932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1</a:t>
            </a:r>
          </a:p>
        </p:txBody>
      </p:sp>
      <p:sp>
        <p:nvSpPr>
          <p:cNvPr id="14385" name="Rectangle 49"/>
          <p:cNvSpPr>
            <a:spLocks noChangeArrowheads="1"/>
          </p:cNvSpPr>
          <p:nvPr/>
        </p:nvSpPr>
        <p:spPr bwMode="auto">
          <a:xfrm>
            <a:off x="6613939" y="506984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2</a:t>
            </a:r>
          </a:p>
        </p:txBody>
      </p:sp>
      <p:sp>
        <p:nvSpPr>
          <p:cNvPr id="14386" name="Rectangle 50"/>
          <p:cNvSpPr>
            <a:spLocks noChangeArrowheads="1"/>
          </p:cNvSpPr>
          <p:nvPr/>
        </p:nvSpPr>
        <p:spPr bwMode="auto">
          <a:xfrm>
            <a:off x="6613939" y="569087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4</a:t>
            </a:r>
          </a:p>
        </p:txBody>
      </p:sp>
      <p:sp>
        <p:nvSpPr>
          <p:cNvPr id="14387" name="Rectangle 51"/>
          <p:cNvSpPr>
            <a:spLocks noChangeArrowheads="1"/>
          </p:cNvSpPr>
          <p:nvPr/>
        </p:nvSpPr>
        <p:spPr bwMode="auto">
          <a:xfrm>
            <a:off x="6613939" y="600138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6</a:t>
            </a:r>
          </a:p>
        </p:txBody>
      </p:sp>
      <p:sp>
        <p:nvSpPr>
          <p:cNvPr id="14388" name="Rectangle 52"/>
          <p:cNvSpPr>
            <a:spLocks noChangeArrowheads="1"/>
          </p:cNvSpPr>
          <p:nvPr/>
        </p:nvSpPr>
        <p:spPr bwMode="auto">
          <a:xfrm>
            <a:off x="6613939" y="631190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7</a:t>
            </a:r>
          </a:p>
        </p:txBody>
      </p:sp>
      <p:sp>
        <p:nvSpPr>
          <p:cNvPr id="14389" name="Oval 53"/>
          <p:cNvSpPr>
            <a:spLocks noChangeArrowheads="1"/>
          </p:cNvSpPr>
          <p:nvPr/>
        </p:nvSpPr>
        <p:spPr bwMode="auto">
          <a:xfrm>
            <a:off x="4035839" y="3847744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0" name="Line 54"/>
          <p:cNvSpPr>
            <a:spLocks noChangeShapeType="1"/>
          </p:cNvSpPr>
          <p:nvPr/>
        </p:nvSpPr>
        <p:spPr bwMode="auto">
          <a:xfrm>
            <a:off x="4080289" y="4087812"/>
            <a:ext cx="2533650" cy="1603057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1" name="Oval 55"/>
          <p:cNvSpPr>
            <a:spLocks noChangeArrowheads="1"/>
          </p:cNvSpPr>
          <p:nvPr/>
        </p:nvSpPr>
        <p:spPr bwMode="auto">
          <a:xfrm>
            <a:off x="4035839" y="40576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2" name="Line 56"/>
          <p:cNvSpPr>
            <a:spLocks noChangeShapeType="1"/>
          </p:cNvSpPr>
          <p:nvPr/>
        </p:nvSpPr>
        <p:spPr bwMode="auto">
          <a:xfrm flipV="1">
            <a:off x="4086639" y="3443287"/>
            <a:ext cx="2527300" cy="433386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3" name="Rectangle 57"/>
          <p:cNvSpPr>
            <a:spLocks noChangeArrowheads="1"/>
          </p:cNvSpPr>
          <p:nvPr/>
        </p:nvSpPr>
        <p:spPr bwMode="auto">
          <a:xfrm>
            <a:off x="6613939" y="538035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3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457200" y="2514600"/>
            <a:ext cx="1600200" cy="2428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>
                <a:latin typeface="+mn-lt"/>
              </a:rPr>
              <a:t>Virtual address</a:t>
            </a:r>
          </a:p>
        </p:txBody>
      </p:sp>
      <p:cxnSp>
        <p:nvCxnSpPr>
          <p:cNvPr id="63" name="Shape 62"/>
          <p:cNvCxnSpPr>
            <a:stCxn id="59" idx="2"/>
            <a:endCxn id="14362" idx="1"/>
          </p:cNvCxnSpPr>
          <p:nvPr/>
        </p:nvCxnSpPr>
        <p:spPr bwMode="auto">
          <a:xfrm rot="16200000" flipH="1">
            <a:off x="1547226" y="2467561"/>
            <a:ext cx="1119187" cy="1699039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xfrm>
            <a:off x="404813" y="360362"/>
            <a:ext cx="8283575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Locality to the Rescue Again!</a:t>
            </a:r>
            <a:endParaRPr lang="en-GB" dirty="0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328738"/>
            <a:ext cx="8307387" cy="5224462"/>
          </a:xfrm>
          <a:ln/>
        </p:spPr>
        <p:txBody>
          <a:bodyPr/>
          <a:lstStyle/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Virtual memory works because of locality</a:t>
            </a:r>
          </a:p>
          <a:p>
            <a:pPr>
              <a:lnSpc>
                <a:spcPct val="83000"/>
              </a:lnSpc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000" dirty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At any point in time, programs tend to access a set of active virtual pages called the </a:t>
            </a:r>
            <a:r>
              <a:rPr lang="en-GB" i="1" dirty="0">
                <a:solidFill>
                  <a:srgbClr val="C00000"/>
                </a:solidFill>
              </a:rPr>
              <a:t>working set</a:t>
            </a:r>
            <a:endParaRPr lang="en-GB" dirty="0">
              <a:solidFill>
                <a:srgbClr val="C00000"/>
              </a:solidFill>
            </a:endParaRP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Programs with better temporal locality will have smaller working sets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If (working set size &lt; main memory size) 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Good performance for one process after compulsory misses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If ( SUM(working set sizes) &gt; main memory size ) 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i="1" dirty="0">
                <a:solidFill>
                  <a:srgbClr val="C00000"/>
                </a:solidFill>
                <a:ea typeface="+mn-ea"/>
                <a:cs typeface="+mn-cs"/>
              </a:rPr>
              <a:t>Thrashing:</a:t>
            </a:r>
            <a:r>
              <a:rPr lang="en-GB" i="1" dirty="0"/>
              <a:t> </a:t>
            </a:r>
            <a:r>
              <a:rPr lang="en-GB" dirty="0"/>
              <a:t>Performance meltdown</a:t>
            </a:r>
            <a:r>
              <a:rPr lang="en-GB" i="1" dirty="0"/>
              <a:t> </a:t>
            </a:r>
            <a:r>
              <a:rPr lang="en-GB" dirty="0"/>
              <a:t>where pages are swapped (copied) in and out continuously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Address spaces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VM as a tool for caching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VM as a tool for memory management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VM as a tool for memory protection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Address translation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262468" y="569913"/>
            <a:ext cx="86106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VM </a:t>
            </a:r>
            <a:r>
              <a:rPr lang="en-GB" dirty="0"/>
              <a:t>as a Tool for Memory </a:t>
            </a:r>
            <a:r>
              <a:rPr lang="en-GB" dirty="0" smtClean="0"/>
              <a:t>Management</a:t>
            </a:r>
            <a:endParaRPr lang="en-GB" dirty="0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763000" cy="1905000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effectLst/>
              </a:rPr>
              <a:t>Key idea: each process has its own virtual address space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It can view memory as a simple linear array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Mapping function scatters addresses through physical memory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Well chosen mappings simplify memory allocation and management</a:t>
            </a: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993775" y="3352800"/>
            <a:ext cx="1368425" cy="11699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Virtual Address Space for Process 1: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6731356" y="3326876"/>
            <a:ext cx="1066800" cy="1175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Physical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Address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Space (DRAM)</a:t>
            </a:r>
          </a:p>
        </p:txBody>
      </p:sp>
      <p:sp>
        <p:nvSpPr>
          <p:cNvPr id="21528" name="Rectangle 24"/>
          <p:cNvSpPr>
            <a:spLocks noChangeArrowheads="1"/>
          </p:cNvSpPr>
          <p:nvPr/>
        </p:nvSpPr>
        <p:spPr bwMode="auto">
          <a:xfrm>
            <a:off x="2359919" y="3276600"/>
            <a:ext cx="279400" cy="301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sp>
        <p:nvSpPr>
          <p:cNvPr id="21530" name="Rectangle 26"/>
          <p:cNvSpPr>
            <a:spLocks noChangeArrowheads="1"/>
          </p:cNvSpPr>
          <p:nvPr/>
        </p:nvSpPr>
        <p:spPr bwMode="auto">
          <a:xfrm>
            <a:off x="2192338" y="4576227"/>
            <a:ext cx="446981" cy="30057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N-1</a:t>
            </a:r>
          </a:p>
        </p:txBody>
      </p:sp>
      <p:sp>
        <p:nvSpPr>
          <p:cNvPr id="21541" name="Rectangle 37"/>
          <p:cNvSpPr>
            <a:spLocks noChangeArrowheads="1"/>
          </p:cNvSpPr>
          <p:nvPr/>
        </p:nvSpPr>
        <p:spPr bwMode="auto">
          <a:xfrm>
            <a:off x="6629400" y="4840555"/>
            <a:ext cx="1449388" cy="5127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(e.g., read-only </a:t>
            </a:r>
            <a:endParaRPr lang="en-GB" sz="1400" b="1" dirty="0" smtClean="0">
              <a:latin typeface="Calibri" pitchFamily="34" charset="0"/>
            </a:endParaRP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 smtClean="0">
                <a:latin typeface="Calibri" pitchFamily="34" charset="0"/>
              </a:rPr>
              <a:t>library </a:t>
            </a:r>
            <a:r>
              <a:rPr lang="en-GB" sz="1400" b="1" dirty="0">
                <a:latin typeface="Calibri" pitchFamily="34" charset="0"/>
              </a:rPr>
              <a:t>code)</a:t>
            </a:r>
          </a:p>
        </p:txBody>
      </p:sp>
      <p:sp>
        <p:nvSpPr>
          <p:cNvPr id="21544" name="Rectangle 40"/>
          <p:cNvSpPr>
            <a:spLocks noChangeArrowheads="1"/>
          </p:cNvSpPr>
          <p:nvPr/>
        </p:nvSpPr>
        <p:spPr bwMode="auto">
          <a:xfrm>
            <a:off x="993775" y="5334000"/>
            <a:ext cx="1368425" cy="11699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Virtual Address Space for Process 2:</a:t>
            </a:r>
          </a:p>
        </p:txBody>
      </p:sp>
      <p:sp>
        <p:nvSpPr>
          <p:cNvPr id="45" name="Rectangle 44"/>
          <p:cNvSpPr/>
          <p:nvPr/>
        </p:nvSpPr>
        <p:spPr bwMode="auto">
          <a:xfrm>
            <a:off x="2616556" y="3431909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2616556" y="3687496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>
                <a:latin typeface="+mn-lt"/>
              </a:rPr>
              <a:t>VP 1</a:t>
            </a:r>
          </a:p>
        </p:txBody>
      </p:sp>
      <p:sp>
        <p:nvSpPr>
          <p:cNvPr id="47" name="Rectangle 46"/>
          <p:cNvSpPr/>
          <p:nvPr/>
        </p:nvSpPr>
        <p:spPr bwMode="auto">
          <a:xfrm>
            <a:off x="2616556" y="3939553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>
                <a:latin typeface="+mn-lt"/>
              </a:rPr>
              <a:t>VP 2</a:t>
            </a:r>
          </a:p>
        </p:txBody>
      </p:sp>
      <p:sp>
        <p:nvSpPr>
          <p:cNvPr id="48" name="Rectangle 47"/>
          <p:cNvSpPr/>
          <p:nvPr/>
        </p:nvSpPr>
        <p:spPr bwMode="auto">
          <a:xfrm>
            <a:off x="2616556" y="4449496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49" name="Text Box 38"/>
          <p:cNvSpPr txBox="1">
            <a:spLocks noChangeArrowheads="1"/>
          </p:cNvSpPr>
          <p:nvPr/>
        </p:nvSpPr>
        <p:spPr bwMode="auto">
          <a:xfrm>
            <a:off x="2838717" y="4068472"/>
            <a:ext cx="427745" cy="414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9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003300"/>
                </a:solidFill>
                <a:latin typeface="Calibri" pitchFamily="34" charset="0"/>
              </a:rPr>
              <a:t>...</a:t>
            </a:r>
          </a:p>
        </p:txBody>
      </p:sp>
      <p:sp>
        <p:nvSpPr>
          <p:cNvPr id="50" name="Rectangle 24"/>
          <p:cNvSpPr>
            <a:spLocks noChangeArrowheads="1"/>
          </p:cNvSpPr>
          <p:nvPr/>
        </p:nvSpPr>
        <p:spPr bwMode="auto">
          <a:xfrm>
            <a:off x="2359919" y="5257800"/>
            <a:ext cx="279400" cy="301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sp>
        <p:nvSpPr>
          <p:cNvPr id="51" name="Rectangle 26"/>
          <p:cNvSpPr>
            <a:spLocks noChangeArrowheads="1"/>
          </p:cNvSpPr>
          <p:nvPr/>
        </p:nvSpPr>
        <p:spPr bwMode="auto">
          <a:xfrm>
            <a:off x="2192338" y="6557427"/>
            <a:ext cx="446981" cy="30057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N-1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2616556" y="5409310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2616556" y="5664897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>
                <a:latin typeface="+mn-lt"/>
              </a:rPr>
              <a:t>VP 1</a:t>
            </a:r>
          </a:p>
        </p:txBody>
      </p:sp>
      <p:sp>
        <p:nvSpPr>
          <p:cNvPr id="54" name="Rectangle 53"/>
          <p:cNvSpPr/>
          <p:nvPr/>
        </p:nvSpPr>
        <p:spPr bwMode="auto">
          <a:xfrm>
            <a:off x="2616556" y="5916954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>
                <a:latin typeface="+mn-lt"/>
              </a:rPr>
              <a:t>VP 2</a:t>
            </a:r>
          </a:p>
        </p:txBody>
      </p:sp>
      <p:sp>
        <p:nvSpPr>
          <p:cNvPr id="55" name="Rectangle 54"/>
          <p:cNvSpPr/>
          <p:nvPr/>
        </p:nvSpPr>
        <p:spPr bwMode="auto">
          <a:xfrm>
            <a:off x="2616556" y="6426897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56" name="Text Box 38"/>
          <p:cNvSpPr txBox="1">
            <a:spLocks noChangeArrowheads="1"/>
          </p:cNvSpPr>
          <p:nvPr/>
        </p:nvSpPr>
        <p:spPr bwMode="auto">
          <a:xfrm>
            <a:off x="2838717" y="6045873"/>
            <a:ext cx="427745" cy="414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9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003300"/>
                </a:solidFill>
                <a:latin typeface="Calibri" pitchFamily="34" charset="0"/>
              </a:rPr>
              <a:t>...</a:t>
            </a:r>
          </a:p>
        </p:txBody>
      </p:sp>
      <p:sp>
        <p:nvSpPr>
          <p:cNvPr id="57" name="Rectangle 56"/>
          <p:cNvSpPr/>
          <p:nvPr/>
        </p:nvSpPr>
        <p:spPr bwMode="auto">
          <a:xfrm>
            <a:off x="5715000" y="3429000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5715000" y="3684587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5715000" y="3943083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>
                <a:latin typeface="+mn-lt"/>
              </a:rPr>
              <a:t>PP 2</a:t>
            </a:r>
          </a:p>
        </p:txBody>
      </p:sp>
      <p:sp>
        <p:nvSpPr>
          <p:cNvPr id="60" name="Rectangle 59"/>
          <p:cNvSpPr/>
          <p:nvPr/>
        </p:nvSpPr>
        <p:spPr bwMode="auto">
          <a:xfrm>
            <a:off x="5715000" y="4196208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5715000" y="4451795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62" name="Rectangle 61"/>
          <p:cNvSpPr/>
          <p:nvPr/>
        </p:nvSpPr>
        <p:spPr bwMode="auto">
          <a:xfrm>
            <a:off x="5715000" y="4710291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63" name="Rectangle 62"/>
          <p:cNvSpPr/>
          <p:nvPr/>
        </p:nvSpPr>
        <p:spPr bwMode="auto">
          <a:xfrm>
            <a:off x="5715000" y="4965878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>
                <a:latin typeface="+mn-lt"/>
              </a:rPr>
              <a:t>PP 6</a:t>
            </a:r>
          </a:p>
        </p:txBody>
      </p:sp>
      <p:sp>
        <p:nvSpPr>
          <p:cNvPr id="64" name="Rectangle 63"/>
          <p:cNvSpPr/>
          <p:nvPr/>
        </p:nvSpPr>
        <p:spPr bwMode="auto">
          <a:xfrm>
            <a:off x="5715000" y="5225442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5715000" y="5481029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>
                <a:latin typeface="+mn-lt"/>
              </a:rPr>
              <a:t>PP 8</a:t>
            </a:r>
          </a:p>
        </p:txBody>
      </p:sp>
      <p:sp>
        <p:nvSpPr>
          <p:cNvPr id="66" name="Rectangle 65"/>
          <p:cNvSpPr/>
          <p:nvPr/>
        </p:nvSpPr>
        <p:spPr bwMode="auto">
          <a:xfrm>
            <a:off x="5715000" y="5739525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5715000" y="6400800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68" name="Text Box 38"/>
          <p:cNvSpPr txBox="1">
            <a:spLocks noChangeArrowheads="1"/>
          </p:cNvSpPr>
          <p:nvPr/>
        </p:nvSpPr>
        <p:spPr bwMode="auto">
          <a:xfrm>
            <a:off x="5960177" y="5948784"/>
            <a:ext cx="427745" cy="414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9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003300"/>
                </a:solidFill>
                <a:latin typeface="Calibri" pitchFamily="34" charset="0"/>
              </a:rPr>
              <a:t>...</a:t>
            </a:r>
          </a:p>
        </p:txBody>
      </p:sp>
      <p:sp>
        <p:nvSpPr>
          <p:cNvPr id="71" name="Rectangle 24"/>
          <p:cNvSpPr>
            <a:spLocks noChangeArrowheads="1"/>
          </p:cNvSpPr>
          <p:nvPr/>
        </p:nvSpPr>
        <p:spPr bwMode="auto">
          <a:xfrm>
            <a:off x="5474234" y="3276600"/>
            <a:ext cx="279400" cy="301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sp>
        <p:nvSpPr>
          <p:cNvPr id="72" name="Rectangle 26"/>
          <p:cNvSpPr>
            <a:spLocks noChangeArrowheads="1"/>
          </p:cNvSpPr>
          <p:nvPr/>
        </p:nvSpPr>
        <p:spPr bwMode="auto">
          <a:xfrm>
            <a:off x="5261580" y="6550988"/>
            <a:ext cx="485453" cy="30057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latin typeface="Calibri" pitchFamily="34" charset="0"/>
              </a:rPr>
              <a:t>M</a:t>
            </a:r>
            <a:r>
              <a:rPr lang="en-GB" sz="1400" b="1" dirty="0" smtClean="0">
                <a:latin typeface="Calibri" pitchFamily="34" charset="0"/>
              </a:rPr>
              <a:t>-1</a:t>
            </a:r>
            <a:endParaRPr lang="en-GB" sz="1400" b="1" dirty="0">
              <a:latin typeface="Calibri" pitchFamily="34" charset="0"/>
            </a:endParaRPr>
          </a:p>
        </p:txBody>
      </p:sp>
      <p:cxnSp>
        <p:nvCxnSpPr>
          <p:cNvPr id="74" name="Straight Arrow Connector 73"/>
          <p:cNvCxnSpPr>
            <a:stCxn id="46" idx="3"/>
            <a:endCxn id="59" idx="1"/>
          </p:cNvCxnSpPr>
          <p:nvPr/>
        </p:nvCxnSpPr>
        <p:spPr bwMode="auto">
          <a:xfrm>
            <a:off x="3530956" y="3815290"/>
            <a:ext cx="2184044" cy="25558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6" name="Straight Arrow Connector 75"/>
          <p:cNvCxnSpPr>
            <a:stCxn id="47" idx="3"/>
            <a:endCxn id="63" idx="1"/>
          </p:cNvCxnSpPr>
          <p:nvPr/>
        </p:nvCxnSpPr>
        <p:spPr bwMode="auto">
          <a:xfrm>
            <a:off x="3530956" y="4067347"/>
            <a:ext cx="2184044" cy="1026325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8" name="Straight Arrow Connector 77"/>
          <p:cNvCxnSpPr>
            <a:stCxn id="54" idx="3"/>
            <a:endCxn id="63" idx="1"/>
          </p:cNvCxnSpPr>
          <p:nvPr/>
        </p:nvCxnSpPr>
        <p:spPr bwMode="auto">
          <a:xfrm flipV="1">
            <a:off x="3530956" y="5093672"/>
            <a:ext cx="2184044" cy="9510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0" name="Straight Arrow Connector 79"/>
          <p:cNvCxnSpPr>
            <a:stCxn id="53" idx="3"/>
            <a:endCxn id="65" idx="1"/>
          </p:cNvCxnSpPr>
          <p:nvPr/>
        </p:nvCxnSpPr>
        <p:spPr bwMode="auto">
          <a:xfrm flipV="1">
            <a:off x="3530956" y="5608823"/>
            <a:ext cx="2184044" cy="18386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1" name="Rectangle 80"/>
          <p:cNvSpPr/>
          <p:nvPr/>
        </p:nvSpPr>
        <p:spPr>
          <a:xfrm>
            <a:off x="3911530" y="3178314"/>
            <a:ext cx="135005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Address </a:t>
            </a:r>
          </a:p>
          <a:p>
            <a:pPr algn="ctr"/>
            <a:r>
              <a:rPr lang="en-GB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translation</a:t>
            </a:r>
            <a:endParaRPr lang="en-US" sz="20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Address spaces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VM as a tool for caching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VM as a tool for memory management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VM as a tool for memory protection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Address translation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254001" y="533400"/>
            <a:ext cx="86106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VM </a:t>
            </a:r>
            <a:r>
              <a:rPr lang="en-GB" dirty="0"/>
              <a:t>as a Tool for Memory </a:t>
            </a:r>
            <a:r>
              <a:rPr lang="en-GB" dirty="0" smtClean="0"/>
              <a:t>Management</a:t>
            </a:r>
            <a:endParaRPr lang="en-GB" dirty="0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763000" cy="1905000"/>
          </a:xfrm>
          <a:ln/>
        </p:spPr>
        <p:txBody>
          <a:bodyPr/>
          <a:lstStyle/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Memory allocation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Each virtual page can be mapped to any physical page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A virtual page can be stored in different physical pages at different times</a:t>
            </a:r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Sharing code and data among processes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Map virtual pages to the same physical page (here: PP 6)</a:t>
            </a:r>
            <a:endParaRPr lang="en-GB" dirty="0"/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993775" y="3352800"/>
            <a:ext cx="1368425" cy="11699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Virtual Address Space for Process 1: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6731356" y="3326876"/>
            <a:ext cx="1066800" cy="1175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Physical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Address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Space (DRAM)</a:t>
            </a:r>
          </a:p>
        </p:txBody>
      </p:sp>
      <p:sp>
        <p:nvSpPr>
          <p:cNvPr id="21528" name="Rectangle 24"/>
          <p:cNvSpPr>
            <a:spLocks noChangeArrowheads="1"/>
          </p:cNvSpPr>
          <p:nvPr/>
        </p:nvSpPr>
        <p:spPr bwMode="auto">
          <a:xfrm>
            <a:off x="2359919" y="3276600"/>
            <a:ext cx="279400" cy="301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sp>
        <p:nvSpPr>
          <p:cNvPr id="21530" name="Rectangle 26"/>
          <p:cNvSpPr>
            <a:spLocks noChangeArrowheads="1"/>
          </p:cNvSpPr>
          <p:nvPr/>
        </p:nvSpPr>
        <p:spPr bwMode="auto">
          <a:xfrm>
            <a:off x="2192338" y="4576227"/>
            <a:ext cx="446981" cy="30057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N-1</a:t>
            </a:r>
          </a:p>
        </p:txBody>
      </p:sp>
      <p:sp>
        <p:nvSpPr>
          <p:cNvPr id="21541" name="Rectangle 37"/>
          <p:cNvSpPr>
            <a:spLocks noChangeArrowheads="1"/>
          </p:cNvSpPr>
          <p:nvPr/>
        </p:nvSpPr>
        <p:spPr bwMode="auto">
          <a:xfrm>
            <a:off x="6629400" y="4840555"/>
            <a:ext cx="1449388" cy="5127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(e.g., read-only </a:t>
            </a:r>
            <a:endParaRPr lang="en-GB" sz="1400" b="1" dirty="0" smtClean="0">
              <a:latin typeface="Calibri" pitchFamily="34" charset="0"/>
            </a:endParaRP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 smtClean="0">
                <a:latin typeface="Calibri" pitchFamily="34" charset="0"/>
              </a:rPr>
              <a:t>library </a:t>
            </a:r>
            <a:r>
              <a:rPr lang="en-GB" sz="1400" b="1" dirty="0">
                <a:latin typeface="Calibri" pitchFamily="34" charset="0"/>
              </a:rPr>
              <a:t>code)</a:t>
            </a:r>
          </a:p>
        </p:txBody>
      </p:sp>
      <p:sp>
        <p:nvSpPr>
          <p:cNvPr id="21544" name="Rectangle 40"/>
          <p:cNvSpPr>
            <a:spLocks noChangeArrowheads="1"/>
          </p:cNvSpPr>
          <p:nvPr/>
        </p:nvSpPr>
        <p:spPr bwMode="auto">
          <a:xfrm>
            <a:off x="993775" y="5334000"/>
            <a:ext cx="1368425" cy="11699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Virtual Address Space for Process 2:</a:t>
            </a:r>
          </a:p>
        </p:txBody>
      </p:sp>
      <p:sp>
        <p:nvSpPr>
          <p:cNvPr id="45" name="Rectangle 44"/>
          <p:cNvSpPr/>
          <p:nvPr/>
        </p:nvSpPr>
        <p:spPr bwMode="auto">
          <a:xfrm>
            <a:off x="2616556" y="3431909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2616556" y="3687496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>
                <a:latin typeface="+mn-lt"/>
              </a:rPr>
              <a:t>VP 1</a:t>
            </a:r>
          </a:p>
        </p:txBody>
      </p:sp>
      <p:sp>
        <p:nvSpPr>
          <p:cNvPr id="47" name="Rectangle 46"/>
          <p:cNvSpPr/>
          <p:nvPr/>
        </p:nvSpPr>
        <p:spPr bwMode="auto">
          <a:xfrm>
            <a:off x="2616556" y="3939553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>
                <a:latin typeface="+mn-lt"/>
              </a:rPr>
              <a:t>VP 2</a:t>
            </a:r>
          </a:p>
        </p:txBody>
      </p:sp>
      <p:sp>
        <p:nvSpPr>
          <p:cNvPr id="48" name="Rectangle 47"/>
          <p:cNvSpPr/>
          <p:nvPr/>
        </p:nvSpPr>
        <p:spPr bwMode="auto">
          <a:xfrm>
            <a:off x="2616556" y="4449496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49" name="Text Box 38"/>
          <p:cNvSpPr txBox="1">
            <a:spLocks noChangeArrowheads="1"/>
          </p:cNvSpPr>
          <p:nvPr/>
        </p:nvSpPr>
        <p:spPr bwMode="auto">
          <a:xfrm>
            <a:off x="2838717" y="4068472"/>
            <a:ext cx="427745" cy="414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9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003300"/>
                </a:solidFill>
                <a:latin typeface="Calibri" pitchFamily="34" charset="0"/>
              </a:rPr>
              <a:t>...</a:t>
            </a:r>
          </a:p>
        </p:txBody>
      </p:sp>
      <p:sp>
        <p:nvSpPr>
          <p:cNvPr id="50" name="Rectangle 24"/>
          <p:cNvSpPr>
            <a:spLocks noChangeArrowheads="1"/>
          </p:cNvSpPr>
          <p:nvPr/>
        </p:nvSpPr>
        <p:spPr bwMode="auto">
          <a:xfrm>
            <a:off x="2359919" y="5257800"/>
            <a:ext cx="279400" cy="301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sp>
        <p:nvSpPr>
          <p:cNvPr id="51" name="Rectangle 26"/>
          <p:cNvSpPr>
            <a:spLocks noChangeArrowheads="1"/>
          </p:cNvSpPr>
          <p:nvPr/>
        </p:nvSpPr>
        <p:spPr bwMode="auto">
          <a:xfrm>
            <a:off x="2192338" y="6557427"/>
            <a:ext cx="446981" cy="30057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N-1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2616556" y="5409310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2616556" y="5664897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>
                <a:latin typeface="+mn-lt"/>
              </a:rPr>
              <a:t>VP 1</a:t>
            </a:r>
          </a:p>
        </p:txBody>
      </p:sp>
      <p:sp>
        <p:nvSpPr>
          <p:cNvPr id="54" name="Rectangle 53"/>
          <p:cNvSpPr/>
          <p:nvPr/>
        </p:nvSpPr>
        <p:spPr bwMode="auto">
          <a:xfrm>
            <a:off x="2616556" y="5916954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>
                <a:latin typeface="+mn-lt"/>
              </a:rPr>
              <a:t>VP 2</a:t>
            </a:r>
          </a:p>
        </p:txBody>
      </p:sp>
      <p:sp>
        <p:nvSpPr>
          <p:cNvPr id="55" name="Rectangle 54"/>
          <p:cNvSpPr/>
          <p:nvPr/>
        </p:nvSpPr>
        <p:spPr bwMode="auto">
          <a:xfrm>
            <a:off x="2616556" y="6426897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56" name="Text Box 38"/>
          <p:cNvSpPr txBox="1">
            <a:spLocks noChangeArrowheads="1"/>
          </p:cNvSpPr>
          <p:nvPr/>
        </p:nvSpPr>
        <p:spPr bwMode="auto">
          <a:xfrm>
            <a:off x="2838717" y="6045873"/>
            <a:ext cx="427745" cy="414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9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003300"/>
                </a:solidFill>
                <a:latin typeface="Calibri" pitchFamily="34" charset="0"/>
              </a:rPr>
              <a:t>...</a:t>
            </a:r>
          </a:p>
        </p:txBody>
      </p:sp>
      <p:sp>
        <p:nvSpPr>
          <p:cNvPr id="57" name="Rectangle 56"/>
          <p:cNvSpPr/>
          <p:nvPr/>
        </p:nvSpPr>
        <p:spPr bwMode="auto">
          <a:xfrm>
            <a:off x="5715000" y="3429000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5715000" y="3683001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5715000" y="3943083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>
                <a:latin typeface="+mn-lt"/>
              </a:rPr>
              <a:t>PP 2</a:t>
            </a:r>
          </a:p>
        </p:txBody>
      </p:sp>
      <p:sp>
        <p:nvSpPr>
          <p:cNvPr id="60" name="Rectangle 59"/>
          <p:cNvSpPr/>
          <p:nvPr/>
        </p:nvSpPr>
        <p:spPr bwMode="auto">
          <a:xfrm>
            <a:off x="5715000" y="4196208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5715000" y="4451795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62" name="Rectangle 61"/>
          <p:cNvSpPr/>
          <p:nvPr/>
        </p:nvSpPr>
        <p:spPr bwMode="auto">
          <a:xfrm>
            <a:off x="5715000" y="4710291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63" name="Rectangle 62"/>
          <p:cNvSpPr/>
          <p:nvPr/>
        </p:nvSpPr>
        <p:spPr bwMode="auto">
          <a:xfrm>
            <a:off x="5715000" y="4965878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>
                <a:latin typeface="+mn-lt"/>
              </a:rPr>
              <a:t>PP 6</a:t>
            </a:r>
          </a:p>
        </p:txBody>
      </p:sp>
      <p:sp>
        <p:nvSpPr>
          <p:cNvPr id="64" name="Rectangle 63"/>
          <p:cNvSpPr/>
          <p:nvPr/>
        </p:nvSpPr>
        <p:spPr bwMode="auto">
          <a:xfrm>
            <a:off x="5715000" y="5225442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5715000" y="5481029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>
                <a:latin typeface="+mn-lt"/>
              </a:rPr>
              <a:t>PP 8</a:t>
            </a:r>
          </a:p>
        </p:txBody>
      </p:sp>
      <p:sp>
        <p:nvSpPr>
          <p:cNvPr id="66" name="Rectangle 65"/>
          <p:cNvSpPr/>
          <p:nvPr/>
        </p:nvSpPr>
        <p:spPr bwMode="auto">
          <a:xfrm>
            <a:off x="5715000" y="5739525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5715000" y="6400800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68" name="Text Box 38"/>
          <p:cNvSpPr txBox="1">
            <a:spLocks noChangeArrowheads="1"/>
          </p:cNvSpPr>
          <p:nvPr/>
        </p:nvSpPr>
        <p:spPr bwMode="auto">
          <a:xfrm>
            <a:off x="5960177" y="5948784"/>
            <a:ext cx="427745" cy="414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9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003300"/>
                </a:solidFill>
                <a:latin typeface="Calibri" pitchFamily="34" charset="0"/>
              </a:rPr>
              <a:t>...</a:t>
            </a:r>
          </a:p>
        </p:txBody>
      </p:sp>
      <p:sp>
        <p:nvSpPr>
          <p:cNvPr id="71" name="Rectangle 24"/>
          <p:cNvSpPr>
            <a:spLocks noChangeArrowheads="1"/>
          </p:cNvSpPr>
          <p:nvPr/>
        </p:nvSpPr>
        <p:spPr bwMode="auto">
          <a:xfrm>
            <a:off x="5474234" y="3276600"/>
            <a:ext cx="279400" cy="301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sp>
        <p:nvSpPr>
          <p:cNvPr id="72" name="Rectangle 26"/>
          <p:cNvSpPr>
            <a:spLocks noChangeArrowheads="1"/>
          </p:cNvSpPr>
          <p:nvPr/>
        </p:nvSpPr>
        <p:spPr bwMode="auto">
          <a:xfrm>
            <a:off x="5261580" y="6550988"/>
            <a:ext cx="485453" cy="30057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latin typeface="Calibri" pitchFamily="34" charset="0"/>
              </a:rPr>
              <a:t>M</a:t>
            </a:r>
            <a:r>
              <a:rPr lang="en-GB" sz="1400" b="1" dirty="0" smtClean="0">
                <a:latin typeface="Calibri" pitchFamily="34" charset="0"/>
              </a:rPr>
              <a:t>-1</a:t>
            </a:r>
            <a:endParaRPr lang="en-GB" sz="1400" b="1" dirty="0">
              <a:latin typeface="Calibri" pitchFamily="34" charset="0"/>
            </a:endParaRPr>
          </a:p>
        </p:txBody>
      </p:sp>
      <p:cxnSp>
        <p:nvCxnSpPr>
          <p:cNvPr id="74" name="Straight Arrow Connector 73"/>
          <p:cNvCxnSpPr>
            <a:stCxn id="46" idx="3"/>
            <a:endCxn id="59" idx="1"/>
          </p:cNvCxnSpPr>
          <p:nvPr/>
        </p:nvCxnSpPr>
        <p:spPr bwMode="auto">
          <a:xfrm>
            <a:off x="3530956" y="3815290"/>
            <a:ext cx="2184044" cy="25558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6" name="Straight Arrow Connector 75"/>
          <p:cNvCxnSpPr>
            <a:stCxn id="47" idx="3"/>
            <a:endCxn id="63" idx="1"/>
          </p:cNvCxnSpPr>
          <p:nvPr/>
        </p:nvCxnSpPr>
        <p:spPr bwMode="auto">
          <a:xfrm>
            <a:off x="3530956" y="4067347"/>
            <a:ext cx="2184044" cy="1026325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8" name="Straight Arrow Connector 77"/>
          <p:cNvCxnSpPr>
            <a:stCxn id="54" idx="3"/>
            <a:endCxn id="63" idx="1"/>
          </p:cNvCxnSpPr>
          <p:nvPr/>
        </p:nvCxnSpPr>
        <p:spPr bwMode="auto">
          <a:xfrm flipV="1">
            <a:off x="3530956" y="5093672"/>
            <a:ext cx="2184044" cy="9510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0" name="Straight Arrow Connector 79"/>
          <p:cNvCxnSpPr>
            <a:stCxn id="53" idx="3"/>
            <a:endCxn id="65" idx="1"/>
          </p:cNvCxnSpPr>
          <p:nvPr/>
        </p:nvCxnSpPr>
        <p:spPr bwMode="auto">
          <a:xfrm flipV="1">
            <a:off x="3530956" y="5608823"/>
            <a:ext cx="2184044" cy="18386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1" name="Rectangle 80"/>
          <p:cNvSpPr/>
          <p:nvPr/>
        </p:nvSpPr>
        <p:spPr>
          <a:xfrm>
            <a:off x="3911530" y="3178314"/>
            <a:ext cx="135005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Address </a:t>
            </a:r>
          </a:p>
          <a:p>
            <a:pPr algn="ctr"/>
            <a:r>
              <a:rPr lang="en-GB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translation</a:t>
            </a:r>
            <a:endParaRPr lang="en-US" sz="20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404813" y="360362"/>
            <a:ext cx="8283575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Simplifying Linking and Loading</a:t>
            </a:r>
          </a:p>
        </p:txBody>
      </p:sp>
      <p:sp>
        <p:nvSpPr>
          <p:cNvPr id="23578" name="Rectangle 26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3962400" cy="4778910"/>
          </a:xfrm>
          <a:ln/>
        </p:spPr>
        <p:txBody>
          <a:bodyPr/>
          <a:lstStyle/>
          <a:p>
            <a:pPr marL="228600" indent="-228600">
              <a:spcBef>
                <a:spcPts val="1250"/>
              </a:spcBef>
              <a:tabLst>
                <a:tab pos="28733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effectLst/>
              </a:rPr>
              <a:t>Linking</a:t>
            </a:r>
            <a:r>
              <a:rPr lang="en-GB" b="0" dirty="0">
                <a:effectLst/>
              </a:rPr>
              <a:t> </a:t>
            </a:r>
          </a:p>
          <a:p>
            <a:pPr marL="457200" lvl="1" indent="-228600"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Each program has similar virtual address space</a:t>
            </a:r>
          </a:p>
          <a:p>
            <a:pPr marL="457200" lvl="1" indent="-228600"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 smtClean="0"/>
              <a:t>Code</a:t>
            </a:r>
            <a:r>
              <a:rPr lang="en-GB" sz="1800" dirty="0"/>
              <a:t>, stack, and shared libraries always start at the same address</a:t>
            </a:r>
          </a:p>
          <a:p>
            <a:pPr lvl="1">
              <a:spcBef>
                <a:spcPts val="563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1800" dirty="0"/>
          </a:p>
          <a:p>
            <a:pPr marL="228600" indent="-228600">
              <a:spcBef>
                <a:spcPts val="1250"/>
              </a:spcBef>
              <a:tabLst>
                <a:tab pos="28733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Loading </a:t>
            </a:r>
          </a:p>
          <a:p>
            <a:pPr marL="457200" lvl="1" indent="-228600">
              <a:lnSpc>
                <a:spcPct val="94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b="1" dirty="0" err="1">
                <a:latin typeface="Courier New" pitchFamily="49" charset="0"/>
                <a:cs typeface="Courier New" pitchFamily="49" charset="0"/>
              </a:rPr>
              <a:t>execve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GB" sz="1800" dirty="0" smtClean="0"/>
              <a:t>allocates virtual pages for .text and .data sections </a:t>
            </a:r>
            <a:br>
              <a:rPr lang="en-GB" sz="1800" dirty="0" smtClean="0"/>
            </a:br>
            <a:r>
              <a:rPr lang="en-GB" sz="1800" dirty="0" smtClean="0"/>
              <a:t>= creates PTEs marked as invalid</a:t>
            </a:r>
            <a:endParaRPr lang="en-GB" sz="1800" dirty="0"/>
          </a:p>
          <a:p>
            <a:pPr marL="457200" lvl="1" indent="-228600"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The 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.text </a:t>
            </a:r>
            <a:r>
              <a:rPr lang="en-GB" sz="1800" dirty="0"/>
              <a:t>and 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.data </a:t>
            </a:r>
            <a:r>
              <a:rPr lang="en-GB" sz="1800" dirty="0"/>
              <a:t>sections are copied, page by page, on demand by the virtual memory </a:t>
            </a:r>
            <a:r>
              <a:rPr lang="en-GB" sz="1800" dirty="0" smtClean="0"/>
              <a:t>system</a:t>
            </a:r>
            <a:endParaRPr lang="en-GB" sz="1800" dirty="0"/>
          </a:p>
          <a:p>
            <a:pPr>
              <a:spcBef>
                <a:spcPts val="1125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1800" dirty="0">
              <a:solidFill>
                <a:srgbClr val="000066"/>
              </a:solidFill>
              <a:effectLst/>
            </a:endParaRPr>
          </a:p>
        </p:txBody>
      </p:sp>
      <p:sp>
        <p:nvSpPr>
          <p:cNvPr id="29" name="Rectangle 14"/>
          <p:cNvSpPr>
            <a:spLocks noChangeArrowheads="1"/>
          </p:cNvSpPr>
          <p:nvPr/>
        </p:nvSpPr>
        <p:spPr bwMode="auto">
          <a:xfrm>
            <a:off x="4998661" y="1262063"/>
            <a:ext cx="2789237" cy="487362"/>
          </a:xfrm>
          <a:prstGeom prst="rect">
            <a:avLst/>
          </a:prstGeom>
          <a:solidFill>
            <a:srgbClr val="F1C7C7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Kernel virtual memory</a:t>
            </a:r>
          </a:p>
        </p:txBody>
      </p:sp>
      <p:sp>
        <p:nvSpPr>
          <p:cNvPr id="30" name="Rectangle 15"/>
          <p:cNvSpPr>
            <a:spLocks noChangeArrowheads="1"/>
          </p:cNvSpPr>
          <p:nvPr/>
        </p:nvSpPr>
        <p:spPr bwMode="auto">
          <a:xfrm>
            <a:off x="4998661" y="2963863"/>
            <a:ext cx="2789237" cy="669925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Memory-mapped region for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shared libraries</a:t>
            </a:r>
          </a:p>
        </p:txBody>
      </p:sp>
      <p:sp>
        <p:nvSpPr>
          <p:cNvPr id="31" name="Rectangle 16"/>
          <p:cNvSpPr>
            <a:spLocks noChangeArrowheads="1"/>
          </p:cNvSpPr>
          <p:nvPr/>
        </p:nvSpPr>
        <p:spPr bwMode="auto">
          <a:xfrm>
            <a:off x="4998661" y="3629025"/>
            <a:ext cx="2789237" cy="7239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Rectangle 17"/>
          <p:cNvSpPr>
            <a:spLocks noChangeArrowheads="1"/>
          </p:cNvSpPr>
          <p:nvPr/>
        </p:nvSpPr>
        <p:spPr bwMode="auto">
          <a:xfrm>
            <a:off x="4998662" y="4350808"/>
            <a:ext cx="2789237" cy="669925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Run-time heap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(created by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3" name="Rectangle 18"/>
          <p:cNvSpPr>
            <a:spLocks noChangeArrowheads="1"/>
          </p:cNvSpPr>
          <p:nvPr/>
        </p:nvSpPr>
        <p:spPr bwMode="auto">
          <a:xfrm>
            <a:off x="4998661" y="2054225"/>
            <a:ext cx="2789237" cy="906463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Line 19"/>
          <p:cNvSpPr>
            <a:spLocks noChangeShapeType="1"/>
          </p:cNvSpPr>
          <p:nvPr/>
        </p:nvSpPr>
        <p:spPr bwMode="auto">
          <a:xfrm flipV="1">
            <a:off x="6388782" y="3957638"/>
            <a:ext cx="1588" cy="384175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" name="Rectangle 20"/>
          <p:cNvSpPr>
            <a:spLocks noChangeArrowheads="1"/>
          </p:cNvSpPr>
          <p:nvPr/>
        </p:nvSpPr>
        <p:spPr bwMode="auto">
          <a:xfrm>
            <a:off x="4998661" y="1719263"/>
            <a:ext cx="2789237" cy="563562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User stack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(created at runtime)</a:t>
            </a:r>
          </a:p>
        </p:txBody>
      </p:sp>
      <p:sp>
        <p:nvSpPr>
          <p:cNvPr id="36" name="Line 21"/>
          <p:cNvSpPr>
            <a:spLocks noChangeShapeType="1"/>
          </p:cNvSpPr>
          <p:nvPr/>
        </p:nvSpPr>
        <p:spPr bwMode="auto">
          <a:xfrm flipV="1">
            <a:off x="6388782" y="2738438"/>
            <a:ext cx="1588" cy="231775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" name="Line 22"/>
          <p:cNvSpPr>
            <a:spLocks noChangeShapeType="1"/>
          </p:cNvSpPr>
          <p:nvPr/>
        </p:nvSpPr>
        <p:spPr bwMode="auto">
          <a:xfrm>
            <a:off x="6388782" y="2282825"/>
            <a:ext cx="1588" cy="228600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" name="Rectangle 23"/>
          <p:cNvSpPr>
            <a:spLocks noChangeArrowheads="1"/>
          </p:cNvSpPr>
          <p:nvPr/>
        </p:nvSpPr>
        <p:spPr bwMode="auto">
          <a:xfrm>
            <a:off x="4998661" y="6312958"/>
            <a:ext cx="2789238" cy="396875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Unused</a:t>
            </a:r>
          </a:p>
        </p:txBody>
      </p:sp>
      <p:sp>
        <p:nvSpPr>
          <p:cNvPr id="39" name="Text Box 24"/>
          <p:cNvSpPr txBox="1">
            <a:spLocks noChangeArrowheads="1"/>
          </p:cNvSpPr>
          <p:nvPr/>
        </p:nvSpPr>
        <p:spPr bwMode="auto">
          <a:xfrm>
            <a:off x="4733026" y="6531510"/>
            <a:ext cx="285954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0</a:t>
            </a:r>
          </a:p>
        </p:txBody>
      </p:sp>
      <p:sp>
        <p:nvSpPr>
          <p:cNvPr id="40" name="Text Box 25"/>
          <p:cNvSpPr txBox="1">
            <a:spLocks noChangeArrowheads="1"/>
          </p:cNvSpPr>
          <p:nvPr/>
        </p:nvSpPr>
        <p:spPr bwMode="auto">
          <a:xfrm>
            <a:off x="8146053" y="2108200"/>
            <a:ext cx="869831" cy="80855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%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esp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(stack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pointer)</a:t>
            </a:r>
          </a:p>
        </p:txBody>
      </p:sp>
      <p:sp>
        <p:nvSpPr>
          <p:cNvPr id="41" name="Line 26"/>
          <p:cNvSpPr>
            <a:spLocks noChangeShapeType="1"/>
          </p:cNvSpPr>
          <p:nvPr/>
        </p:nvSpPr>
        <p:spPr bwMode="auto">
          <a:xfrm flipH="1">
            <a:off x="7839666" y="2279650"/>
            <a:ext cx="384175" cy="1588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" name="Text Box 27"/>
          <p:cNvSpPr txBox="1">
            <a:spLocks noChangeArrowheads="1"/>
          </p:cNvSpPr>
          <p:nvPr/>
        </p:nvSpPr>
        <p:spPr bwMode="auto">
          <a:xfrm>
            <a:off x="8008032" y="990600"/>
            <a:ext cx="1149972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Memory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invisible to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user code</a:t>
            </a:r>
          </a:p>
        </p:txBody>
      </p:sp>
      <p:sp>
        <p:nvSpPr>
          <p:cNvPr id="43" name="Line 28"/>
          <p:cNvSpPr>
            <a:spLocks noChangeShapeType="1"/>
          </p:cNvSpPr>
          <p:nvPr/>
        </p:nvSpPr>
        <p:spPr bwMode="auto">
          <a:xfrm flipV="1">
            <a:off x="7855632" y="1257568"/>
            <a:ext cx="1588" cy="460375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" name="Text Box 29"/>
          <p:cNvSpPr txBox="1">
            <a:spLocks noChangeArrowheads="1"/>
          </p:cNvSpPr>
          <p:nvPr/>
        </p:nvSpPr>
        <p:spPr bwMode="auto">
          <a:xfrm>
            <a:off x="8200120" y="4173538"/>
            <a:ext cx="552052" cy="3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brk</a:t>
            </a:r>
          </a:p>
        </p:txBody>
      </p:sp>
      <p:sp>
        <p:nvSpPr>
          <p:cNvPr id="45" name="Line 30"/>
          <p:cNvSpPr>
            <a:spLocks noChangeShapeType="1"/>
          </p:cNvSpPr>
          <p:nvPr/>
        </p:nvSpPr>
        <p:spPr bwMode="auto">
          <a:xfrm flipH="1">
            <a:off x="7815945" y="4340225"/>
            <a:ext cx="384175" cy="1588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" name="Text Box 31"/>
          <p:cNvSpPr txBox="1">
            <a:spLocks noChangeArrowheads="1"/>
          </p:cNvSpPr>
          <p:nvPr/>
        </p:nvSpPr>
        <p:spPr bwMode="auto">
          <a:xfrm>
            <a:off x="3886882" y="1595216"/>
            <a:ext cx="1111500" cy="268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 dirty="0">
                <a:latin typeface="Courier New" pitchFamily="49" charset="0"/>
                <a:ea typeface="msgothic" charset="0"/>
                <a:cs typeface="msgothic" charset="0"/>
              </a:rPr>
              <a:t>0xc0000000</a:t>
            </a:r>
          </a:p>
        </p:txBody>
      </p:sp>
      <p:sp>
        <p:nvSpPr>
          <p:cNvPr id="47" name="Text Box 32"/>
          <p:cNvSpPr txBox="1">
            <a:spLocks noChangeArrowheads="1"/>
          </p:cNvSpPr>
          <p:nvPr/>
        </p:nvSpPr>
        <p:spPr bwMode="auto">
          <a:xfrm>
            <a:off x="3878945" y="6189452"/>
            <a:ext cx="1111500" cy="268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Courier New" pitchFamily="49" charset="0"/>
                <a:ea typeface="msgothic" charset="0"/>
                <a:cs typeface="msgothic" charset="0"/>
              </a:rPr>
              <a:t>0x08048000</a:t>
            </a:r>
          </a:p>
        </p:txBody>
      </p:sp>
      <p:sp>
        <p:nvSpPr>
          <p:cNvPr id="48" name="Text Box 33"/>
          <p:cNvSpPr txBox="1">
            <a:spLocks noChangeArrowheads="1"/>
          </p:cNvSpPr>
          <p:nvPr/>
        </p:nvSpPr>
        <p:spPr bwMode="auto">
          <a:xfrm>
            <a:off x="3905932" y="3498907"/>
            <a:ext cx="1111500" cy="268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Courier New" pitchFamily="49" charset="0"/>
                <a:ea typeface="msgothic" charset="0"/>
                <a:cs typeface="msgothic" charset="0"/>
              </a:rPr>
              <a:t>0x40000000</a:t>
            </a:r>
          </a:p>
        </p:txBody>
      </p:sp>
      <p:sp>
        <p:nvSpPr>
          <p:cNvPr id="49" name="Rectangle 34"/>
          <p:cNvSpPr>
            <a:spLocks noChangeArrowheads="1"/>
          </p:cNvSpPr>
          <p:nvPr/>
        </p:nvSpPr>
        <p:spPr bwMode="auto">
          <a:xfrm>
            <a:off x="4998661" y="5017558"/>
            <a:ext cx="2789238" cy="6699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Read/write segment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(.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data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, 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bss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50" name="Rectangle 35"/>
          <p:cNvSpPr>
            <a:spLocks noChangeArrowheads="1"/>
          </p:cNvSpPr>
          <p:nvPr/>
        </p:nvSpPr>
        <p:spPr bwMode="auto">
          <a:xfrm>
            <a:off x="4998661" y="5643033"/>
            <a:ext cx="2789238" cy="669925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Read-only segment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.init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, .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text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, 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rodata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51" name="AutoShape 36"/>
          <p:cNvSpPr>
            <a:spLocks/>
          </p:cNvSpPr>
          <p:nvPr/>
        </p:nvSpPr>
        <p:spPr bwMode="auto">
          <a:xfrm>
            <a:off x="7836582" y="5026025"/>
            <a:ext cx="76200" cy="1295400"/>
          </a:xfrm>
          <a:prstGeom prst="rightBrace">
            <a:avLst>
              <a:gd name="adj1" fmla="val 141667"/>
              <a:gd name="adj2" fmla="val 50000"/>
            </a:avLst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Text Box 37"/>
          <p:cNvSpPr txBox="1">
            <a:spLocks noChangeArrowheads="1"/>
          </p:cNvSpPr>
          <p:nvPr/>
        </p:nvSpPr>
        <p:spPr bwMode="auto">
          <a:xfrm>
            <a:off x="7988982" y="5010150"/>
            <a:ext cx="1149459" cy="13009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Loaded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from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the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executable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file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78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Address spaces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VM as a tool for caching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VM as a tool for memory management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VM as a tool for memory protection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Address translation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xfrm>
            <a:off x="327025" y="381000"/>
            <a:ext cx="8893175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VM </a:t>
            </a:r>
            <a:r>
              <a:rPr lang="en-GB" dirty="0"/>
              <a:t>as a Tool for Memory Protection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38668" y="1212321"/>
            <a:ext cx="8307387" cy="1293812"/>
          </a:xfrm>
          <a:ln/>
        </p:spPr>
        <p:txBody>
          <a:bodyPr/>
          <a:lstStyle/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Extend PTEs with permission bits</a:t>
            </a:r>
          </a:p>
          <a:p>
            <a:pPr>
              <a:lnSpc>
                <a:spcPct val="83000"/>
              </a:lnSpc>
              <a:spcBef>
                <a:spcPts val="12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Page fault handler checks these before remapping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If violated, send process SIGSEGV (segmentation fault)</a:t>
            </a: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152400" y="2901694"/>
            <a:ext cx="1072087" cy="3332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Process </a:t>
            </a:r>
            <a:r>
              <a:rPr lang="en-GB" sz="18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i</a:t>
            </a: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:</a:t>
            </a:r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4297363" y="2871788"/>
            <a:ext cx="866262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Address</a:t>
            </a:r>
          </a:p>
        </p:txBody>
      </p:sp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2657479" y="2871788"/>
            <a:ext cx="649664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READ</a:t>
            </a:r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3297237" y="2871788"/>
            <a:ext cx="738727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WRITE</a:t>
            </a:r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4003675" y="3176588"/>
            <a:ext cx="15240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PP 6</a:t>
            </a:r>
          </a:p>
        </p:txBody>
      </p:sp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2632075" y="3176588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3317875" y="3176588"/>
            <a:ext cx="685800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No</a:t>
            </a:r>
          </a:p>
        </p:txBody>
      </p:sp>
      <p:sp>
        <p:nvSpPr>
          <p:cNvPr id="24587" name="Rectangle 11"/>
          <p:cNvSpPr>
            <a:spLocks noChangeArrowheads="1"/>
          </p:cNvSpPr>
          <p:nvPr/>
        </p:nvSpPr>
        <p:spPr bwMode="auto">
          <a:xfrm>
            <a:off x="4003675" y="3481388"/>
            <a:ext cx="15240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PP 4</a:t>
            </a:r>
          </a:p>
        </p:txBody>
      </p:sp>
      <p:sp>
        <p:nvSpPr>
          <p:cNvPr id="24588" name="Rectangle 12"/>
          <p:cNvSpPr>
            <a:spLocks noChangeArrowheads="1"/>
          </p:cNvSpPr>
          <p:nvPr/>
        </p:nvSpPr>
        <p:spPr bwMode="auto">
          <a:xfrm>
            <a:off x="2632075" y="3481388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589" name="Rectangle 13"/>
          <p:cNvSpPr>
            <a:spLocks noChangeArrowheads="1"/>
          </p:cNvSpPr>
          <p:nvPr/>
        </p:nvSpPr>
        <p:spPr bwMode="auto">
          <a:xfrm>
            <a:off x="3317875" y="3481388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590" name="Rectangle 14"/>
          <p:cNvSpPr>
            <a:spLocks noChangeArrowheads="1"/>
          </p:cNvSpPr>
          <p:nvPr/>
        </p:nvSpPr>
        <p:spPr bwMode="auto">
          <a:xfrm>
            <a:off x="4003675" y="3786188"/>
            <a:ext cx="15240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PP 2</a:t>
            </a:r>
          </a:p>
        </p:txBody>
      </p:sp>
      <p:sp>
        <p:nvSpPr>
          <p:cNvPr id="24591" name="Rectangle 15"/>
          <p:cNvSpPr>
            <a:spLocks noChangeArrowheads="1"/>
          </p:cNvSpPr>
          <p:nvPr/>
        </p:nvSpPr>
        <p:spPr bwMode="auto">
          <a:xfrm>
            <a:off x="2632075" y="3786188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592" name="Text Box 16"/>
          <p:cNvSpPr txBox="1">
            <a:spLocks noChangeArrowheads="1"/>
          </p:cNvSpPr>
          <p:nvPr/>
        </p:nvSpPr>
        <p:spPr bwMode="auto">
          <a:xfrm>
            <a:off x="1335088" y="3171825"/>
            <a:ext cx="62010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VP 0:</a:t>
            </a:r>
          </a:p>
        </p:txBody>
      </p:sp>
      <p:sp>
        <p:nvSpPr>
          <p:cNvPr id="24593" name="Text Box 17"/>
          <p:cNvSpPr txBox="1">
            <a:spLocks noChangeArrowheads="1"/>
          </p:cNvSpPr>
          <p:nvPr/>
        </p:nvSpPr>
        <p:spPr bwMode="auto">
          <a:xfrm>
            <a:off x="1335088" y="3476625"/>
            <a:ext cx="62010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VP 1:</a:t>
            </a:r>
          </a:p>
        </p:txBody>
      </p:sp>
      <p:sp>
        <p:nvSpPr>
          <p:cNvPr id="24594" name="Text Box 18"/>
          <p:cNvSpPr txBox="1">
            <a:spLocks noChangeArrowheads="1"/>
          </p:cNvSpPr>
          <p:nvPr/>
        </p:nvSpPr>
        <p:spPr bwMode="auto">
          <a:xfrm>
            <a:off x="1336675" y="3781425"/>
            <a:ext cx="62010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VP 2:</a:t>
            </a:r>
          </a:p>
        </p:txBody>
      </p:sp>
      <p:sp>
        <p:nvSpPr>
          <p:cNvPr id="24595" name="Rectangle 19"/>
          <p:cNvSpPr>
            <a:spLocks noChangeArrowheads="1"/>
          </p:cNvSpPr>
          <p:nvPr/>
        </p:nvSpPr>
        <p:spPr bwMode="auto">
          <a:xfrm>
            <a:off x="3605213" y="4167188"/>
            <a:ext cx="246062" cy="45653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lnSpc>
                <a:spcPct val="49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•</a:t>
            </a:r>
          </a:p>
          <a:p>
            <a:pPr algn="ctr">
              <a:lnSpc>
                <a:spcPct val="49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•</a:t>
            </a:r>
          </a:p>
          <a:p>
            <a:pPr algn="ctr">
              <a:lnSpc>
                <a:spcPct val="49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•</a:t>
            </a:r>
          </a:p>
        </p:txBody>
      </p:sp>
      <p:sp>
        <p:nvSpPr>
          <p:cNvPr id="24596" name="Text Box 20"/>
          <p:cNvSpPr txBox="1">
            <a:spLocks noChangeArrowheads="1"/>
          </p:cNvSpPr>
          <p:nvPr/>
        </p:nvSpPr>
        <p:spPr bwMode="auto">
          <a:xfrm>
            <a:off x="152400" y="5111494"/>
            <a:ext cx="1075293" cy="3332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Process j:</a:t>
            </a:r>
          </a:p>
        </p:txBody>
      </p:sp>
      <p:sp>
        <p:nvSpPr>
          <p:cNvPr id="24611" name="Rectangle 35"/>
          <p:cNvSpPr>
            <a:spLocks noChangeArrowheads="1"/>
          </p:cNvSpPr>
          <p:nvPr/>
        </p:nvSpPr>
        <p:spPr bwMode="auto">
          <a:xfrm>
            <a:off x="3317875" y="3786188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618" name="Text Box 42"/>
          <p:cNvSpPr txBox="1">
            <a:spLocks noChangeArrowheads="1"/>
          </p:cNvSpPr>
          <p:nvPr/>
        </p:nvSpPr>
        <p:spPr bwMode="auto">
          <a:xfrm>
            <a:off x="2037294" y="2871788"/>
            <a:ext cx="52392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SUP</a:t>
            </a:r>
          </a:p>
        </p:txBody>
      </p:sp>
      <p:sp>
        <p:nvSpPr>
          <p:cNvPr id="24619" name="Rectangle 43"/>
          <p:cNvSpPr>
            <a:spLocks noChangeArrowheads="1"/>
          </p:cNvSpPr>
          <p:nvPr/>
        </p:nvSpPr>
        <p:spPr bwMode="auto">
          <a:xfrm>
            <a:off x="1943100" y="3176588"/>
            <a:ext cx="685800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No</a:t>
            </a:r>
          </a:p>
        </p:txBody>
      </p:sp>
      <p:sp>
        <p:nvSpPr>
          <p:cNvPr id="24620" name="Rectangle 44"/>
          <p:cNvSpPr>
            <a:spLocks noChangeArrowheads="1"/>
          </p:cNvSpPr>
          <p:nvPr/>
        </p:nvSpPr>
        <p:spPr bwMode="auto">
          <a:xfrm>
            <a:off x="1943100" y="3481388"/>
            <a:ext cx="685800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No</a:t>
            </a:r>
          </a:p>
        </p:txBody>
      </p:sp>
      <p:sp>
        <p:nvSpPr>
          <p:cNvPr id="24621" name="Rectangle 45"/>
          <p:cNvSpPr>
            <a:spLocks noChangeArrowheads="1"/>
          </p:cNvSpPr>
          <p:nvPr/>
        </p:nvSpPr>
        <p:spPr bwMode="auto">
          <a:xfrm>
            <a:off x="1943100" y="3786188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622" name="Text Box 46"/>
          <p:cNvSpPr txBox="1">
            <a:spLocks noChangeArrowheads="1"/>
          </p:cNvSpPr>
          <p:nvPr/>
        </p:nvSpPr>
        <p:spPr bwMode="auto">
          <a:xfrm>
            <a:off x="4300538" y="5080000"/>
            <a:ext cx="866262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Address</a:t>
            </a:r>
          </a:p>
        </p:txBody>
      </p:sp>
      <p:sp>
        <p:nvSpPr>
          <p:cNvPr id="24623" name="Text Box 47"/>
          <p:cNvSpPr txBox="1">
            <a:spLocks noChangeArrowheads="1"/>
          </p:cNvSpPr>
          <p:nvPr/>
        </p:nvSpPr>
        <p:spPr bwMode="auto">
          <a:xfrm>
            <a:off x="2657479" y="5080000"/>
            <a:ext cx="649664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READ</a:t>
            </a:r>
          </a:p>
        </p:txBody>
      </p:sp>
      <p:sp>
        <p:nvSpPr>
          <p:cNvPr id="24624" name="Text Box 48"/>
          <p:cNvSpPr txBox="1">
            <a:spLocks noChangeArrowheads="1"/>
          </p:cNvSpPr>
          <p:nvPr/>
        </p:nvSpPr>
        <p:spPr bwMode="auto">
          <a:xfrm>
            <a:off x="3297237" y="5080000"/>
            <a:ext cx="738727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WRITE</a:t>
            </a:r>
          </a:p>
        </p:txBody>
      </p:sp>
      <p:sp>
        <p:nvSpPr>
          <p:cNvPr id="24625" name="Rectangle 49"/>
          <p:cNvSpPr>
            <a:spLocks noChangeArrowheads="1"/>
          </p:cNvSpPr>
          <p:nvPr/>
        </p:nvSpPr>
        <p:spPr bwMode="auto">
          <a:xfrm>
            <a:off x="4006850" y="5384800"/>
            <a:ext cx="15240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PP 9</a:t>
            </a:r>
          </a:p>
        </p:txBody>
      </p:sp>
      <p:sp>
        <p:nvSpPr>
          <p:cNvPr id="24626" name="Rectangle 50"/>
          <p:cNvSpPr>
            <a:spLocks noChangeArrowheads="1"/>
          </p:cNvSpPr>
          <p:nvPr/>
        </p:nvSpPr>
        <p:spPr bwMode="auto">
          <a:xfrm>
            <a:off x="2635250" y="5384800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627" name="Rectangle 51"/>
          <p:cNvSpPr>
            <a:spLocks noChangeArrowheads="1"/>
          </p:cNvSpPr>
          <p:nvPr/>
        </p:nvSpPr>
        <p:spPr bwMode="auto">
          <a:xfrm>
            <a:off x="3321050" y="5384800"/>
            <a:ext cx="685800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No</a:t>
            </a:r>
          </a:p>
        </p:txBody>
      </p:sp>
      <p:sp>
        <p:nvSpPr>
          <p:cNvPr id="24628" name="Rectangle 52"/>
          <p:cNvSpPr>
            <a:spLocks noChangeArrowheads="1"/>
          </p:cNvSpPr>
          <p:nvPr/>
        </p:nvSpPr>
        <p:spPr bwMode="auto">
          <a:xfrm>
            <a:off x="4006850" y="5689600"/>
            <a:ext cx="15240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PP 6</a:t>
            </a:r>
          </a:p>
        </p:txBody>
      </p:sp>
      <p:sp>
        <p:nvSpPr>
          <p:cNvPr id="24629" name="Rectangle 53"/>
          <p:cNvSpPr>
            <a:spLocks noChangeArrowheads="1"/>
          </p:cNvSpPr>
          <p:nvPr/>
        </p:nvSpPr>
        <p:spPr bwMode="auto">
          <a:xfrm>
            <a:off x="2635250" y="5689600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630" name="Rectangle 54"/>
          <p:cNvSpPr>
            <a:spLocks noChangeArrowheads="1"/>
          </p:cNvSpPr>
          <p:nvPr/>
        </p:nvSpPr>
        <p:spPr bwMode="auto">
          <a:xfrm>
            <a:off x="3321050" y="5689600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631" name="Rectangle 55"/>
          <p:cNvSpPr>
            <a:spLocks noChangeArrowheads="1"/>
          </p:cNvSpPr>
          <p:nvPr/>
        </p:nvSpPr>
        <p:spPr bwMode="auto">
          <a:xfrm>
            <a:off x="4006850" y="5994400"/>
            <a:ext cx="15240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PP 11</a:t>
            </a:r>
          </a:p>
        </p:txBody>
      </p:sp>
      <p:sp>
        <p:nvSpPr>
          <p:cNvPr id="24632" name="Rectangle 56"/>
          <p:cNvSpPr>
            <a:spLocks noChangeArrowheads="1"/>
          </p:cNvSpPr>
          <p:nvPr/>
        </p:nvSpPr>
        <p:spPr bwMode="auto">
          <a:xfrm>
            <a:off x="2635250" y="5994400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633" name="Rectangle 57"/>
          <p:cNvSpPr>
            <a:spLocks noChangeArrowheads="1"/>
          </p:cNvSpPr>
          <p:nvPr/>
        </p:nvSpPr>
        <p:spPr bwMode="auto">
          <a:xfrm>
            <a:off x="3321050" y="5994400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634" name="Text Box 58"/>
          <p:cNvSpPr txBox="1">
            <a:spLocks noChangeArrowheads="1"/>
          </p:cNvSpPr>
          <p:nvPr/>
        </p:nvSpPr>
        <p:spPr bwMode="auto">
          <a:xfrm>
            <a:off x="2037294" y="5080000"/>
            <a:ext cx="52392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SUP</a:t>
            </a:r>
          </a:p>
        </p:txBody>
      </p:sp>
      <p:sp>
        <p:nvSpPr>
          <p:cNvPr id="24635" name="Rectangle 59"/>
          <p:cNvSpPr>
            <a:spLocks noChangeArrowheads="1"/>
          </p:cNvSpPr>
          <p:nvPr/>
        </p:nvSpPr>
        <p:spPr bwMode="auto">
          <a:xfrm>
            <a:off x="1946275" y="5384800"/>
            <a:ext cx="685800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No</a:t>
            </a:r>
          </a:p>
        </p:txBody>
      </p:sp>
      <p:sp>
        <p:nvSpPr>
          <p:cNvPr id="24636" name="Rectangle 60"/>
          <p:cNvSpPr>
            <a:spLocks noChangeArrowheads="1"/>
          </p:cNvSpPr>
          <p:nvPr/>
        </p:nvSpPr>
        <p:spPr bwMode="auto">
          <a:xfrm>
            <a:off x="1946275" y="5689600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637" name="Rectangle 61"/>
          <p:cNvSpPr>
            <a:spLocks noChangeArrowheads="1"/>
          </p:cNvSpPr>
          <p:nvPr/>
        </p:nvSpPr>
        <p:spPr bwMode="auto">
          <a:xfrm>
            <a:off x="1946275" y="5994400"/>
            <a:ext cx="685800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No</a:t>
            </a:r>
          </a:p>
        </p:txBody>
      </p:sp>
      <p:sp>
        <p:nvSpPr>
          <p:cNvPr id="24638" name="Text Box 62"/>
          <p:cNvSpPr txBox="1">
            <a:spLocks noChangeArrowheads="1"/>
          </p:cNvSpPr>
          <p:nvPr/>
        </p:nvSpPr>
        <p:spPr bwMode="auto">
          <a:xfrm>
            <a:off x="1335088" y="5386388"/>
            <a:ext cx="62010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VP 0:</a:t>
            </a:r>
          </a:p>
        </p:txBody>
      </p:sp>
      <p:sp>
        <p:nvSpPr>
          <p:cNvPr id="24639" name="Text Box 63"/>
          <p:cNvSpPr txBox="1">
            <a:spLocks noChangeArrowheads="1"/>
          </p:cNvSpPr>
          <p:nvPr/>
        </p:nvSpPr>
        <p:spPr bwMode="auto">
          <a:xfrm>
            <a:off x="1335088" y="5691188"/>
            <a:ext cx="62010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VP 1:</a:t>
            </a:r>
          </a:p>
        </p:txBody>
      </p:sp>
      <p:sp>
        <p:nvSpPr>
          <p:cNvPr id="24640" name="Text Box 64"/>
          <p:cNvSpPr txBox="1">
            <a:spLocks noChangeArrowheads="1"/>
          </p:cNvSpPr>
          <p:nvPr/>
        </p:nvSpPr>
        <p:spPr bwMode="auto">
          <a:xfrm>
            <a:off x="1336675" y="5995988"/>
            <a:ext cx="62010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VP 2:</a:t>
            </a:r>
          </a:p>
        </p:txBody>
      </p:sp>
      <p:sp>
        <p:nvSpPr>
          <p:cNvPr id="93" name="Rectangle 4"/>
          <p:cNvSpPr>
            <a:spLocks noChangeArrowheads="1"/>
          </p:cNvSpPr>
          <p:nvPr/>
        </p:nvSpPr>
        <p:spPr bwMode="auto">
          <a:xfrm>
            <a:off x="7086600" y="2548468"/>
            <a:ext cx="1676400" cy="63239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Physical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Address </a:t>
            </a:r>
            <a:r>
              <a:rPr lang="en-GB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Space</a:t>
            </a:r>
            <a:endParaRPr lang="en-GB" sz="1800" i="1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95" name="Rectangle 94"/>
          <p:cNvSpPr/>
          <p:nvPr/>
        </p:nvSpPr>
        <p:spPr bwMode="auto">
          <a:xfrm>
            <a:off x="7161212" y="3180862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96" name="Rectangle 95"/>
          <p:cNvSpPr/>
          <p:nvPr/>
        </p:nvSpPr>
        <p:spPr bwMode="auto">
          <a:xfrm>
            <a:off x="7161212" y="3436449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97" name="Rectangle 96"/>
          <p:cNvSpPr/>
          <p:nvPr/>
        </p:nvSpPr>
        <p:spPr bwMode="auto">
          <a:xfrm>
            <a:off x="7161212" y="3694945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>
                <a:latin typeface="+mn-lt"/>
              </a:rPr>
              <a:t>PP 2</a:t>
            </a:r>
          </a:p>
        </p:txBody>
      </p:sp>
      <p:sp>
        <p:nvSpPr>
          <p:cNvPr id="98" name="Rectangle 97"/>
          <p:cNvSpPr/>
          <p:nvPr/>
        </p:nvSpPr>
        <p:spPr bwMode="auto">
          <a:xfrm>
            <a:off x="7161212" y="3956537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99" name="Rectangle 98"/>
          <p:cNvSpPr/>
          <p:nvPr/>
        </p:nvSpPr>
        <p:spPr bwMode="auto">
          <a:xfrm>
            <a:off x="7161212" y="4212124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lvl="0" algn="ctr"/>
            <a:r>
              <a:rPr lang="en-US" sz="1600" dirty="0" smtClean="0">
                <a:solidFill>
                  <a:srgbClr val="000000"/>
                </a:solidFill>
                <a:latin typeface="Calibri"/>
              </a:rPr>
              <a:t>PP 4</a:t>
            </a:r>
          </a:p>
        </p:txBody>
      </p:sp>
      <p:sp>
        <p:nvSpPr>
          <p:cNvPr id="100" name="Rectangle 99"/>
          <p:cNvSpPr/>
          <p:nvPr/>
        </p:nvSpPr>
        <p:spPr bwMode="auto">
          <a:xfrm>
            <a:off x="7161212" y="4466368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101" name="Rectangle 100"/>
          <p:cNvSpPr/>
          <p:nvPr/>
        </p:nvSpPr>
        <p:spPr bwMode="auto">
          <a:xfrm>
            <a:off x="7161212" y="4726207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>
                <a:latin typeface="+mn-lt"/>
              </a:rPr>
              <a:t>PP 6</a:t>
            </a:r>
          </a:p>
        </p:txBody>
      </p:sp>
      <p:sp>
        <p:nvSpPr>
          <p:cNvPr id="102" name="Rectangle 101"/>
          <p:cNvSpPr/>
          <p:nvPr/>
        </p:nvSpPr>
        <p:spPr bwMode="auto">
          <a:xfrm>
            <a:off x="7161212" y="4976812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103" name="Rectangle 102"/>
          <p:cNvSpPr/>
          <p:nvPr/>
        </p:nvSpPr>
        <p:spPr bwMode="auto">
          <a:xfrm>
            <a:off x="7161212" y="5232891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>
                <a:latin typeface="+mn-lt"/>
              </a:rPr>
              <a:t>PP 8</a:t>
            </a:r>
          </a:p>
        </p:txBody>
      </p:sp>
      <p:sp>
        <p:nvSpPr>
          <p:cNvPr id="104" name="Rectangle 103"/>
          <p:cNvSpPr/>
          <p:nvPr/>
        </p:nvSpPr>
        <p:spPr bwMode="auto">
          <a:xfrm>
            <a:off x="7161212" y="5486400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lvl="0" algn="ctr"/>
            <a:r>
              <a:rPr lang="en-US" sz="1600" dirty="0" smtClean="0">
                <a:solidFill>
                  <a:srgbClr val="000000"/>
                </a:solidFill>
                <a:latin typeface="Calibri"/>
              </a:rPr>
              <a:t>PP 9</a:t>
            </a:r>
          </a:p>
        </p:txBody>
      </p:sp>
      <p:sp>
        <p:nvSpPr>
          <p:cNvPr id="111" name="Rectangle 110"/>
          <p:cNvSpPr/>
          <p:nvPr/>
        </p:nvSpPr>
        <p:spPr bwMode="auto">
          <a:xfrm>
            <a:off x="7162800" y="5736734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112" name="Rectangle 111"/>
          <p:cNvSpPr/>
          <p:nvPr/>
        </p:nvSpPr>
        <p:spPr bwMode="auto">
          <a:xfrm>
            <a:off x="7162800" y="5992813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>
                <a:latin typeface="+mn-lt"/>
              </a:rPr>
              <a:t>PP 11</a:t>
            </a:r>
          </a:p>
        </p:txBody>
      </p:sp>
      <p:cxnSp>
        <p:nvCxnSpPr>
          <p:cNvPr id="114" name="Straight Arrow Connector 113"/>
          <p:cNvCxnSpPr>
            <a:stCxn id="24584" idx="3"/>
            <a:endCxn id="101" idx="1"/>
          </p:cNvCxnSpPr>
          <p:nvPr/>
        </p:nvCxnSpPr>
        <p:spPr bwMode="auto">
          <a:xfrm>
            <a:off x="5527675" y="3328988"/>
            <a:ext cx="1633537" cy="1525013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6" name="Straight Arrow Connector 115"/>
          <p:cNvCxnSpPr>
            <a:stCxn id="24587" idx="3"/>
            <a:endCxn id="99" idx="1"/>
          </p:cNvCxnSpPr>
          <p:nvPr/>
        </p:nvCxnSpPr>
        <p:spPr bwMode="auto">
          <a:xfrm>
            <a:off x="5527675" y="3633788"/>
            <a:ext cx="1633537" cy="70613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8" name="Straight Arrow Connector 117"/>
          <p:cNvCxnSpPr>
            <a:stCxn id="24590" idx="3"/>
            <a:endCxn id="97" idx="1"/>
          </p:cNvCxnSpPr>
          <p:nvPr/>
        </p:nvCxnSpPr>
        <p:spPr bwMode="auto">
          <a:xfrm flipV="1">
            <a:off x="5527675" y="3822739"/>
            <a:ext cx="1633537" cy="11584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0" name="Straight Arrow Connector 119"/>
          <p:cNvCxnSpPr>
            <a:stCxn id="24625" idx="3"/>
            <a:endCxn id="104" idx="1"/>
          </p:cNvCxnSpPr>
          <p:nvPr/>
        </p:nvCxnSpPr>
        <p:spPr bwMode="auto">
          <a:xfrm>
            <a:off x="5530850" y="5537200"/>
            <a:ext cx="1630362" cy="7699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2" name="Straight Arrow Connector 121"/>
          <p:cNvCxnSpPr>
            <a:stCxn id="24628" idx="3"/>
            <a:endCxn id="101" idx="1"/>
          </p:cNvCxnSpPr>
          <p:nvPr/>
        </p:nvCxnSpPr>
        <p:spPr bwMode="auto">
          <a:xfrm flipV="1">
            <a:off x="5530850" y="4854001"/>
            <a:ext cx="1630362" cy="98799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4" name="Straight Arrow Connector 123"/>
          <p:cNvCxnSpPr>
            <a:stCxn id="24631" idx="3"/>
            <a:endCxn id="112" idx="1"/>
          </p:cNvCxnSpPr>
          <p:nvPr/>
        </p:nvCxnSpPr>
        <p:spPr bwMode="auto">
          <a:xfrm flipV="1">
            <a:off x="5530850" y="6120607"/>
            <a:ext cx="1631950" cy="26193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Address spaces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VM as a tool for caching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VM as a tool for memory management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VM as a tool for memory protection</a:t>
            </a:r>
          </a:p>
          <a:p>
            <a:r>
              <a:rPr lang="en-US" dirty="0" smtClean="0"/>
              <a:t>Address translation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02906" y="456956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310" name="Rectangle 3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VM Address Translation</a:t>
            </a:r>
            <a:endParaRPr lang="en-US"/>
          </a:p>
        </p:txBody>
      </p:sp>
      <p:sp>
        <p:nvSpPr>
          <p:cNvPr id="566311" name="Rectangle 39"/>
          <p:cNvSpPr>
            <a:spLocks noGrp="1" noChangeArrowheads="1"/>
          </p:cNvSpPr>
          <p:nvPr>
            <p:ph type="body" idx="1"/>
          </p:nvPr>
        </p:nvSpPr>
        <p:spPr>
          <a:xfrm>
            <a:off x="396875" y="1362075"/>
            <a:ext cx="8442325" cy="4972050"/>
          </a:xfrm>
        </p:spPr>
        <p:txBody>
          <a:bodyPr/>
          <a:lstStyle/>
          <a:p>
            <a:r>
              <a:rPr lang="en-US" dirty="0" smtClean="0"/>
              <a:t>Virtual Address Space</a:t>
            </a:r>
          </a:p>
          <a:p>
            <a:pPr lvl="1"/>
            <a:r>
              <a:rPr lang="en-US" i="1" dirty="0" smtClean="0"/>
              <a:t>V = {0, 1, …, N–1}</a:t>
            </a:r>
          </a:p>
          <a:p>
            <a:r>
              <a:rPr lang="en-US" dirty="0" smtClean="0"/>
              <a:t>Physical Address Space</a:t>
            </a:r>
          </a:p>
          <a:p>
            <a:pPr lvl="1"/>
            <a:r>
              <a:rPr lang="en-US" i="1" dirty="0" smtClean="0"/>
              <a:t>P = {0, 1, …, M–1}</a:t>
            </a:r>
          </a:p>
          <a:p>
            <a:r>
              <a:rPr lang="en-US" dirty="0" smtClean="0"/>
              <a:t>Address Translation</a:t>
            </a:r>
          </a:p>
          <a:p>
            <a:pPr lvl="1"/>
            <a:r>
              <a:rPr lang="en-US" b="1" i="1" dirty="0" smtClean="0"/>
              <a:t>MAP:  V </a:t>
            </a:r>
            <a:r>
              <a:rPr lang="en-US" b="1" i="1" dirty="0" err="1" smtClean="0">
                <a:sym typeface="Symbol" charset="2"/>
              </a:rPr>
              <a:t></a:t>
            </a:r>
            <a:r>
              <a:rPr lang="en-US" b="1" i="1" dirty="0" smtClean="0"/>
              <a:t>  P  U  {</a:t>
            </a:r>
            <a:r>
              <a:rPr lang="en-US" b="1" i="1" dirty="0" err="1" smtClean="0">
                <a:sym typeface="Symbol" charset="2"/>
              </a:rPr>
              <a:t></a:t>
            </a:r>
            <a:r>
              <a:rPr lang="en-US" b="1" i="1" dirty="0" smtClean="0"/>
              <a:t>}</a:t>
            </a:r>
          </a:p>
          <a:p>
            <a:pPr lvl="1"/>
            <a:r>
              <a:rPr lang="en-US" dirty="0" smtClean="0"/>
              <a:t>For virtual address </a:t>
            </a:r>
            <a:r>
              <a:rPr lang="en-US" b="1" i="1" dirty="0" smtClean="0"/>
              <a:t>a</a:t>
            </a:r>
            <a:r>
              <a:rPr lang="en-US" dirty="0" smtClean="0"/>
              <a:t>:</a:t>
            </a:r>
          </a:p>
          <a:p>
            <a:pPr lvl="2"/>
            <a:r>
              <a:rPr lang="en-US" b="1" i="1" dirty="0" err="1" smtClean="0"/>
              <a:t>MAP(a</a:t>
            </a:r>
            <a:r>
              <a:rPr lang="en-US" b="1" i="1" dirty="0" smtClean="0"/>
              <a:t>)  =  a</a:t>
            </a:r>
            <a:r>
              <a:rPr lang="en-US" i="1" dirty="0" smtClean="0"/>
              <a:t>’</a:t>
            </a:r>
            <a:r>
              <a:rPr lang="en-US" dirty="0" smtClean="0"/>
              <a:t>  if data at virtual address </a:t>
            </a:r>
            <a:r>
              <a:rPr lang="en-US" b="1" i="1" dirty="0" smtClean="0"/>
              <a:t>a</a:t>
            </a:r>
            <a:r>
              <a:rPr lang="en-US" dirty="0" smtClean="0"/>
              <a:t> is at physical address </a:t>
            </a:r>
            <a:r>
              <a:rPr lang="en-US" b="1" i="1" dirty="0" smtClean="0"/>
              <a:t>a’</a:t>
            </a:r>
            <a:r>
              <a:rPr lang="en-US" i="1" dirty="0" smtClean="0"/>
              <a:t> </a:t>
            </a:r>
            <a:r>
              <a:rPr lang="en-US" dirty="0" smtClean="0"/>
              <a:t>in </a:t>
            </a:r>
            <a:r>
              <a:rPr lang="en-US" b="1" i="1" dirty="0" smtClean="0"/>
              <a:t>P</a:t>
            </a:r>
          </a:p>
          <a:p>
            <a:pPr lvl="2"/>
            <a:r>
              <a:rPr lang="en-US" b="1" i="1" dirty="0" err="1" smtClean="0"/>
              <a:t>MAP(a</a:t>
            </a:r>
            <a:r>
              <a:rPr lang="en-US" b="1" i="1" dirty="0" smtClean="0"/>
              <a:t>)  = </a:t>
            </a:r>
            <a:r>
              <a:rPr lang="en-US" b="1" i="1" dirty="0" err="1" smtClean="0">
                <a:sym typeface="Symbol" charset="2"/>
              </a:rPr>
              <a:t></a:t>
            </a:r>
            <a:r>
              <a:rPr lang="en-US" b="1" i="1" dirty="0" smtClean="0"/>
              <a:t> </a:t>
            </a:r>
            <a:r>
              <a:rPr lang="en-US" dirty="0" smtClean="0"/>
              <a:t>if data at virtual address </a:t>
            </a:r>
            <a:r>
              <a:rPr lang="en-US" b="1" i="1" dirty="0" smtClean="0"/>
              <a:t>a</a:t>
            </a:r>
            <a:r>
              <a:rPr lang="en-US" dirty="0" smtClean="0"/>
              <a:t> is not in physical memory</a:t>
            </a:r>
          </a:p>
          <a:p>
            <a:pPr lvl="3"/>
            <a:r>
              <a:rPr lang="en-US" dirty="0" smtClean="0"/>
              <a:t>Either invalid or stored on disk</a:t>
            </a:r>
          </a:p>
          <a:p>
            <a:pPr lvl="2"/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8329782" cy="762000"/>
          </a:xfrm>
        </p:spPr>
        <p:txBody>
          <a:bodyPr/>
          <a:lstStyle/>
          <a:p>
            <a:r>
              <a:rPr lang="en-US" dirty="0" smtClean="0"/>
              <a:t>Summary of Address Translation Symbols</a:t>
            </a:r>
            <a:endParaRPr lang="en-US" dirty="0"/>
          </a:p>
        </p:txBody>
      </p:sp>
      <p:sp>
        <p:nvSpPr>
          <p:cNvPr id="593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362074"/>
            <a:ext cx="7896225" cy="526732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Basic Parameters</a:t>
            </a:r>
          </a:p>
          <a:p>
            <a:pPr lvl="1"/>
            <a:r>
              <a:rPr lang="en-US" b="1" dirty="0" smtClean="0"/>
              <a:t>N = 2</a:t>
            </a:r>
            <a:r>
              <a:rPr lang="en-US" b="1" baseline="30000" dirty="0" smtClean="0"/>
              <a:t>n </a:t>
            </a:r>
            <a:r>
              <a:rPr lang="en-US" dirty="0" smtClean="0"/>
              <a:t>: Number of addresses in virtual address space</a:t>
            </a:r>
            <a:endParaRPr lang="en-US" baseline="30000" dirty="0" smtClean="0"/>
          </a:p>
          <a:p>
            <a:pPr lvl="1"/>
            <a:r>
              <a:rPr lang="en-US" b="1" dirty="0" smtClean="0"/>
              <a:t>M = 2</a:t>
            </a:r>
            <a:r>
              <a:rPr lang="en-US" b="1" baseline="30000" dirty="0" smtClean="0"/>
              <a:t>m </a:t>
            </a:r>
            <a:r>
              <a:rPr lang="en-US" dirty="0" smtClean="0"/>
              <a:t>: Number of addresses in physical address space</a:t>
            </a:r>
            <a:endParaRPr lang="en-US" baseline="30000" dirty="0" smtClean="0"/>
          </a:p>
          <a:p>
            <a:pPr lvl="1"/>
            <a:r>
              <a:rPr lang="en-US" b="1" dirty="0" smtClean="0"/>
              <a:t>P = 2</a:t>
            </a:r>
            <a:r>
              <a:rPr lang="en-US" b="1" baseline="30000" dirty="0" smtClean="0"/>
              <a:t>p </a:t>
            </a:r>
            <a:r>
              <a:rPr lang="en-US" b="1" dirty="0" smtClean="0"/>
              <a:t> </a:t>
            </a:r>
            <a:r>
              <a:rPr lang="en-US" dirty="0" smtClean="0"/>
              <a:t>: Page size (bytes)</a:t>
            </a:r>
            <a:endParaRPr lang="en-US" baseline="30000" dirty="0" smtClean="0"/>
          </a:p>
          <a:p>
            <a:r>
              <a:rPr lang="en-US" dirty="0" smtClean="0"/>
              <a:t>Components of the virtual address (VA)</a:t>
            </a:r>
          </a:p>
          <a:p>
            <a:pPr lvl="1"/>
            <a:r>
              <a:rPr lang="en-US" b="1" dirty="0" smtClean="0"/>
              <a:t>TLBI</a:t>
            </a:r>
            <a:r>
              <a:rPr lang="en-US" dirty="0" smtClean="0"/>
              <a:t>: TLB index</a:t>
            </a:r>
          </a:p>
          <a:p>
            <a:pPr lvl="1"/>
            <a:r>
              <a:rPr lang="en-US" b="1" dirty="0" smtClean="0"/>
              <a:t>TLBT</a:t>
            </a:r>
            <a:r>
              <a:rPr lang="en-US" dirty="0" smtClean="0"/>
              <a:t>: TLB tag</a:t>
            </a:r>
          </a:p>
          <a:p>
            <a:pPr lvl="1"/>
            <a:r>
              <a:rPr lang="en-US" b="1" dirty="0" smtClean="0"/>
              <a:t>VPO</a:t>
            </a:r>
            <a:r>
              <a:rPr lang="en-US" dirty="0" smtClean="0"/>
              <a:t>: Virtual page offset </a:t>
            </a:r>
          </a:p>
          <a:p>
            <a:pPr lvl="1"/>
            <a:r>
              <a:rPr lang="en-US" b="1" dirty="0" smtClean="0"/>
              <a:t>VPN</a:t>
            </a:r>
            <a:r>
              <a:rPr lang="en-US" dirty="0" smtClean="0"/>
              <a:t>: Virtual page number </a:t>
            </a:r>
          </a:p>
          <a:p>
            <a:r>
              <a:rPr lang="en-US" dirty="0" smtClean="0"/>
              <a:t>Components of the physical address (PA)</a:t>
            </a:r>
          </a:p>
          <a:p>
            <a:pPr lvl="1"/>
            <a:r>
              <a:rPr lang="en-US" b="1" dirty="0" smtClean="0"/>
              <a:t>PPO</a:t>
            </a:r>
            <a:r>
              <a:rPr lang="en-US" dirty="0" smtClean="0"/>
              <a:t>: Physical page offset (same as VPO)</a:t>
            </a:r>
          </a:p>
          <a:p>
            <a:pPr lvl="1"/>
            <a:r>
              <a:rPr lang="en-US" b="1" dirty="0" smtClean="0"/>
              <a:t>PPN:</a:t>
            </a:r>
            <a:r>
              <a:rPr lang="en-US" dirty="0" smtClean="0"/>
              <a:t> Physical page number</a:t>
            </a:r>
          </a:p>
          <a:p>
            <a:pPr lvl="1"/>
            <a:r>
              <a:rPr lang="en-US" b="1" dirty="0" smtClean="0"/>
              <a:t>CO</a:t>
            </a:r>
            <a:r>
              <a:rPr lang="en-US" dirty="0" smtClean="0"/>
              <a:t>: Byte offset within cache line</a:t>
            </a:r>
          </a:p>
          <a:p>
            <a:pPr lvl="1"/>
            <a:r>
              <a:rPr lang="en-US" b="1" dirty="0" smtClean="0"/>
              <a:t>CI:</a:t>
            </a:r>
            <a:r>
              <a:rPr lang="en-US" dirty="0" smtClean="0"/>
              <a:t> Cache index</a:t>
            </a:r>
          </a:p>
          <a:p>
            <a:pPr lvl="1"/>
            <a:r>
              <a:rPr lang="en-US" b="1" dirty="0" smtClean="0"/>
              <a:t>CT</a:t>
            </a:r>
            <a:r>
              <a:rPr lang="en-US" dirty="0" smtClean="0"/>
              <a:t>: Cache tag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 Translation With a Page Table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auto">
          <a:xfrm>
            <a:off x="3753117" y="1840468"/>
            <a:ext cx="25146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400" dirty="0" smtClean="0">
                <a:latin typeface="+mn-lt"/>
              </a:rPr>
              <a:t>Virtual page number (VPN)</a:t>
            </a:r>
            <a:endParaRPr lang="en-US" sz="140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6267717" y="1840468"/>
            <a:ext cx="21336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400" dirty="0" smtClean="0">
                <a:latin typeface="+mn-lt"/>
              </a:rPr>
              <a:t>Virtual page offset (VPO)</a:t>
            </a:r>
            <a:endParaRPr lang="en-US" sz="1400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753117" y="3212068"/>
            <a:ext cx="25146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3372117" y="3212068"/>
            <a:ext cx="3810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3753117" y="3516868"/>
            <a:ext cx="2514600" cy="304800"/>
          </a:xfrm>
          <a:prstGeom prst="rect">
            <a:avLst/>
          </a:prstGeom>
          <a:solidFill>
            <a:srgbClr val="D5F1C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3372117" y="3516868"/>
            <a:ext cx="381000" cy="304800"/>
          </a:xfrm>
          <a:prstGeom prst="rect">
            <a:avLst/>
          </a:prstGeom>
          <a:solidFill>
            <a:srgbClr val="8DBA8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753117" y="3821668"/>
            <a:ext cx="25146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372117" y="3821668"/>
            <a:ext cx="3810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3753117" y="4126468"/>
            <a:ext cx="25146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3372117" y="4126468"/>
            <a:ext cx="3810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 bwMode="auto">
          <a:xfrm>
            <a:off x="3753117" y="5726668"/>
            <a:ext cx="2514600" cy="304800"/>
          </a:xfrm>
          <a:prstGeom prst="rect">
            <a:avLst/>
          </a:prstGeom>
          <a:solidFill>
            <a:srgbClr val="D5F1C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lvl="0" algn="ctr"/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Physical page number (PPN)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6267717" y="5726668"/>
            <a:ext cx="21336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400" dirty="0" smtClean="0">
                <a:latin typeface="+mn-lt"/>
              </a:rPr>
              <a:t>Physical page offset (PPO)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753117" y="1207070"/>
            <a:ext cx="1623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Virtual address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753117" y="6031468"/>
            <a:ext cx="1750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Physical address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285355" y="2939463"/>
            <a:ext cx="554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alibri" pitchFamily="34" charset="0"/>
              </a:rPr>
              <a:t>Valid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920703" y="2940531"/>
            <a:ext cx="2270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alibri" pitchFamily="34" charset="0"/>
              </a:rPr>
              <a:t>Physical page number (PPN)</a:t>
            </a:r>
          </a:p>
        </p:txBody>
      </p:sp>
      <p:cxnSp>
        <p:nvCxnSpPr>
          <p:cNvPr id="24" name="Elbow Connector 23"/>
          <p:cNvCxnSpPr>
            <a:stCxn id="3" idx="1"/>
            <a:endCxn id="8" idx="1"/>
          </p:cNvCxnSpPr>
          <p:nvPr/>
        </p:nvCxnSpPr>
        <p:spPr bwMode="auto">
          <a:xfrm rot="10800000" flipV="1">
            <a:off x="3372117" y="1992868"/>
            <a:ext cx="381000" cy="1676400"/>
          </a:xfrm>
          <a:prstGeom prst="bentConnector3">
            <a:avLst>
              <a:gd name="adj1" fmla="val 258028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4" idx="2"/>
            <a:endCxn id="14" idx="0"/>
          </p:cNvCxnSpPr>
          <p:nvPr/>
        </p:nvCxnSpPr>
        <p:spPr bwMode="auto">
          <a:xfrm rot="5400000">
            <a:off x="5543817" y="3935968"/>
            <a:ext cx="3581400" cy="158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 rot="5400000">
            <a:off x="3976677" y="4692134"/>
            <a:ext cx="2069068" cy="158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6" name="Rectangle 35"/>
          <p:cNvSpPr/>
          <p:nvPr/>
        </p:nvSpPr>
        <p:spPr bwMode="auto">
          <a:xfrm>
            <a:off x="453279" y="1633336"/>
            <a:ext cx="1524000" cy="719063"/>
          </a:xfrm>
          <a:prstGeom prst="rect">
            <a:avLst/>
          </a:prstGeom>
          <a:solidFill>
            <a:srgbClr val="F1C7C7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lvl="0" algn="ctr"/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Page table </a:t>
            </a:r>
            <a:b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</a:b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base register</a:t>
            </a:r>
          </a:p>
          <a:p>
            <a:pPr lvl="0" algn="ctr"/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(PTBR)</a:t>
            </a:r>
          </a:p>
        </p:txBody>
      </p:sp>
      <p:cxnSp>
        <p:nvCxnSpPr>
          <p:cNvPr id="38" name="Shape 37"/>
          <p:cNvCxnSpPr/>
          <p:nvPr/>
        </p:nvCxnSpPr>
        <p:spPr bwMode="auto">
          <a:xfrm rot="5400000">
            <a:off x="2286267" y="3459719"/>
            <a:ext cx="1066800" cy="1485900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0" name="Shape 39"/>
          <p:cNvCxnSpPr>
            <a:stCxn id="36" idx="2"/>
          </p:cNvCxnSpPr>
          <p:nvPr/>
        </p:nvCxnSpPr>
        <p:spPr bwMode="auto">
          <a:xfrm rot="16200000" flipH="1">
            <a:off x="1863863" y="1703814"/>
            <a:ext cx="859669" cy="2156837"/>
          </a:xfrm>
          <a:prstGeom prst="bentConnector2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" name="Rectangle 40"/>
          <p:cNvSpPr/>
          <p:nvPr/>
        </p:nvSpPr>
        <p:spPr>
          <a:xfrm>
            <a:off x="3272477" y="2639892"/>
            <a:ext cx="1295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Page table 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195962" y="2667000"/>
            <a:ext cx="15824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990000"/>
                </a:solidFill>
                <a:latin typeface="Calibri" pitchFamily="34" charset="0"/>
              </a:rPr>
              <a:t>Page table address </a:t>
            </a:r>
          </a:p>
          <a:p>
            <a:r>
              <a:rPr lang="en-US" sz="1400" dirty="0" smtClean="0">
                <a:solidFill>
                  <a:srgbClr val="990000"/>
                </a:solidFill>
                <a:latin typeface="Calibri" pitchFamily="34" charset="0"/>
              </a:rPr>
              <a:t>for process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13195" y="4371965"/>
            <a:ext cx="168552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>
                <a:latin typeface="Calibri" pitchFamily="34" charset="0"/>
              </a:rPr>
              <a:t>Valid bit = 0:</a:t>
            </a:r>
          </a:p>
          <a:p>
            <a:pPr algn="r"/>
            <a:r>
              <a:rPr lang="en-US" sz="1400" dirty="0" smtClean="0">
                <a:latin typeface="Calibri" pitchFamily="34" charset="0"/>
              </a:rPr>
              <a:t>page not in memory</a:t>
            </a:r>
          </a:p>
          <a:p>
            <a:pPr algn="r"/>
            <a:r>
              <a:rPr lang="en-US" sz="1400" dirty="0" smtClean="0">
                <a:latin typeface="Calibri" pitchFamily="34" charset="0"/>
              </a:rPr>
              <a:t>(page fault)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229600" y="1551801"/>
            <a:ext cx="298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latin typeface="Calibri" pitchFamily="34" charset="0"/>
              </a:rPr>
              <a:t>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237045" y="1551801"/>
            <a:ext cx="4269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latin typeface="Calibri" pitchFamily="34" charset="0"/>
              </a:rPr>
              <a:t>p-1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057354" y="1551801"/>
            <a:ext cx="3018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 smtClean="0">
                <a:latin typeface="Calibri" pitchFamily="34" charset="0"/>
              </a:rPr>
              <a:t>p</a:t>
            </a:r>
            <a:endParaRPr lang="en-US" sz="1200" i="1" dirty="0" smtClean="0">
              <a:latin typeface="Calibri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753117" y="1551801"/>
            <a:ext cx="426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latin typeface="Calibri" pitchFamily="34" charset="0"/>
              </a:rPr>
              <a:t>n-1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235796" y="5450463"/>
            <a:ext cx="298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latin typeface="Calibri" pitchFamily="34" charset="0"/>
              </a:rPr>
              <a:t>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243241" y="5450463"/>
            <a:ext cx="4269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latin typeface="Calibri" pitchFamily="34" charset="0"/>
              </a:rPr>
              <a:t>p-1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022765" y="5450463"/>
            <a:ext cx="3018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 smtClean="0">
                <a:latin typeface="Calibri" pitchFamily="34" charset="0"/>
              </a:rPr>
              <a:t>p</a:t>
            </a:r>
            <a:endParaRPr lang="en-US" sz="1200" i="1" dirty="0" smtClean="0">
              <a:latin typeface="Calibri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718528" y="5450463"/>
            <a:ext cx="4693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latin typeface="Calibri" pitchFamily="34" charset="0"/>
              </a:rPr>
              <a:t>m-1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 bwMode="auto">
          <a:xfrm>
            <a:off x="1384985" y="1572895"/>
            <a:ext cx="3749615" cy="167744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436562"/>
            <a:ext cx="8716963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Address Translation: Page Hit</a:t>
            </a:r>
            <a:endParaRPr lang="en-GB" dirty="0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4419600"/>
            <a:ext cx="6781800" cy="2057400"/>
          </a:xfrm>
          <a:ln/>
        </p:spPr>
        <p:txBody>
          <a:bodyPr/>
          <a:lstStyle/>
          <a:p>
            <a:pPr>
              <a:spcBef>
                <a:spcPts val="1250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 smtClean="0"/>
              <a:t>1) Processor sends virtual address to MMU </a:t>
            </a:r>
          </a:p>
          <a:p>
            <a:pPr>
              <a:spcBef>
                <a:spcPts val="1250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 smtClean="0"/>
              <a:t>2-3) MMU fetches PTE from page table in memory</a:t>
            </a:r>
          </a:p>
          <a:p>
            <a:pPr>
              <a:spcBef>
                <a:spcPts val="1250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 smtClean="0"/>
              <a:t>4) MMU sends physical address to cache/memory</a:t>
            </a:r>
          </a:p>
          <a:p>
            <a:pPr>
              <a:spcBef>
                <a:spcPts val="1250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 smtClean="0"/>
              <a:t>5) Cache/memory sends data word to processor</a:t>
            </a:r>
            <a:endParaRPr lang="en-GB" sz="2000" b="0" dirty="0"/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3963987" y="1809754"/>
            <a:ext cx="1066800" cy="1237384"/>
          </a:xfrm>
          <a:prstGeom prst="rect">
            <a:avLst/>
          </a:prstGeom>
          <a:solidFill>
            <a:srgbClr val="D5F1CF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alibri" pitchFamily="34" charset="0"/>
              </a:rPr>
              <a:t>MMU</a:t>
            </a:r>
            <a:endParaRPr lang="en-GB" sz="1600" dirty="0">
              <a:latin typeface="Calibri" pitchFamily="34" charset="0"/>
            </a:endParaRPr>
          </a:p>
        </p:txBody>
      </p:sp>
      <p:sp>
        <p:nvSpPr>
          <p:cNvPr id="9233" name="Rectangle 17"/>
          <p:cNvSpPr>
            <a:spLocks noChangeArrowheads="1"/>
          </p:cNvSpPr>
          <p:nvPr/>
        </p:nvSpPr>
        <p:spPr bwMode="auto">
          <a:xfrm>
            <a:off x="6553200" y="1524728"/>
            <a:ext cx="914400" cy="228441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dirty="0" smtClean="0">
                <a:latin typeface="Calibri" pitchFamily="34" charset="0"/>
              </a:rPr>
              <a:t>Cache/</a:t>
            </a:r>
          </a:p>
          <a:p>
            <a:r>
              <a:rPr lang="en-US" sz="1600" dirty="0" smtClean="0">
                <a:latin typeface="Calibri" pitchFamily="34" charset="0"/>
              </a:rPr>
              <a:t>Memory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5606298" y="2631411"/>
            <a:ext cx="37475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latin typeface="Calibri" pitchFamily="34" charset="0"/>
              </a:rPr>
              <a:t>PA</a:t>
            </a:r>
            <a:endParaRPr lang="en-GB" sz="1400" dirty="0">
              <a:latin typeface="Calibri" pitchFamily="34" charset="0"/>
            </a:endParaRPr>
          </a:p>
        </p:txBody>
      </p:sp>
      <p:sp>
        <p:nvSpPr>
          <p:cNvPr id="9248" name="Text Box 32"/>
          <p:cNvSpPr txBox="1">
            <a:spLocks noChangeArrowheads="1"/>
          </p:cNvSpPr>
          <p:nvPr/>
        </p:nvSpPr>
        <p:spPr bwMode="auto">
          <a:xfrm>
            <a:off x="3887787" y="3580538"/>
            <a:ext cx="531020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latin typeface="Calibri" pitchFamily="34" charset="0"/>
              </a:rPr>
              <a:t>Data</a:t>
            </a:r>
            <a:endParaRPr lang="en-GB" sz="1400" dirty="0">
              <a:latin typeface="Calibri" pitchFamily="34" charset="0"/>
            </a:endParaRPr>
          </a:p>
        </p:txBody>
      </p:sp>
      <p:cxnSp>
        <p:nvCxnSpPr>
          <p:cNvPr id="40" name="Straight Arrow Connector 39"/>
          <p:cNvCxnSpPr/>
          <p:nvPr/>
        </p:nvCxnSpPr>
        <p:spPr bwMode="auto">
          <a:xfrm flipV="1">
            <a:off x="5030787" y="2884270"/>
            <a:ext cx="1522413" cy="13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Rectangle 10"/>
          <p:cNvSpPr>
            <a:spLocks noChangeArrowheads="1"/>
          </p:cNvSpPr>
          <p:nvPr/>
        </p:nvSpPr>
        <p:spPr bwMode="auto">
          <a:xfrm>
            <a:off x="1525587" y="2162233"/>
            <a:ext cx="1066800" cy="533400"/>
          </a:xfrm>
          <a:prstGeom prst="rect">
            <a:avLst/>
          </a:prstGeom>
          <a:solidFill>
            <a:srgbClr val="F1C7C7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CPU</a:t>
            </a:r>
          </a:p>
        </p:txBody>
      </p:sp>
      <p:cxnSp>
        <p:nvCxnSpPr>
          <p:cNvPr id="38" name="Straight Arrow Connector 37"/>
          <p:cNvCxnSpPr>
            <a:stCxn id="37" idx="3"/>
          </p:cNvCxnSpPr>
          <p:nvPr/>
        </p:nvCxnSpPr>
        <p:spPr bwMode="auto">
          <a:xfrm flipV="1">
            <a:off x="2592387" y="2424364"/>
            <a:ext cx="1370013" cy="456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" name="Text Box 9"/>
          <p:cNvSpPr txBox="1">
            <a:spLocks noChangeArrowheads="1"/>
          </p:cNvSpPr>
          <p:nvPr/>
        </p:nvSpPr>
        <p:spPr bwMode="auto">
          <a:xfrm>
            <a:off x="3049587" y="2157277"/>
            <a:ext cx="387007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latin typeface="Calibri" pitchFamily="34" charset="0"/>
              </a:rPr>
              <a:t>VA</a:t>
            </a:r>
            <a:endParaRPr lang="en-GB" sz="1400" dirty="0">
              <a:latin typeface="Calibri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390151" y="1577141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CPU Chip</a:t>
            </a:r>
          </a:p>
        </p:txBody>
      </p:sp>
      <p:sp>
        <p:nvSpPr>
          <p:cNvPr id="43" name="Text Box 9"/>
          <p:cNvSpPr txBox="1">
            <a:spLocks noChangeArrowheads="1"/>
          </p:cNvSpPr>
          <p:nvPr/>
        </p:nvSpPr>
        <p:spPr bwMode="auto">
          <a:xfrm>
            <a:off x="5513388" y="1717011"/>
            <a:ext cx="56057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latin typeface="Calibri" pitchFamily="34" charset="0"/>
              </a:rPr>
              <a:t>PTEA</a:t>
            </a:r>
            <a:endParaRPr lang="en-GB" sz="1400" dirty="0">
              <a:latin typeface="Calibri" pitchFamily="34" charset="0"/>
            </a:endParaRPr>
          </a:p>
        </p:txBody>
      </p:sp>
      <p:cxnSp>
        <p:nvCxnSpPr>
          <p:cNvPr id="46" name="Straight Arrow Connector 45"/>
          <p:cNvCxnSpPr/>
          <p:nvPr/>
        </p:nvCxnSpPr>
        <p:spPr bwMode="auto">
          <a:xfrm flipV="1">
            <a:off x="5030787" y="1969870"/>
            <a:ext cx="1522413" cy="13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7" name="Text Box 9"/>
          <p:cNvSpPr txBox="1">
            <a:spLocks noChangeArrowheads="1"/>
          </p:cNvSpPr>
          <p:nvPr/>
        </p:nvSpPr>
        <p:spPr bwMode="auto">
          <a:xfrm>
            <a:off x="5566800" y="2021811"/>
            <a:ext cx="453755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latin typeface="Calibri" pitchFamily="34" charset="0"/>
              </a:rPr>
              <a:t>PTE</a:t>
            </a:r>
            <a:endParaRPr lang="en-GB" sz="1400" dirty="0">
              <a:latin typeface="Calibri" pitchFamily="34" charset="0"/>
            </a:endParaRPr>
          </a:p>
        </p:txBody>
      </p:sp>
      <p:cxnSp>
        <p:nvCxnSpPr>
          <p:cNvPr id="48" name="Straight Arrow Connector 47"/>
          <p:cNvCxnSpPr/>
          <p:nvPr/>
        </p:nvCxnSpPr>
        <p:spPr bwMode="auto">
          <a:xfrm flipH="1" flipV="1">
            <a:off x="5030787" y="2274670"/>
            <a:ext cx="1522413" cy="13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0" name="Shape 49"/>
          <p:cNvCxnSpPr>
            <a:endCxn id="37" idx="2"/>
          </p:cNvCxnSpPr>
          <p:nvPr/>
        </p:nvCxnSpPr>
        <p:spPr bwMode="auto">
          <a:xfrm rot="10800000">
            <a:off x="2058988" y="2695634"/>
            <a:ext cx="4494213" cy="884905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1" name="Oval 4"/>
          <p:cNvSpPr>
            <a:spLocks noChangeArrowheads="1"/>
          </p:cNvSpPr>
          <p:nvPr/>
        </p:nvSpPr>
        <p:spPr bwMode="auto">
          <a:xfrm>
            <a:off x="3107266" y="1921934"/>
            <a:ext cx="274637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bg1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52" name="Oval 18"/>
          <p:cNvSpPr>
            <a:spLocks noChangeArrowheads="1"/>
          </p:cNvSpPr>
          <p:nvPr/>
        </p:nvSpPr>
        <p:spPr bwMode="auto">
          <a:xfrm>
            <a:off x="5656358" y="1469495"/>
            <a:ext cx="274638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bg1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53" name="Oval 19"/>
          <p:cNvSpPr>
            <a:spLocks noChangeArrowheads="1"/>
          </p:cNvSpPr>
          <p:nvPr/>
        </p:nvSpPr>
        <p:spPr bwMode="auto">
          <a:xfrm>
            <a:off x="5656358" y="2324630"/>
            <a:ext cx="274638" cy="2746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bg1"/>
                </a:solidFill>
                <a:latin typeface="Calibri" pitchFamily="34" charset="0"/>
              </a:rPr>
              <a:t>3</a:t>
            </a:r>
          </a:p>
        </p:txBody>
      </p:sp>
      <p:sp>
        <p:nvSpPr>
          <p:cNvPr id="54" name="Oval 20"/>
          <p:cNvSpPr>
            <a:spLocks noChangeArrowheads="1"/>
          </p:cNvSpPr>
          <p:nvPr/>
        </p:nvSpPr>
        <p:spPr bwMode="auto">
          <a:xfrm>
            <a:off x="5656358" y="2951163"/>
            <a:ext cx="274638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4</a:t>
            </a:r>
          </a:p>
        </p:txBody>
      </p:sp>
      <p:sp>
        <p:nvSpPr>
          <p:cNvPr id="56" name="Oval 21"/>
          <p:cNvSpPr>
            <a:spLocks noChangeArrowheads="1"/>
          </p:cNvSpPr>
          <p:nvPr/>
        </p:nvSpPr>
        <p:spPr bwMode="auto">
          <a:xfrm>
            <a:off x="4021666" y="3865564"/>
            <a:ext cx="274638" cy="2746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5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5" grpId="0"/>
      <p:bldP spid="9248" grpId="0"/>
      <p:bldP spid="43" grpId="0"/>
      <p:bldP spid="47" grpId="0"/>
      <p:bldP spid="52" grpId="0" animBg="1"/>
      <p:bldP spid="53" grpId="0" animBg="1"/>
      <p:bldP spid="54" grpId="0" animBg="1"/>
      <p:bldP spid="5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 bwMode="auto">
          <a:xfrm>
            <a:off x="609600" y="2237000"/>
            <a:ext cx="3749615" cy="167744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436562"/>
            <a:ext cx="8716963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Address Translation: Page Fault</a:t>
            </a:r>
            <a:endParaRPr lang="en-GB" dirty="0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4495800"/>
            <a:ext cx="8001000" cy="2057400"/>
          </a:xfrm>
          <a:ln/>
        </p:spPr>
        <p:txBody>
          <a:bodyPr/>
          <a:lstStyle/>
          <a:p>
            <a:pPr>
              <a:lnSpc>
                <a:spcPct val="73000"/>
              </a:lnSpc>
              <a:spcBef>
                <a:spcPts val="1250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 smtClean="0"/>
              <a:t>1) Processor sends virtual address to MMU </a:t>
            </a:r>
          </a:p>
          <a:p>
            <a:pPr>
              <a:lnSpc>
                <a:spcPct val="73000"/>
              </a:lnSpc>
              <a:spcBef>
                <a:spcPts val="1250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 smtClean="0"/>
              <a:t>2-3) MMU fetches PTE from page table in memory</a:t>
            </a:r>
          </a:p>
          <a:p>
            <a:pPr>
              <a:lnSpc>
                <a:spcPct val="73000"/>
              </a:lnSpc>
              <a:spcBef>
                <a:spcPts val="1250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 smtClean="0"/>
              <a:t>4) Valid bit is zero, so MMU triggers page fault exception</a:t>
            </a:r>
          </a:p>
          <a:p>
            <a:pPr>
              <a:lnSpc>
                <a:spcPct val="73000"/>
              </a:lnSpc>
              <a:spcBef>
                <a:spcPts val="1250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 smtClean="0"/>
              <a:t>5) Handler identifies victim (and, if dirty, pages it out to disk)</a:t>
            </a:r>
          </a:p>
          <a:p>
            <a:pPr>
              <a:lnSpc>
                <a:spcPct val="73000"/>
              </a:lnSpc>
              <a:spcBef>
                <a:spcPts val="1250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 smtClean="0"/>
              <a:t>6) Handler pages in new page and updates PTE in memory</a:t>
            </a:r>
          </a:p>
          <a:p>
            <a:pPr>
              <a:lnSpc>
                <a:spcPct val="73000"/>
              </a:lnSpc>
              <a:spcBef>
                <a:spcPts val="1250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 smtClean="0"/>
              <a:t>7) Handler returns to original process, restarting faulting instruction</a:t>
            </a:r>
            <a:endParaRPr lang="en-GB" sz="2000" b="0" dirty="0"/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3188602" y="2473859"/>
            <a:ext cx="1066800" cy="1237384"/>
          </a:xfrm>
          <a:prstGeom prst="rect">
            <a:avLst/>
          </a:prstGeom>
          <a:solidFill>
            <a:srgbClr val="D5F1CF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alibri" pitchFamily="34" charset="0"/>
              </a:rPr>
              <a:t>MMU</a:t>
            </a:r>
            <a:endParaRPr lang="en-GB" sz="1600" dirty="0">
              <a:latin typeface="Calibri" pitchFamily="34" charset="0"/>
            </a:endParaRPr>
          </a:p>
        </p:txBody>
      </p:sp>
      <p:sp>
        <p:nvSpPr>
          <p:cNvPr id="9233" name="Rectangle 17"/>
          <p:cNvSpPr>
            <a:spLocks noChangeArrowheads="1"/>
          </p:cNvSpPr>
          <p:nvPr/>
        </p:nvSpPr>
        <p:spPr bwMode="auto">
          <a:xfrm>
            <a:off x="5777815" y="2188833"/>
            <a:ext cx="914400" cy="1925967"/>
          </a:xfrm>
          <a:prstGeom prst="rect">
            <a:avLst/>
          </a:prstGeom>
          <a:solidFill>
            <a:srgbClr val="F5F5F5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dirty="0" smtClean="0">
                <a:latin typeface="Calibri" pitchFamily="34" charset="0"/>
              </a:rPr>
              <a:t>Cache/</a:t>
            </a:r>
          </a:p>
          <a:p>
            <a:r>
              <a:rPr lang="en-US" sz="1600" dirty="0" smtClean="0">
                <a:latin typeface="Calibri" pitchFamily="34" charset="0"/>
              </a:rPr>
              <a:t>Memory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37" name="Rectangle 10"/>
          <p:cNvSpPr>
            <a:spLocks noChangeArrowheads="1"/>
          </p:cNvSpPr>
          <p:nvPr/>
        </p:nvSpPr>
        <p:spPr bwMode="auto">
          <a:xfrm>
            <a:off x="750202" y="2826338"/>
            <a:ext cx="1066800" cy="533400"/>
          </a:xfrm>
          <a:prstGeom prst="rect">
            <a:avLst/>
          </a:prstGeom>
          <a:solidFill>
            <a:srgbClr val="F1C7C7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CPU</a:t>
            </a:r>
          </a:p>
        </p:txBody>
      </p:sp>
      <p:cxnSp>
        <p:nvCxnSpPr>
          <p:cNvPr id="38" name="Straight Arrow Connector 37"/>
          <p:cNvCxnSpPr>
            <a:stCxn id="37" idx="3"/>
          </p:cNvCxnSpPr>
          <p:nvPr/>
        </p:nvCxnSpPr>
        <p:spPr bwMode="auto">
          <a:xfrm flipV="1">
            <a:off x="1817002" y="3088469"/>
            <a:ext cx="1370013" cy="456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" name="Text Box 9"/>
          <p:cNvSpPr txBox="1">
            <a:spLocks noChangeArrowheads="1"/>
          </p:cNvSpPr>
          <p:nvPr/>
        </p:nvSpPr>
        <p:spPr bwMode="auto">
          <a:xfrm>
            <a:off x="2274202" y="2829849"/>
            <a:ext cx="387007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latin typeface="Calibri" pitchFamily="34" charset="0"/>
              </a:rPr>
              <a:t>VA</a:t>
            </a:r>
            <a:endParaRPr lang="en-GB" sz="1400" dirty="0">
              <a:latin typeface="Calibri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14766" y="2241246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CPU Chip</a:t>
            </a:r>
          </a:p>
        </p:txBody>
      </p:sp>
      <p:sp>
        <p:nvSpPr>
          <p:cNvPr id="43" name="Text Box 9"/>
          <p:cNvSpPr txBox="1">
            <a:spLocks noChangeArrowheads="1"/>
          </p:cNvSpPr>
          <p:nvPr/>
        </p:nvSpPr>
        <p:spPr bwMode="auto">
          <a:xfrm>
            <a:off x="4738003" y="2394344"/>
            <a:ext cx="56057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latin typeface="Calibri" pitchFamily="34" charset="0"/>
              </a:rPr>
              <a:t>PTEA</a:t>
            </a:r>
            <a:endParaRPr lang="en-GB" sz="1400" dirty="0">
              <a:latin typeface="Calibri" pitchFamily="34" charset="0"/>
            </a:endParaRPr>
          </a:p>
        </p:txBody>
      </p:sp>
      <p:cxnSp>
        <p:nvCxnSpPr>
          <p:cNvPr id="46" name="Straight Arrow Connector 45"/>
          <p:cNvCxnSpPr/>
          <p:nvPr/>
        </p:nvCxnSpPr>
        <p:spPr bwMode="auto">
          <a:xfrm flipV="1">
            <a:off x="4255402" y="2647203"/>
            <a:ext cx="1522413" cy="13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7" name="Text Box 9"/>
          <p:cNvSpPr txBox="1">
            <a:spLocks noChangeArrowheads="1"/>
          </p:cNvSpPr>
          <p:nvPr/>
        </p:nvSpPr>
        <p:spPr bwMode="auto">
          <a:xfrm>
            <a:off x="4791415" y="2835472"/>
            <a:ext cx="453755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latin typeface="Calibri" pitchFamily="34" charset="0"/>
              </a:rPr>
              <a:t>PTE</a:t>
            </a:r>
            <a:endParaRPr lang="en-GB" sz="1400" dirty="0">
              <a:latin typeface="Calibri" pitchFamily="34" charset="0"/>
            </a:endParaRPr>
          </a:p>
        </p:txBody>
      </p:sp>
      <p:cxnSp>
        <p:nvCxnSpPr>
          <p:cNvPr id="48" name="Straight Arrow Connector 47"/>
          <p:cNvCxnSpPr/>
          <p:nvPr/>
        </p:nvCxnSpPr>
        <p:spPr bwMode="auto">
          <a:xfrm flipH="1" flipV="1">
            <a:off x="4255402" y="3104403"/>
            <a:ext cx="1522413" cy="13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1" name="Oval 4"/>
          <p:cNvSpPr>
            <a:spLocks noChangeArrowheads="1"/>
          </p:cNvSpPr>
          <p:nvPr/>
        </p:nvSpPr>
        <p:spPr bwMode="auto">
          <a:xfrm>
            <a:off x="2330387" y="2594506"/>
            <a:ext cx="274637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bg1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52" name="Oval 18"/>
          <p:cNvSpPr>
            <a:spLocks noChangeArrowheads="1"/>
          </p:cNvSpPr>
          <p:nvPr/>
        </p:nvSpPr>
        <p:spPr bwMode="auto">
          <a:xfrm>
            <a:off x="4880973" y="2146828"/>
            <a:ext cx="274638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bg1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53" name="Oval 19"/>
          <p:cNvSpPr>
            <a:spLocks noChangeArrowheads="1"/>
          </p:cNvSpPr>
          <p:nvPr/>
        </p:nvSpPr>
        <p:spPr bwMode="auto">
          <a:xfrm>
            <a:off x="4880973" y="3154363"/>
            <a:ext cx="274638" cy="2746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bg1"/>
                </a:solidFill>
                <a:latin typeface="Calibri" pitchFamily="34" charset="0"/>
              </a:rPr>
              <a:t>3</a:t>
            </a:r>
          </a:p>
        </p:txBody>
      </p:sp>
      <p:sp>
        <p:nvSpPr>
          <p:cNvPr id="54" name="Oval 20"/>
          <p:cNvSpPr>
            <a:spLocks noChangeArrowheads="1"/>
          </p:cNvSpPr>
          <p:nvPr/>
        </p:nvSpPr>
        <p:spPr bwMode="auto">
          <a:xfrm>
            <a:off x="4563533" y="1554162"/>
            <a:ext cx="274638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4</a:t>
            </a:r>
          </a:p>
        </p:txBody>
      </p:sp>
      <p:sp>
        <p:nvSpPr>
          <p:cNvPr id="56" name="Oval 21"/>
          <p:cNvSpPr>
            <a:spLocks noChangeArrowheads="1"/>
          </p:cNvSpPr>
          <p:nvPr/>
        </p:nvSpPr>
        <p:spPr bwMode="auto">
          <a:xfrm>
            <a:off x="7192962" y="2700868"/>
            <a:ext cx="274638" cy="2746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5</a:t>
            </a:r>
          </a:p>
        </p:txBody>
      </p:sp>
      <p:sp>
        <p:nvSpPr>
          <p:cNvPr id="24" name="Rectangle 17"/>
          <p:cNvSpPr>
            <a:spLocks noChangeArrowheads="1"/>
          </p:cNvSpPr>
          <p:nvPr/>
        </p:nvSpPr>
        <p:spPr bwMode="auto">
          <a:xfrm>
            <a:off x="7924800" y="2192866"/>
            <a:ext cx="914400" cy="1925967"/>
          </a:xfrm>
          <a:prstGeom prst="rect">
            <a:avLst/>
          </a:prstGeom>
          <a:solidFill>
            <a:srgbClr val="F5F5F5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alibri" pitchFamily="34" charset="0"/>
              </a:rPr>
              <a:t>Disk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25" name="Rectangle 10"/>
          <p:cNvSpPr>
            <a:spLocks noChangeArrowheads="1"/>
          </p:cNvSpPr>
          <p:nvPr/>
        </p:nvSpPr>
        <p:spPr bwMode="auto">
          <a:xfrm>
            <a:off x="5760880" y="1219200"/>
            <a:ext cx="2527985" cy="533400"/>
          </a:xfrm>
          <a:prstGeom prst="rect">
            <a:avLst/>
          </a:prstGeom>
          <a:solidFill>
            <a:srgbClr val="F6F5BD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alibri" pitchFamily="34" charset="0"/>
              </a:rPr>
              <a:t>Page fault handler</a:t>
            </a:r>
            <a:endParaRPr lang="en-GB" sz="1600" dirty="0">
              <a:latin typeface="Calibri" pitchFamily="34" charset="0"/>
            </a:endParaRPr>
          </a:p>
        </p:txBody>
      </p:sp>
      <p:cxnSp>
        <p:nvCxnSpPr>
          <p:cNvPr id="27" name="Shape 26"/>
          <p:cNvCxnSpPr>
            <a:stCxn id="9226" idx="0"/>
            <a:endCxn id="25" idx="1"/>
          </p:cNvCxnSpPr>
          <p:nvPr/>
        </p:nvCxnSpPr>
        <p:spPr bwMode="auto">
          <a:xfrm rot="5400000" flipH="1" flipV="1">
            <a:off x="4247462" y="960441"/>
            <a:ext cx="987959" cy="2038878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>
            <a:off x="6707187" y="2633132"/>
            <a:ext cx="1217613" cy="221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 rot="10800000">
            <a:off x="6707188" y="3580024"/>
            <a:ext cx="1217613" cy="13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Down Arrow 33"/>
          <p:cNvSpPr/>
          <p:nvPr/>
        </p:nvSpPr>
        <p:spPr bwMode="auto">
          <a:xfrm>
            <a:off x="7086600" y="1752600"/>
            <a:ext cx="457200" cy="628516"/>
          </a:xfrm>
          <a:prstGeom prst="downArrow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35" name="Text Box 9"/>
          <p:cNvSpPr txBox="1">
            <a:spLocks noChangeArrowheads="1"/>
          </p:cNvSpPr>
          <p:nvPr/>
        </p:nvSpPr>
        <p:spPr bwMode="auto">
          <a:xfrm>
            <a:off x="6773333" y="2353733"/>
            <a:ext cx="1058280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latin typeface="Calibri" pitchFamily="34" charset="0"/>
              </a:rPr>
              <a:t>Victim page</a:t>
            </a:r>
            <a:endParaRPr lang="en-GB" sz="1400" dirty="0">
              <a:latin typeface="Calibri" pitchFamily="34" charset="0"/>
            </a:endParaRPr>
          </a:p>
        </p:txBody>
      </p:sp>
      <p:sp>
        <p:nvSpPr>
          <p:cNvPr id="36" name="Text Box 9"/>
          <p:cNvSpPr txBox="1">
            <a:spLocks noChangeArrowheads="1"/>
          </p:cNvSpPr>
          <p:nvPr/>
        </p:nvSpPr>
        <p:spPr bwMode="auto">
          <a:xfrm>
            <a:off x="6858000" y="3302001"/>
            <a:ext cx="919525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latin typeface="Calibri" pitchFamily="34" charset="0"/>
              </a:rPr>
              <a:t>New page</a:t>
            </a:r>
            <a:endParaRPr lang="en-GB" sz="1400" dirty="0">
              <a:latin typeface="Calibri" pitchFamily="34" charset="0"/>
            </a:endParaRPr>
          </a:p>
        </p:txBody>
      </p:sp>
      <p:sp>
        <p:nvSpPr>
          <p:cNvPr id="39" name="Text Box 9"/>
          <p:cNvSpPr txBox="1">
            <a:spLocks noChangeArrowheads="1"/>
          </p:cNvSpPr>
          <p:nvPr/>
        </p:nvSpPr>
        <p:spPr bwMode="auto">
          <a:xfrm>
            <a:off x="4267200" y="1180238"/>
            <a:ext cx="90791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latin typeface="Calibri" pitchFamily="34" charset="0"/>
              </a:rPr>
              <a:t>Exception</a:t>
            </a:r>
            <a:endParaRPr lang="en-GB" sz="1400" dirty="0">
              <a:latin typeface="Calibri" pitchFamily="34" charset="0"/>
            </a:endParaRPr>
          </a:p>
        </p:txBody>
      </p:sp>
      <p:sp>
        <p:nvSpPr>
          <p:cNvPr id="42" name="Oval 21"/>
          <p:cNvSpPr>
            <a:spLocks noChangeArrowheads="1"/>
          </p:cNvSpPr>
          <p:nvPr/>
        </p:nvSpPr>
        <p:spPr bwMode="auto">
          <a:xfrm>
            <a:off x="7205132" y="3662362"/>
            <a:ext cx="274638" cy="2746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solidFill>
                  <a:schemeClr val="bg1"/>
                </a:solidFill>
                <a:latin typeface="Calibri" pitchFamily="34" charset="0"/>
              </a:rPr>
              <a:t>6</a:t>
            </a:r>
            <a:endParaRPr lang="en-GB" sz="1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9" name="Oval 21"/>
          <p:cNvSpPr>
            <a:spLocks noChangeArrowheads="1"/>
          </p:cNvSpPr>
          <p:nvPr/>
        </p:nvSpPr>
        <p:spPr bwMode="auto">
          <a:xfrm>
            <a:off x="2330386" y="3173149"/>
            <a:ext cx="274638" cy="2746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solidFill>
                  <a:schemeClr val="bg1"/>
                </a:solidFill>
                <a:latin typeface="Calibri" pitchFamily="34" charset="0"/>
              </a:rPr>
              <a:t>7</a:t>
            </a:r>
            <a:endParaRPr lang="en-GB" sz="1400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6" grpId="0" animBg="1"/>
      <p:bldP spid="25" grpId="0" animBg="1"/>
      <p:bldP spid="34" grpId="0" animBg="1"/>
      <p:bldP spid="35" grpId="0"/>
      <p:bldP spid="36" grpId="0"/>
      <p:bldP spid="39" grpId="0"/>
      <p:bldP spid="42" grpId="0" animBg="1"/>
      <p:bldP spid="4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350837" y="381000"/>
            <a:ext cx="8716963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A System Using Physical Addressing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5612" y="5791200"/>
            <a:ext cx="8307388" cy="881063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Used </a:t>
            </a:r>
            <a:r>
              <a:rPr lang="en-GB" dirty="0" smtClean="0"/>
              <a:t>in “simple” systems like embedded </a:t>
            </a:r>
            <a:r>
              <a:rPr lang="en-GB" dirty="0"/>
              <a:t>microcontrollers in devices like cars, elevators, and digital picture frames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4648200" y="4233863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4341813" y="166528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0:</a:t>
            </a: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4341813" y="189388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1:</a:t>
            </a: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4103002" y="4186238"/>
            <a:ext cx="584839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solidFill>
                  <a:srgbClr val="003300"/>
                </a:solidFill>
                <a:latin typeface="Calibri" pitchFamily="34" charset="0"/>
              </a:rPr>
              <a:t>M-1</a:t>
            </a: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:</a:t>
            </a:r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4379913" y="1371600"/>
            <a:ext cx="1388841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Main memory</a:t>
            </a:r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1600200" y="2467408"/>
            <a:ext cx="1066800" cy="533400"/>
          </a:xfrm>
          <a:prstGeom prst="rect">
            <a:avLst/>
          </a:prstGeom>
          <a:solidFill>
            <a:srgbClr val="F1C7C7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CPU</a:t>
            </a:r>
          </a:p>
        </p:txBody>
      </p:sp>
      <p:sp>
        <p:nvSpPr>
          <p:cNvPr id="9231" name="Text Box 15"/>
          <p:cNvSpPr txBox="1">
            <a:spLocks noChangeArrowheads="1"/>
          </p:cNvSpPr>
          <p:nvPr/>
        </p:nvSpPr>
        <p:spPr bwMode="auto">
          <a:xfrm>
            <a:off x="4343400" y="212248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2:</a:t>
            </a:r>
          </a:p>
        </p:txBody>
      </p:sp>
      <p:sp>
        <p:nvSpPr>
          <p:cNvPr id="9232" name="Text Box 16"/>
          <p:cNvSpPr txBox="1">
            <a:spLocks noChangeArrowheads="1"/>
          </p:cNvSpPr>
          <p:nvPr/>
        </p:nvSpPr>
        <p:spPr bwMode="auto">
          <a:xfrm>
            <a:off x="4341813" y="235108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3:</a:t>
            </a:r>
          </a:p>
        </p:txBody>
      </p:sp>
      <p:sp>
        <p:nvSpPr>
          <p:cNvPr id="9233" name="Rectangle 17"/>
          <p:cNvSpPr>
            <a:spLocks noChangeArrowheads="1"/>
          </p:cNvSpPr>
          <p:nvPr/>
        </p:nvSpPr>
        <p:spPr bwMode="auto">
          <a:xfrm>
            <a:off x="4648200" y="1670050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4" name="Rectangle 18"/>
          <p:cNvSpPr>
            <a:spLocks noChangeArrowheads="1"/>
          </p:cNvSpPr>
          <p:nvPr/>
        </p:nvSpPr>
        <p:spPr bwMode="auto">
          <a:xfrm>
            <a:off x="4648200" y="1898650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5" name="Rectangle 19"/>
          <p:cNvSpPr>
            <a:spLocks noChangeArrowheads="1"/>
          </p:cNvSpPr>
          <p:nvPr/>
        </p:nvSpPr>
        <p:spPr bwMode="auto">
          <a:xfrm>
            <a:off x="4648200" y="2127250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6" name="Rectangle 20"/>
          <p:cNvSpPr>
            <a:spLocks noChangeArrowheads="1"/>
          </p:cNvSpPr>
          <p:nvPr/>
        </p:nvSpPr>
        <p:spPr bwMode="auto">
          <a:xfrm>
            <a:off x="4648200" y="2355850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7" name="Rectangle 21"/>
          <p:cNvSpPr>
            <a:spLocks noChangeArrowheads="1"/>
          </p:cNvSpPr>
          <p:nvPr/>
        </p:nvSpPr>
        <p:spPr bwMode="auto">
          <a:xfrm>
            <a:off x="4648200" y="2584450"/>
            <a:ext cx="914400" cy="228600"/>
          </a:xfrm>
          <a:prstGeom prst="rect">
            <a:avLst/>
          </a:prstGeom>
          <a:solidFill>
            <a:srgbClr val="C0C0C0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8" name="Rectangle 22"/>
          <p:cNvSpPr>
            <a:spLocks noChangeArrowheads="1"/>
          </p:cNvSpPr>
          <p:nvPr/>
        </p:nvSpPr>
        <p:spPr bwMode="auto">
          <a:xfrm>
            <a:off x="4648200" y="2813050"/>
            <a:ext cx="914400" cy="228600"/>
          </a:xfrm>
          <a:prstGeom prst="rect">
            <a:avLst/>
          </a:prstGeom>
          <a:solidFill>
            <a:srgbClr val="C0C0C0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9" name="Text Box 23"/>
          <p:cNvSpPr txBox="1">
            <a:spLocks noChangeArrowheads="1"/>
          </p:cNvSpPr>
          <p:nvPr/>
        </p:nvSpPr>
        <p:spPr bwMode="auto">
          <a:xfrm>
            <a:off x="4341813" y="257968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4:</a:t>
            </a:r>
          </a:p>
        </p:txBody>
      </p:sp>
      <p:sp>
        <p:nvSpPr>
          <p:cNvPr id="9240" name="Text Box 24"/>
          <p:cNvSpPr txBox="1">
            <a:spLocks noChangeArrowheads="1"/>
          </p:cNvSpPr>
          <p:nvPr/>
        </p:nvSpPr>
        <p:spPr bwMode="auto">
          <a:xfrm>
            <a:off x="4341813" y="280828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5:</a:t>
            </a:r>
          </a:p>
        </p:txBody>
      </p:sp>
      <p:sp>
        <p:nvSpPr>
          <p:cNvPr id="9241" name="Rectangle 25"/>
          <p:cNvSpPr>
            <a:spLocks noChangeArrowheads="1"/>
          </p:cNvSpPr>
          <p:nvPr/>
        </p:nvSpPr>
        <p:spPr bwMode="auto">
          <a:xfrm>
            <a:off x="4648200" y="3041650"/>
            <a:ext cx="914400" cy="228600"/>
          </a:xfrm>
          <a:prstGeom prst="rect">
            <a:avLst/>
          </a:prstGeom>
          <a:solidFill>
            <a:srgbClr val="C0C0C0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2" name="Rectangle 26"/>
          <p:cNvSpPr>
            <a:spLocks noChangeArrowheads="1"/>
          </p:cNvSpPr>
          <p:nvPr/>
        </p:nvSpPr>
        <p:spPr bwMode="auto">
          <a:xfrm>
            <a:off x="4648200" y="3270250"/>
            <a:ext cx="914400" cy="228600"/>
          </a:xfrm>
          <a:prstGeom prst="rect">
            <a:avLst/>
          </a:prstGeom>
          <a:solidFill>
            <a:srgbClr val="C0C0C0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3" name="Text Box 27"/>
          <p:cNvSpPr txBox="1">
            <a:spLocks noChangeArrowheads="1"/>
          </p:cNvSpPr>
          <p:nvPr/>
        </p:nvSpPr>
        <p:spPr bwMode="auto">
          <a:xfrm>
            <a:off x="4341813" y="303688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6:</a:t>
            </a:r>
          </a:p>
        </p:txBody>
      </p:sp>
      <p:sp>
        <p:nvSpPr>
          <p:cNvPr id="9244" name="Text Box 28"/>
          <p:cNvSpPr txBox="1">
            <a:spLocks noChangeArrowheads="1"/>
          </p:cNvSpPr>
          <p:nvPr/>
        </p:nvSpPr>
        <p:spPr bwMode="auto">
          <a:xfrm>
            <a:off x="4343400" y="326548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7:</a:t>
            </a:r>
          </a:p>
        </p:txBody>
      </p:sp>
      <p:sp>
        <p:nvSpPr>
          <p:cNvPr id="9245" name="Rectangle 29"/>
          <p:cNvSpPr>
            <a:spLocks noChangeArrowheads="1"/>
          </p:cNvSpPr>
          <p:nvPr/>
        </p:nvSpPr>
        <p:spPr bwMode="auto">
          <a:xfrm>
            <a:off x="4648200" y="4010025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2733628" y="2133600"/>
            <a:ext cx="1567353" cy="5779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Physical </a:t>
            </a:r>
            <a:r>
              <a:rPr lang="en-GB" sz="1600" dirty="0" smtClean="0">
                <a:latin typeface="Calibri" pitchFamily="34" charset="0"/>
              </a:rPr>
              <a:t>address</a:t>
            </a:r>
            <a:endParaRPr lang="en-GB" sz="1600" dirty="0">
              <a:latin typeface="Calibri" pitchFamily="34" charset="0"/>
            </a:endParaRP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(PA)</a:t>
            </a:r>
          </a:p>
        </p:txBody>
      </p:sp>
      <p:sp>
        <p:nvSpPr>
          <p:cNvPr id="9247" name="AutoShape 31"/>
          <p:cNvSpPr>
            <a:spLocks/>
          </p:cNvSpPr>
          <p:nvPr/>
        </p:nvSpPr>
        <p:spPr bwMode="auto">
          <a:xfrm>
            <a:off x="5638801" y="2584450"/>
            <a:ext cx="76200" cy="914400"/>
          </a:xfrm>
          <a:prstGeom prst="rightBrace">
            <a:avLst>
              <a:gd name="adj1" fmla="val 100000"/>
              <a:gd name="adj2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8" name="Text Box 32"/>
          <p:cNvSpPr txBox="1">
            <a:spLocks noChangeArrowheads="1"/>
          </p:cNvSpPr>
          <p:nvPr/>
        </p:nvSpPr>
        <p:spPr bwMode="auto">
          <a:xfrm>
            <a:off x="3715726" y="4832740"/>
            <a:ext cx="1069320" cy="33663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Data word</a:t>
            </a:r>
          </a:p>
        </p:txBody>
      </p:sp>
      <p:sp>
        <p:nvSpPr>
          <p:cNvPr id="9249" name="Rectangle 33"/>
          <p:cNvSpPr>
            <a:spLocks noChangeArrowheads="1"/>
          </p:cNvSpPr>
          <p:nvPr/>
        </p:nvSpPr>
        <p:spPr bwMode="auto">
          <a:xfrm>
            <a:off x="4648200" y="3499301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50" name="Text Box 34"/>
          <p:cNvSpPr txBox="1">
            <a:spLocks noChangeArrowheads="1"/>
          </p:cNvSpPr>
          <p:nvPr/>
        </p:nvSpPr>
        <p:spPr bwMode="auto">
          <a:xfrm>
            <a:off x="4341813" y="350043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8:</a:t>
            </a:r>
          </a:p>
        </p:txBody>
      </p:sp>
      <p:sp>
        <p:nvSpPr>
          <p:cNvPr id="9251" name="Rectangle 35"/>
          <p:cNvSpPr>
            <a:spLocks noChangeArrowheads="1"/>
          </p:cNvSpPr>
          <p:nvPr/>
        </p:nvSpPr>
        <p:spPr bwMode="auto">
          <a:xfrm>
            <a:off x="4724400" y="3733800"/>
            <a:ext cx="9144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eaVert" wrap="none" lIns="90360" tIns="44280" rIns="90360" bIns="44280" anchor="ctr"/>
          <a:lstStyle/>
          <a:p>
            <a:pPr algn="ctr" rtl="1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latin typeface="Calibri" pitchFamily="34" charset="0"/>
              </a:rPr>
              <a:t>...</a:t>
            </a:r>
          </a:p>
        </p:txBody>
      </p:sp>
      <p:cxnSp>
        <p:nvCxnSpPr>
          <p:cNvPr id="40" name="Straight Arrow Connector 39"/>
          <p:cNvCxnSpPr>
            <a:stCxn id="9226" idx="3"/>
            <a:endCxn id="9239" idx="1"/>
          </p:cNvCxnSpPr>
          <p:nvPr/>
        </p:nvCxnSpPr>
        <p:spPr bwMode="auto">
          <a:xfrm flipV="1">
            <a:off x="2667000" y="2732732"/>
            <a:ext cx="1674813" cy="13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5" name="Straight Connector 54"/>
          <p:cNvCxnSpPr/>
          <p:nvPr/>
        </p:nvCxnSpPr>
        <p:spPr bwMode="auto">
          <a:xfrm rot="10800000" flipH="1">
            <a:off x="5791201" y="3041650"/>
            <a:ext cx="533399" cy="158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Connector 58"/>
          <p:cNvCxnSpPr/>
          <p:nvPr/>
        </p:nvCxnSpPr>
        <p:spPr bwMode="auto">
          <a:xfrm rot="5400000">
            <a:off x="5403850" y="3956844"/>
            <a:ext cx="1839912" cy="158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Shape 60"/>
          <p:cNvCxnSpPr/>
          <p:nvPr/>
        </p:nvCxnSpPr>
        <p:spPr bwMode="auto">
          <a:xfrm rot="10800000">
            <a:off x="2133602" y="3000809"/>
            <a:ext cx="4189410" cy="1876787"/>
          </a:xfrm>
          <a:prstGeom prst="bentConnector3">
            <a:avLst>
              <a:gd name="adj1" fmla="val 99990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3352800" y="2667000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Courier New"/>
                <a:cs typeface="Courier New"/>
              </a:rPr>
              <a:t>4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471" name="Rectangle 79"/>
          <p:cNvSpPr>
            <a:spLocks noChangeArrowheads="1"/>
          </p:cNvSpPr>
          <p:nvPr/>
        </p:nvSpPr>
        <p:spPr bwMode="auto">
          <a:xfrm>
            <a:off x="827088" y="2222211"/>
            <a:ext cx="3646487" cy="2438400"/>
          </a:xfrm>
          <a:prstGeom prst="rect">
            <a:avLst/>
          </a:prstGeom>
          <a:solidFill>
            <a:srgbClr val="EBEBEB"/>
          </a:solidFill>
          <a:ln w="12700" cap="flat" cmpd="sng" algn="ctr">
            <a:noFill/>
            <a:prstDash val="dash"/>
            <a:miter lim="800000"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20" name="Rectangle 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Integrating VM and Cache</a:t>
            </a:r>
            <a:endParaRPr lang="en-US"/>
          </a:p>
        </p:txBody>
      </p:sp>
      <p:sp>
        <p:nvSpPr>
          <p:cNvPr id="571458" name="Rectangle 66"/>
          <p:cNvSpPr>
            <a:spLocks noChangeArrowheads="1"/>
          </p:cNvSpPr>
          <p:nvPr/>
        </p:nvSpPr>
        <p:spPr bwMode="auto">
          <a:xfrm>
            <a:off x="2552700" y="3411249"/>
            <a:ext cx="384721" cy="2667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prstTxWarp prst="textNoShape">
              <a:avLst/>
            </a:prstTxWarp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sz="1600" dirty="0">
                <a:latin typeface="+mn-lt"/>
              </a:rPr>
              <a:t>VA</a:t>
            </a:r>
          </a:p>
        </p:txBody>
      </p:sp>
      <p:sp>
        <p:nvSpPr>
          <p:cNvPr id="571459" name="Rectangle 67"/>
          <p:cNvSpPr>
            <a:spLocks noChangeArrowheads="1"/>
          </p:cNvSpPr>
          <p:nvPr/>
        </p:nvSpPr>
        <p:spPr bwMode="auto">
          <a:xfrm>
            <a:off x="1028700" y="3182649"/>
            <a:ext cx="1230313" cy="457200"/>
          </a:xfrm>
          <a:prstGeom prst="rect">
            <a:avLst/>
          </a:prstGeom>
          <a:solidFill>
            <a:srgbClr val="F6D2D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 smtClean="0">
                <a:latin typeface="+mn-lt"/>
              </a:rPr>
              <a:t>CPU</a:t>
            </a:r>
            <a:endParaRPr lang="en-US" sz="1600" dirty="0">
              <a:latin typeface="+mn-lt"/>
            </a:endParaRPr>
          </a:p>
        </p:txBody>
      </p:sp>
      <p:sp>
        <p:nvSpPr>
          <p:cNvPr id="571460" name="Rectangle 68"/>
          <p:cNvSpPr>
            <a:spLocks noChangeArrowheads="1"/>
          </p:cNvSpPr>
          <p:nvPr/>
        </p:nvSpPr>
        <p:spPr bwMode="auto">
          <a:xfrm>
            <a:off x="3267075" y="2420649"/>
            <a:ext cx="1022350" cy="2119312"/>
          </a:xfrm>
          <a:prstGeom prst="rect">
            <a:avLst/>
          </a:prstGeom>
          <a:solidFill>
            <a:srgbClr val="DBF2DA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+mn-lt"/>
              </a:rPr>
              <a:t>MMU</a:t>
            </a:r>
          </a:p>
        </p:txBody>
      </p:sp>
      <p:sp>
        <p:nvSpPr>
          <p:cNvPr id="571461" name="Rectangle 69"/>
          <p:cNvSpPr>
            <a:spLocks noChangeArrowheads="1"/>
          </p:cNvSpPr>
          <p:nvPr/>
        </p:nvSpPr>
        <p:spPr bwMode="auto">
          <a:xfrm>
            <a:off x="5448300" y="2420649"/>
            <a:ext cx="925513" cy="2119312"/>
          </a:xfrm>
          <a:prstGeom prst="rect">
            <a:avLst/>
          </a:prstGeom>
          <a:solidFill>
            <a:srgbClr val="F5F5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 b="0">
              <a:latin typeface="+mn-lt"/>
            </a:endParaRPr>
          </a:p>
        </p:txBody>
      </p:sp>
      <p:sp>
        <p:nvSpPr>
          <p:cNvPr id="571462" name="Line 70"/>
          <p:cNvSpPr>
            <a:spLocks noChangeShapeType="1"/>
          </p:cNvSpPr>
          <p:nvPr/>
        </p:nvSpPr>
        <p:spPr bwMode="auto">
          <a:xfrm flipV="1">
            <a:off x="2259013" y="3411249"/>
            <a:ext cx="10017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63" name="Line 71"/>
          <p:cNvSpPr>
            <a:spLocks noChangeShapeType="1"/>
          </p:cNvSpPr>
          <p:nvPr/>
        </p:nvSpPr>
        <p:spPr bwMode="auto">
          <a:xfrm flipV="1">
            <a:off x="1638300" y="3639849"/>
            <a:ext cx="0" cy="12493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64" name="Rectangle 72"/>
          <p:cNvSpPr>
            <a:spLocks noChangeArrowheads="1"/>
          </p:cNvSpPr>
          <p:nvPr/>
        </p:nvSpPr>
        <p:spPr bwMode="auto">
          <a:xfrm>
            <a:off x="4564063" y="2922299"/>
            <a:ext cx="564257" cy="2667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prstTxWarp prst="textNoShape">
              <a:avLst/>
            </a:prstTxWarp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sz="1600" dirty="0">
                <a:latin typeface="+mn-lt"/>
              </a:rPr>
              <a:t>PTEA</a:t>
            </a:r>
          </a:p>
        </p:txBody>
      </p:sp>
      <p:sp>
        <p:nvSpPr>
          <p:cNvPr id="571465" name="Text Box 73"/>
          <p:cNvSpPr txBox="1">
            <a:spLocks noChangeArrowheads="1"/>
          </p:cNvSpPr>
          <p:nvPr/>
        </p:nvSpPr>
        <p:spPr bwMode="auto">
          <a:xfrm>
            <a:off x="4286250" y="1764009"/>
            <a:ext cx="49494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+mn-lt"/>
              </a:rPr>
              <a:t>PTE</a:t>
            </a:r>
          </a:p>
        </p:txBody>
      </p:sp>
      <p:sp>
        <p:nvSpPr>
          <p:cNvPr id="571466" name="Line 74"/>
          <p:cNvSpPr>
            <a:spLocks noChangeShapeType="1"/>
          </p:cNvSpPr>
          <p:nvPr/>
        </p:nvSpPr>
        <p:spPr bwMode="auto">
          <a:xfrm>
            <a:off x="4286250" y="3181061"/>
            <a:ext cx="1162050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67" name="Rectangle 75"/>
          <p:cNvSpPr>
            <a:spLocks noChangeArrowheads="1"/>
          </p:cNvSpPr>
          <p:nvPr/>
        </p:nvSpPr>
        <p:spPr bwMode="auto">
          <a:xfrm>
            <a:off x="4692650" y="3563649"/>
            <a:ext cx="347852" cy="2667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prstTxWarp prst="textNoShape">
              <a:avLst/>
            </a:prstTxWarp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sz="1600">
                <a:latin typeface="+mn-lt"/>
              </a:rPr>
              <a:t>PA</a:t>
            </a:r>
          </a:p>
        </p:txBody>
      </p:sp>
      <p:sp>
        <p:nvSpPr>
          <p:cNvPr id="571468" name="Line 76"/>
          <p:cNvSpPr>
            <a:spLocks noChangeShapeType="1"/>
          </p:cNvSpPr>
          <p:nvPr/>
        </p:nvSpPr>
        <p:spPr bwMode="auto">
          <a:xfrm flipH="1">
            <a:off x="1638300" y="4889211"/>
            <a:ext cx="3568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69" name="Text Box 77"/>
          <p:cNvSpPr txBox="1">
            <a:spLocks noChangeArrowheads="1"/>
          </p:cNvSpPr>
          <p:nvPr/>
        </p:nvSpPr>
        <p:spPr bwMode="auto">
          <a:xfrm>
            <a:off x="3200400" y="4813011"/>
            <a:ext cx="583814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+mn-lt"/>
              </a:rPr>
              <a:t>Data</a:t>
            </a:r>
          </a:p>
        </p:txBody>
      </p:sp>
      <p:sp>
        <p:nvSpPr>
          <p:cNvPr id="571470" name="Line 78"/>
          <p:cNvSpPr>
            <a:spLocks noChangeShapeType="1"/>
          </p:cNvSpPr>
          <p:nvPr/>
        </p:nvSpPr>
        <p:spPr bwMode="auto">
          <a:xfrm flipV="1">
            <a:off x="4305300" y="3822411"/>
            <a:ext cx="1162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73" name="Rectangle 81"/>
          <p:cNvSpPr>
            <a:spLocks noChangeArrowheads="1"/>
          </p:cNvSpPr>
          <p:nvPr/>
        </p:nvSpPr>
        <p:spPr bwMode="auto">
          <a:xfrm>
            <a:off x="7532688" y="2420649"/>
            <a:ext cx="925512" cy="2119312"/>
          </a:xfrm>
          <a:prstGeom prst="rect">
            <a:avLst/>
          </a:prstGeom>
          <a:solidFill>
            <a:srgbClr val="F5F5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+mn-lt"/>
              </a:rPr>
              <a:t>Memory</a:t>
            </a:r>
          </a:p>
        </p:txBody>
      </p:sp>
      <p:sp>
        <p:nvSpPr>
          <p:cNvPr id="571474" name="Line 82"/>
          <p:cNvSpPr>
            <a:spLocks noChangeShapeType="1"/>
          </p:cNvSpPr>
          <p:nvPr/>
        </p:nvSpPr>
        <p:spPr bwMode="auto">
          <a:xfrm>
            <a:off x="6373813" y="3822411"/>
            <a:ext cx="11779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75" name="Text Box 83"/>
          <p:cNvSpPr txBox="1">
            <a:spLocks noChangeArrowheads="1"/>
          </p:cNvSpPr>
          <p:nvPr/>
        </p:nvSpPr>
        <p:spPr bwMode="auto">
          <a:xfrm>
            <a:off x="6750050" y="3516609"/>
            <a:ext cx="40427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+mn-lt"/>
              </a:rPr>
              <a:t>PA</a:t>
            </a:r>
          </a:p>
        </p:txBody>
      </p:sp>
      <p:sp>
        <p:nvSpPr>
          <p:cNvPr id="571476" name="Text Box 84"/>
          <p:cNvSpPr txBox="1">
            <a:spLocks noChangeArrowheads="1"/>
          </p:cNvSpPr>
          <p:nvPr/>
        </p:nvSpPr>
        <p:spPr bwMode="auto">
          <a:xfrm>
            <a:off x="5981507" y="3575704"/>
            <a:ext cx="479618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200">
                <a:latin typeface="+mn-lt"/>
              </a:rPr>
              <a:t>PA</a:t>
            </a:r>
          </a:p>
          <a:p>
            <a:pPr algn="r">
              <a:lnSpc>
                <a:spcPct val="100000"/>
              </a:lnSpc>
            </a:pPr>
            <a:r>
              <a:rPr lang="en-US" sz="1200">
                <a:latin typeface="+mn-lt"/>
              </a:rPr>
              <a:t>miss</a:t>
            </a:r>
          </a:p>
        </p:txBody>
      </p:sp>
      <p:sp>
        <p:nvSpPr>
          <p:cNvPr id="571477" name="Rectangle 85"/>
          <p:cNvSpPr>
            <a:spLocks noChangeArrowheads="1"/>
          </p:cNvSpPr>
          <p:nvPr/>
        </p:nvSpPr>
        <p:spPr bwMode="auto">
          <a:xfrm>
            <a:off x="6648450" y="2861974"/>
            <a:ext cx="564257" cy="2667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prstTxWarp prst="textNoShape">
              <a:avLst/>
            </a:prstTxWarp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sz="1600">
                <a:latin typeface="+mn-lt"/>
              </a:rPr>
              <a:t>PTEA</a:t>
            </a:r>
          </a:p>
        </p:txBody>
      </p:sp>
      <p:sp>
        <p:nvSpPr>
          <p:cNvPr id="571478" name="Text Box 86"/>
          <p:cNvSpPr txBox="1">
            <a:spLocks noChangeArrowheads="1"/>
          </p:cNvSpPr>
          <p:nvPr/>
        </p:nvSpPr>
        <p:spPr bwMode="auto">
          <a:xfrm>
            <a:off x="5933633" y="2905779"/>
            <a:ext cx="505267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200">
                <a:latin typeface="+mn-lt"/>
              </a:rPr>
              <a:t>PTEA</a:t>
            </a:r>
          </a:p>
          <a:p>
            <a:pPr algn="r">
              <a:lnSpc>
                <a:spcPct val="100000"/>
              </a:lnSpc>
            </a:pPr>
            <a:r>
              <a:rPr lang="en-US" sz="1200">
                <a:latin typeface="+mn-lt"/>
              </a:rPr>
              <a:t>miss</a:t>
            </a:r>
          </a:p>
        </p:txBody>
      </p:sp>
      <p:sp>
        <p:nvSpPr>
          <p:cNvPr id="571479" name="Line 87"/>
          <p:cNvSpPr>
            <a:spLocks noChangeShapeType="1"/>
          </p:cNvSpPr>
          <p:nvPr/>
        </p:nvSpPr>
        <p:spPr bwMode="auto">
          <a:xfrm flipH="1">
            <a:off x="3763963" y="2071399"/>
            <a:ext cx="14430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80" name="Line 88"/>
          <p:cNvSpPr>
            <a:spLocks noChangeShapeType="1"/>
          </p:cNvSpPr>
          <p:nvPr/>
        </p:nvSpPr>
        <p:spPr bwMode="auto">
          <a:xfrm flipV="1">
            <a:off x="3763963" y="2071399"/>
            <a:ext cx="0" cy="349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81" name="Line 89"/>
          <p:cNvSpPr>
            <a:spLocks noChangeShapeType="1"/>
          </p:cNvSpPr>
          <p:nvPr/>
        </p:nvSpPr>
        <p:spPr bwMode="auto">
          <a:xfrm flipH="1">
            <a:off x="5207000" y="2603211"/>
            <a:ext cx="241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82" name="Line 90"/>
          <p:cNvSpPr>
            <a:spLocks noChangeShapeType="1"/>
          </p:cNvSpPr>
          <p:nvPr/>
        </p:nvSpPr>
        <p:spPr bwMode="auto">
          <a:xfrm flipV="1">
            <a:off x="5207000" y="2071399"/>
            <a:ext cx="0" cy="531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83" name="Text Box 91"/>
          <p:cNvSpPr txBox="1">
            <a:spLocks noChangeArrowheads="1"/>
          </p:cNvSpPr>
          <p:nvPr/>
        </p:nvSpPr>
        <p:spPr bwMode="auto">
          <a:xfrm>
            <a:off x="5399088" y="2402542"/>
            <a:ext cx="505267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200">
                <a:latin typeface="+mn-lt"/>
              </a:rPr>
              <a:t>PTEA </a:t>
            </a:r>
          </a:p>
          <a:p>
            <a:pPr algn="l">
              <a:lnSpc>
                <a:spcPct val="100000"/>
              </a:lnSpc>
            </a:pPr>
            <a:r>
              <a:rPr lang="en-US" sz="1200">
                <a:latin typeface="+mn-lt"/>
              </a:rPr>
              <a:t>hit</a:t>
            </a:r>
          </a:p>
        </p:txBody>
      </p:sp>
      <p:sp>
        <p:nvSpPr>
          <p:cNvPr id="571484" name="Line 92"/>
          <p:cNvSpPr>
            <a:spLocks noChangeShapeType="1"/>
          </p:cNvSpPr>
          <p:nvPr/>
        </p:nvSpPr>
        <p:spPr bwMode="auto">
          <a:xfrm flipH="1">
            <a:off x="5207000" y="4355811"/>
            <a:ext cx="241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85" name="Line 93"/>
          <p:cNvSpPr>
            <a:spLocks noChangeShapeType="1"/>
          </p:cNvSpPr>
          <p:nvPr/>
        </p:nvSpPr>
        <p:spPr bwMode="auto">
          <a:xfrm flipH="1" flipV="1">
            <a:off x="5207000" y="4355811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86" name="Text Box 94"/>
          <p:cNvSpPr txBox="1">
            <a:spLocks noChangeArrowheads="1"/>
          </p:cNvSpPr>
          <p:nvPr/>
        </p:nvSpPr>
        <p:spPr bwMode="auto">
          <a:xfrm>
            <a:off x="5399088" y="4155142"/>
            <a:ext cx="358391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200">
                <a:latin typeface="+mn-lt"/>
              </a:rPr>
              <a:t>PA </a:t>
            </a:r>
          </a:p>
          <a:p>
            <a:pPr algn="l">
              <a:lnSpc>
                <a:spcPct val="100000"/>
              </a:lnSpc>
            </a:pPr>
            <a:r>
              <a:rPr lang="en-US" sz="1200">
                <a:latin typeface="+mn-lt"/>
              </a:rPr>
              <a:t>hit</a:t>
            </a:r>
          </a:p>
        </p:txBody>
      </p:sp>
      <p:sp>
        <p:nvSpPr>
          <p:cNvPr id="571487" name="Line 95"/>
          <p:cNvSpPr>
            <a:spLocks noChangeShapeType="1"/>
          </p:cNvSpPr>
          <p:nvPr/>
        </p:nvSpPr>
        <p:spPr bwMode="auto">
          <a:xfrm>
            <a:off x="6389688" y="3182649"/>
            <a:ext cx="1162050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88" name="Line 96"/>
          <p:cNvSpPr>
            <a:spLocks noChangeShapeType="1"/>
          </p:cNvSpPr>
          <p:nvPr/>
        </p:nvSpPr>
        <p:spPr bwMode="auto">
          <a:xfrm flipH="1">
            <a:off x="6373813" y="4355811"/>
            <a:ext cx="11715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89" name="Text Box 97"/>
          <p:cNvSpPr txBox="1">
            <a:spLocks noChangeArrowheads="1"/>
          </p:cNvSpPr>
          <p:nvPr/>
        </p:nvSpPr>
        <p:spPr bwMode="auto">
          <a:xfrm>
            <a:off x="6672263" y="4050009"/>
            <a:ext cx="583814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+mn-lt"/>
              </a:rPr>
              <a:t>Data</a:t>
            </a:r>
          </a:p>
        </p:txBody>
      </p:sp>
      <p:sp>
        <p:nvSpPr>
          <p:cNvPr id="571490" name="Line 98"/>
          <p:cNvSpPr>
            <a:spLocks noChangeShapeType="1"/>
          </p:cNvSpPr>
          <p:nvPr/>
        </p:nvSpPr>
        <p:spPr bwMode="auto">
          <a:xfrm flipH="1">
            <a:off x="6361113" y="2603211"/>
            <a:ext cx="11715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91" name="Text Box 99"/>
          <p:cNvSpPr txBox="1">
            <a:spLocks noChangeArrowheads="1"/>
          </p:cNvSpPr>
          <p:nvPr/>
        </p:nvSpPr>
        <p:spPr bwMode="auto">
          <a:xfrm>
            <a:off x="6689725" y="2265659"/>
            <a:ext cx="49494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+mn-lt"/>
              </a:rPr>
              <a:t>PTE</a:t>
            </a:r>
          </a:p>
        </p:txBody>
      </p:sp>
      <p:sp>
        <p:nvSpPr>
          <p:cNvPr id="571492" name="Text Box 100"/>
          <p:cNvSpPr txBox="1">
            <a:spLocks noChangeArrowheads="1"/>
          </p:cNvSpPr>
          <p:nvPr/>
        </p:nvSpPr>
        <p:spPr bwMode="auto">
          <a:xfrm>
            <a:off x="5573713" y="4596824"/>
            <a:ext cx="671979" cy="5847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+mn-lt"/>
              </a:rPr>
              <a:t>L1</a:t>
            </a:r>
          </a:p>
          <a:p>
            <a:pPr algn="ctr">
              <a:lnSpc>
                <a:spcPct val="100000"/>
              </a:lnSpc>
            </a:pPr>
            <a:r>
              <a:rPr lang="en-US" sz="1600" dirty="0">
                <a:latin typeface="+mn-lt"/>
              </a:rPr>
              <a:t>cache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38200" y="2222211"/>
            <a:ext cx="110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CPU Chip</a:t>
            </a:r>
          </a:p>
        </p:txBody>
      </p:sp>
      <p:sp>
        <p:nvSpPr>
          <p:cNvPr id="44" name="Rectangle 72"/>
          <p:cNvSpPr>
            <a:spLocks noChangeArrowheads="1"/>
          </p:cNvSpPr>
          <p:nvPr/>
        </p:nvSpPr>
        <p:spPr bwMode="auto">
          <a:xfrm>
            <a:off x="943437" y="6191230"/>
            <a:ext cx="7241252" cy="2667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prstTxWarp prst="textNoShape">
              <a:avLst/>
            </a:prstTxWarp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sz="1600" i="1" dirty="0" smtClean="0">
                <a:latin typeface="+mn-lt"/>
              </a:rPr>
              <a:t>VA: virtual address, PA: physical address, PTE: page table entry, PTEA = PTE address</a:t>
            </a:r>
            <a:endParaRPr lang="en-US" sz="1600" i="1" dirty="0"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>
          <a:xfrm>
            <a:off x="389467" y="493712"/>
            <a:ext cx="8382000" cy="57308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Speeding up Translation with a TLB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481138"/>
            <a:ext cx="8548687" cy="5224462"/>
          </a:xfrm>
          <a:ln/>
        </p:spPr>
        <p:txBody>
          <a:bodyPr/>
          <a:lstStyle/>
          <a:p>
            <a:pPr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effectLst/>
              </a:rPr>
              <a:t>Page table entries (PTEs) are cached in L1 like any other memory word</a:t>
            </a:r>
          </a:p>
          <a:p>
            <a:pPr lvl="1"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PTEs may be evicted by other data references</a:t>
            </a:r>
          </a:p>
          <a:p>
            <a:pPr lvl="1"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PTE hit still requires a</a:t>
            </a:r>
            <a:r>
              <a:rPr lang="en-GB" dirty="0" smtClean="0"/>
              <a:t> small L1 delay</a:t>
            </a:r>
            <a:endParaRPr lang="en-GB" dirty="0"/>
          </a:p>
          <a:p>
            <a:pPr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Solution: </a:t>
            </a:r>
            <a:r>
              <a:rPr lang="en-GB" i="1" dirty="0">
                <a:solidFill>
                  <a:srgbClr val="C00000"/>
                </a:solidFill>
                <a:effectLst/>
              </a:rPr>
              <a:t>Translation </a:t>
            </a:r>
            <a:r>
              <a:rPr lang="en-GB" i="1" dirty="0" err="1">
                <a:solidFill>
                  <a:srgbClr val="C00000"/>
                </a:solidFill>
                <a:effectLst/>
              </a:rPr>
              <a:t>Lookaside</a:t>
            </a:r>
            <a:r>
              <a:rPr lang="en-GB" i="1" dirty="0">
                <a:solidFill>
                  <a:srgbClr val="C00000"/>
                </a:solidFill>
                <a:effectLst/>
              </a:rPr>
              <a:t> Buffer</a:t>
            </a:r>
            <a:r>
              <a:rPr lang="en-GB" dirty="0">
                <a:effectLst/>
              </a:rPr>
              <a:t> (TLB)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Small hardware cache in MMU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Maps virtual page numbers to  physical page numbers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Contains complete page table entries for small number of pages</a:t>
            </a:r>
          </a:p>
          <a:p>
            <a:pPr lvl="1"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 bwMode="auto">
          <a:xfrm>
            <a:off x="1384985" y="1752600"/>
            <a:ext cx="3749615" cy="2695242"/>
          </a:xfrm>
          <a:prstGeom prst="rect">
            <a:avLst/>
          </a:prstGeom>
          <a:solidFill>
            <a:srgbClr val="EBEBEB"/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436562"/>
            <a:ext cx="8716963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TLB Hit</a:t>
            </a:r>
            <a:endParaRPr lang="en-GB" dirty="0"/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3963987" y="3007259"/>
            <a:ext cx="1066800" cy="1237384"/>
          </a:xfrm>
          <a:prstGeom prst="rect">
            <a:avLst/>
          </a:prstGeom>
          <a:solidFill>
            <a:srgbClr val="DBF2DA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alibri" pitchFamily="34" charset="0"/>
              </a:rPr>
              <a:t>MMU</a:t>
            </a:r>
            <a:endParaRPr lang="en-GB" sz="1600" dirty="0">
              <a:latin typeface="Calibri" pitchFamily="34" charset="0"/>
            </a:endParaRPr>
          </a:p>
        </p:txBody>
      </p:sp>
      <p:sp>
        <p:nvSpPr>
          <p:cNvPr id="9233" name="Rectangle 17"/>
          <p:cNvSpPr>
            <a:spLocks noChangeArrowheads="1"/>
          </p:cNvSpPr>
          <p:nvPr/>
        </p:nvSpPr>
        <p:spPr bwMode="auto">
          <a:xfrm>
            <a:off x="6553200" y="2722233"/>
            <a:ext cx="914400" cy="2284410"/>
          </a:xfrm>
          <a:prstGeom prst="rect">
            <a:avLst/>
          </a:prstGeom>
          <a:solidFill>
            <a:srgbClr val="EBEBEB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dirty="0" smtClean="0">
                <a:latin typeface="Calibri" pitchFamily="34" charset="0"/>
              </a:rPr>
              <a:t>Cache/</a:t>
            </a:r>
          </a:p>
          <a:p>
            <a:r>
              <a:rPr lang="en-US" sz="1600" dirty="0" smtClean="0">
                <a:latin typeface="Calibri" pitchFamily="34" charset="0"/>
              </a:rPr>
              <a:t>Memory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5606298" y="3352800"/>
            <a:ext cx="37475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latin typeface="Calibri" pitchFamily="34" charset="0"/>
              </a:rPr>
              <a:t>PA</a:t>
            </a:r>
            <a:endParaRPr lang="en-GB" sz="1400" dirty="0">
              <a:latin typeface="Calibri" pitchFamily="34" charset="0"/>
            </a:endParaRPr>
          </a:p>
        </p:txBody>
      </p:sp>
      <p:sp>
        <p:nvSpPr>
          <p:cNvPr id="9248" name="Text Box 32"/>
          <p:cNvSpPr txBox="1">
            <a:spLocks noChangeArrowheads="1"/>
          </p:cNvSpPr>
          <p:nvPr/>
        </p:nvSpPr>
        <p:spPr bwMode="auto">
          <a:xfrm>
            <a:off x="3887787" y="4778043"/>
            <a:ext cx="531020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latin typeface="Calibri" pitchFamily="34" charset="0"/>
              </a:rPr>
              <a:t>Data</a:t>
            </a:r>
            <a:endParaRPr lang="en-GB" sz="1400" dirty="0">
              <a:latin typeface="Calibri" pitchFamily="34" charset="0"/>
            </a:endParaRPr>
          </a:p>
        </p:txBody>
      </p:sp>
      <p:cxnSp>
        <p:nvCxnSpPr>
          <p:cNvPr id="40" name="Straight Arrow Connector 39"/>
          <p:cNvCxnSpPr/>
          <p:nvPr/>
        </p:nvCxnSpPr>
        <p:spPr bwMode="auto">
          <a:xfrm flipV="1">
            <a:off x="5030787" y="3605659"/>
            <a:ext cx="1522413" cy="13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Rectangle 10"/>
          <p:cNvSpPr>
            <a:spLocks noChangeArrowheads="1"/>
          </p:cNvSpPr>
          <p:nvPr/>
        </p:nvSpPr>
        <p:spPr bwMode="auto">
          <a:xfrm>
            <a:off x="1525587" y="3359738"/>
            <a:ext cx="1066800" cy="533400"/>
          </a:xfrm>
          <a:prstGeom prst="rect">
            <a:avLst/>
          </a:prstGeom>
          <a:solidFill>
            <a:srgbClr val="F6D2D2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CPU</a:t>
            </a:r>
          </a:p>
        </p:txBody>
      </p:sp>
      <p:cxnSp>
        <p:nvCxnSpPr>
          <p:cNvPr id="38" name="Straight Arrow Connector 37"/>
          <p:cNvCxnSpPr>
            <a:stCxn id="37" idx="3"/>
          </p:cNvCxnSpPr>
          <p:nvPr/>
        </p:nvCxnSpPr>
        <p:spPr bwMode="auto">
          <a:xfrm flipV="1">
            <a:off x="2592387" y="3621869"/>
            <a:ext cx="1370013" cy="456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" name="Text Box 9"/>
          <p:cNvSpPr txBox="1">
            <a:spLocks noChangeArrowheads="1"/>
          </p:cNvSpPr>
          <p:nvPr/>
        </p:nvSpPr>
        <p:spPr bwMode="auto">
          <a:xfrm>
            <a:off x="3049587" y="3354782"/>
            <a:ext cx="387007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latin typeface="Calibri" pitchFamily="34" charset="0"/>
              </a:rPr>
              <a:t>VA</a:t>
            </a:r>
            <a:endParaRPr lang="en-GB" sz="1400" dirty="0">
              <a:latin typeface="Calibri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390151" y="1752600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CPU Chip</a:t>
            </a:r>
          </a:p>
        </p:txBody>
      </p:sp>
      <p:sp>
        <p:nvSpPr>
          <p:cNvPr id="47" name="Text Box 9"/>
          <p:cNvSpPr txBox="1">
            <a:spLocks noChangeArrowheads="1"/>
          </p:cNvSpPr>
          <p:nvPr/>
        </p:nvSpPr>
        <p:spPr bwMode="auto">
          <a:xfrm>
            <a:off x="4648200" y="2311401"/>
            <a:ext cx="453755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latin typeface="Calibri" pitchFamily="34" charset="0"/>
              </a:rPr>
              <a:t>PTE</a:t>
            </a:r>
            <a:endParaRPr lang="en-GB" sz="1400" dirty="0">
              <a:latin typeface="Calibri" pitchFamily="34" charset="0"/>
            </a:endParaRPr>
          </a:p>
        </p:txBody>
      </p:sp>
      <p:cxnSp>
        <p:nvCxnSpPr>
          <p:cNvPr id="50" name="Shape 49"/>
          <p:cNvCxnSpPr>
            <a:endCxn id="37" idx="2"/>
          </p:cNvCxnSpPr>
          <p:nvPr/>
        </p:nvCxnSpPr>
        <p:spPr bwMode="auto">
          <a:xfrm rot="10800000">
            <a:off x="2058988" y="3893139"/>
            <a:ext cx="4494213" cy="884905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1" name="Oval 4"/>
          <p:cNvSpPr>
            <a:spLocks noChangeArrowheads="1"/>
          </p:cNvSpPr>
          <p:nvPr/>
        </p:nvSpPr>
        <p:spPr bwMode="auto">
          <a:xfrm>
            <a:off x="3107266" y="3119439"/>
            <a:ext cx="274637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bg1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52" name="Oval 18"/>
          <p:cNvSpPr>
            <a:spLocks noChangeArrowheads="1"/>
          </p:cNvSpPr>
          <p:nvPr/>
        </p:nvSpPr>
        <p:spPr bwMode="auto">
          <a:xfrm>
            <a:off x="4038600" y="2362200"/>
            <a:ext cx="274638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bg1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54" name="Oval 20"/>
          <p:cNvSpPr>
            <a:spLocks noChangeArrowheads="1"/>
          </p:cNvSpPr>
          <p:nvPr/>
        </p:nvSpPr>
        <p:spPr bwMode="auto">
          <a:xfrm>
            <a:off x="5656358" y="3672552"/>
            <a:ext cx="274638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4</a:t>
            </a:r>
          </a:p>
        </p:txBody>
      </p:sp>
      <p:sp>
        <p:nvSpPr>
          <p:cNvPr id="56" name="Oval 21"/>
          <p:cNvSpPr>
            <a:spLocks noChangeArrowheads="1"/>
          </p:cNvSpPr>
          <p:nvPr/>
        </p:nvSpPr>
        <p:spPr bwMode="auto">
          <a:xfrm>
            <a:off x="4021666" y="5063069"/>
            <a:ext cx="274638" cy="2746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5</a:t>
            </a:r>
          </a:p>
        </p:txBody>
      </p:sp>
      <p:sp>
        <p:nvSpPr>
          <p:cNvPr id="25" name="Rectangle 2"/>
          <p:cNvSpPr txBox="1">
            <a:spLocks noChangeArrowheads="1"/>
          </p:cNvSpPr>
          <p:nvPr/>
        </p:nvSpPr>
        <p:spPr bwMode="auto">
          <a:xfrm>
            <a:off x="506411" y="5822950"/>
            <a:ext cx="7189789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kumimoji="0" lang="en-GB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 TLB hit eliminates a memory access</a:t>
            </a: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26" name="Rectangle 10"/>
          <p:cNvSpPr>
            <a:spLocks noChangeArrowheads="1"/>
          </p:cNvSpPr>
          <p:nvPr/>
        </p:nvSpPr>
        <p:spPr bwMode="auto">
          <a:xfrm>
            <a:off x="3962400" y="19050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alibri" pitchFamily="34" charset="0"/>
              </a:rPr>
              <a:t>TLB</a:t>
            </a:r>
            <a:endParaRPr lang="en-GB" sz="1600" dirty="0">
              <a:latin typeface="Calibri" pitchFamily="34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 bwMode="auto">
          <a:xfrm rot="16200000" flipV="1">
            <a:off x="4058177" y="2645836"/>
            <a:ext cx="721259" cy="158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 rot="5400000">
            <a:off x="4286777" y="2645836"/>
            <a:ext cx="721259" cy="158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Text Box 9"/>
          <p:cNvSpPr txBox="1">
            <a:spLocks noChangeArrowheads="1"/>
          </p:cNvSpPr>
          <p:nvPr/>
        </p:nvSpPr>
        <p:spPr bwMode="auto">
          <a:xfrm>
            <a:off x="3928532" y="2667000"/>
            <a:ext cx="502358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latin typeface="Calibri" pitchFamily="34" charset="0"/>
              </a:rPr>
              <a:t>VPN</a:t>
            </a:r>
            <a:endParaRPr lang="en-GB" sz="1400" dirty="0">
              <a:latin typeface="Calibri" pitchFamily="34" charset="0"/>
            </a:endParaRPr>
          </a:p>
        </p:txBody>
      </p:sp>
      <p:sp>
        <p:nvSpPr>
          <p:cNvPr id="53" name="Oval 19"/>
          <p:cNvSpPr>
            <a:spLocks noChangeArrowheads="1"/>
          </p:cNvSpPr>
          <p:nvPr/>
        </p:nvSpPr>
        <p:spPr bwMode="auto">
          <a:xfrm>
            <a:off x="4737628" y="2633132"/>
            <a:ext cx="274638" cy="2746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bg1"/>
                </a:solidFill>
                <a:latin typeface="Calibri" pitchFamily="34" charset="0"/>
              </a:rPr>
              <a:t>3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5" grpId="0"/>
      <p:bldP spid="9248" grpId="0"/>
      <p:bldP spid="47" grpId="0"/>
      <p:bldP spid="54" grpId="0" animBg="1"/>
      <p:bldP spid="56" grpId="0" animBg="1"/>
      <p:bldP spid="5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 bwMode="auto">
          <a:xfrm>
            <a:off x="1384985" y="1724358"/>
            <a:ext cx="3749615" cy="2695242"/>
          </a:xfrm>
          <a:prstGeom prst="rect">
            <a:avLst/>
          </a:prstGeom>
          <a:solidFill>
            <a:srgbClr val="EBEBEB"/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436562"/>
            <a:ext cx="8716963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TLB Miss</a:t>
            </a:r>
            <a:endParaRPr lang="en-GB" dirty="0"/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3963987" y="3007259"/>
            <a:ext cx="1066800" cy="1237384"/>
          </a:xfrm>
          <a:prstGeom prst="rect">
            <a:avLst/>
          </a:prstGeom>
          <a:solidFill>
            <a:srgbClr val="D5F1CF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alibri" pitchFamily="34" charset="0"/>
              </a:rPr>
              <a:t>MMU</a:t>
            </a:r>
            <a:endParaRPr lang="en-GB" sz="1600" dirty="0">
              <a:latin typeface="Calibri" pitchFamily="34" charset="0"/>
            </a:endParaRPr>
          </a:p>
        </p:txBody>
      </p:sp>
      <p:sp>
        <p:nvSpPr>
          <p:cNvPr id="9233" name="Rectangle 17"/>
          <p:cNvSpPr>
            <a:spLocks noChangeArrowheads="1"/>
          </p:cNvSpPr>
          <p:nvPr/>
        </p:nvSpPr>
        <p:spPr bwMode="auto">
          <a:xfrm>
            <a:off x="6553200" y="2722233"/>
            <a:ext cx="914400" cy="2284410"/>
          </a:xfrm>
          <a:prstGeom prst="rect">
            <a:avLst/>
          </a:prstGeom>
          <a:solidFill>
            <a:srgbClr val="EBEBEB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dirty="0" smtClean="0">
                <a:latin typeface="Calibri" pitchFamily="34" charset="0"/>
              </a:rPr>
              <a:t>Cache/</a:t>
            </a:r>
          </a:p>
          <a:p>
            <a:r>
              <a:rPr lang="en-US" sz="1600" dirty="0" smtClean="0">
                <a:latin typeface="Calibri" pitchFamily="34" charset="0"/>
              </a:rPr>
              <a:t>Memory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5576700" y="3810000"/>
            <a:ext cx="37475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latin typeface="Calibri" pitchFamily="34" charset="0"/>
              </a:rPr>
              <a:t>PA</a:t>
            </a:r>
            <a:endParaRPr lang="en-GB" sz="1400" dirty="0">
              <a:latin typeface="Calibri" pitchFamily="34" charset="0"/>
            </a:endParaRPr>
          </a:p>
        </p:txBody>
      </p:sp>
      <p:sp>
        <p:nvSpPr>
          <p:cNvPr id="9248" name="Text Box 32"/>
          <p:cNvSpPr txBox="1">
            <a:spLocks noChangeArrowheads="1"/>
          </p:cNvSpPr>
          <p:nvPr/>
        </p:nvSpPr>
        <p:spPr bwMode="auto">
          <a:xfrm>
            <a:off x="3887787" y="4778043"/>
            <a:ext cx="531020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latin typeface="Calibri" pitchFamily="34" charset="0"/>
              </a:rPr>
              <a:t>Data</a:t>
            </a:r>
            <a:endParaRPr lang="en-GB" sz="1400" dirty="0">
              <a:latin typeface="Calibri" pitchFamily="34" charset="0"/>
            </a:endParaRPr>
          </a:p>
        </p:txBody>
      </p:sp>
      <p:cxnSp>
        <p:nvCxnSpPr>
          <p:cNvPr id="40" name="Straight Arrow Connector 39"/>
          <p:cNvCxnSpPr/>
          <p:nvPr/>
        </p:nvCxnSpPr>
        <p:spPr bwMode="auto">
          <a:xfrm flipV="1">
            <a:off x="5030787" y="4062859"/>
            <a:ext cx="1522413" cy="13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Rectangle 10"/>
          <p:cNvSpPr>
            <a:spLocks noChangeArrowheads="1"/>
          </p:cNvSpPr>
          <p:nvPr/>
        </p:nvSpPr>
        <p:spPr bwMode="auto">
          <a:xfrm>
            <a:off x="1525587" y="3359738"/>
            <a:ext cx="1066800" cy="533400"/>
          </a:xfrm>
          <a:prstGeom prst="rect">
            <a:avLst/>
          </a:prstGeom>
          <a:solidFill>
            <a:srgbClr val="F1C7C7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CPU</a:t>
            </a:r>
          </a:p>
        </p:txBody>
      </p:sp>
      <p:cxnSp>
        <p:nvCxnSpPr>
          <p:cNvPr id="38" name="Straight Arrow Connector 37"/>
          <p:cNvCxnSpPr>
            <a:stCxn id="37" idx="3"/>
          </p:cNvCxnSpPr>
          <p:nvPr/>
        </p:nvCxnSpPr>
        <p:spPr bwMode="auto">
          <a:xfrm flipV="1">
            <a:off x="2592387" y="3621869"/>
            <a:ext cx="1370013" cy="456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" name="Text Box 9"/>
          <p:cNvSpPr txBox="1">
            <a:spLocks noChangeArrowheads="1"/>
          </p:cNvSpPr>
          <p:nvPr/>
        </p:nvSpPr>
        <p:spPr bwMode="auto">
          <a:xfrm>
            <a:off x="3049587" y="3354782"/>
            <a:ext cx="387007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latin typeface="Calibri" pitchFamily="34" charset="0"/>
              </a:rPr>
              <a:t>VA</a:t>
            </a:r>
            <a:endParaRPr lang="en-GB" sz="1400" dirty="0">
              <a:latin typeface="Calibri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390151" y="1752600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CPU Chip</a:t>
            </a:r>
          </a:p>
        </p:txBody>
      </p:sp>
      <p:sp>
        <p:nvSpPr>
          <p:cNvPr id="47" name="Text Box 9"/>
          <p:cNvSpPr txBox="1">
            <a:spLocks noChangeArrowheads="1"/>
          </p:cNvSpPr>
          <p:nvPr/>
        </p:nvSpPr>
        <p:spPr bwMode="auto">
          <a:xfrm>
            <a:off x="5537202" y="2361338"/>
            <a:ext cx="453755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latin typeface="Calibri" pitchFamily="34" charset="0"/>
              </a:rPr>
              <a:t>PTE</a:t>
            </a:r>
            <a:endParaRPr lang="en-GB" sz="1400" dirty="0">
              <a:latin typeface="Calibri" pitchFamily="34" charset="0"/>
            </a:endParaRPr>
          </a:p>
        </p:txBody>
      </p:sp>
      <p:cxnSp>
        <p:nvCxnSpPr>
          <p:cNvPr id="50" name="Shape 49"/>
          <p:cNvCxnSpPr>
            <a:endCxn id="37" idx="2"/>
          </p:cNvCxnSpPr>
          <p:nvPr/>
        </p:nvCxnSpPr>
        <p:spPr bwMode="auto">
          <a:xfrm rot="10800000">
            <a:off x="2058988" y="3893139"/>
            <a:ext cx="4494213" cy="884905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1" name="Oval 4"/>
          <p:cNvSpPr>
            <a:spLocks noChangeArrowheads="1"/>
          </p:cNvSpPr>
          <p:nvPr/>
        </p:nvSpPr>
        <p:spPr bwMode="auto">
          <a:xfrm>
            <a:off x="3107266" y="3119439"/>
            <a:ext cx="274637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bg1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52" name="Oval 18"/>
          <p:cNvSpPr>
            <a:spLocks noChangeArrowheads="1"/>
          </p:cNvSpPr>
          <p:nvPr/>
        </p:nvSpPr>
        <p:spPr bwMode="auto">
          <a:xfrm>
            <a:off x="4038600" y="2362200"/>
            <a:ext cx="274638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bg1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54" name="Oval 20"/>
          <p:cNvSpPr>
            <a:spLocks noChangeArrowheads="1"/>
          </p:cNvSpPr>
          <p:nvPr/>
        </p:nvSpPr>
        <p:spPr bwMode="auto">
          <a:xfrm>
            <a:off x="5626760" y="4129752"/>
            <a:ext cx="274638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5</a:t>
            </a:r>
          </a:p>
        </p:txBody>
      </p:sp>
      <p:sp>
        <p:nvSpPr>
          <p:cNvPr id="56" name="Oval 21"/>
          <p:cNvSpPr>
            <a:spLocks noChangeArrowheads="1"/>
          </p:cNvSpPr>
          <p:nvPr/>
        </p:nvSpPr>
        <p:spPr bwMode="auto">
          <a:xfrm>
            <a:off x="4021666" y="5063069"/>
            <a:ext cx="274638" cy="2746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6</a:t>
            </a:r>
          </a:p>
        </p:txBody>
      </p:sp>
      <p:sp>
        <p:nvSpPr>
          <p:cNvPr id="26" name="Rectangle 10"/>
          <p:cNvSpPr>
            <a:spLocks noChangeArrowheads="1"/>
          </p:cNvSpPr>
          <p:nvPr/>
        </p:nvSpPr>
        <p:spPr bwMode="auto">
          <a:xfrm>
            <a:off x="3962400" y="19050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alibri" pitchFamily="34" charset="0"/>
              </a:rPr>
              <a:t>TLB</a:t>
            </a:r>
            <a:endParaRPr lang="en-GB" sz="1600" dirty="0">
              <a:latin typeface="Calibri" pitchFamily="34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 bwMode="auto">
          <a:xfrm rot="16200000" flipV="1">
            <a:off x="4058177" y="2645836"/>
            <a:ext cx="721259" cy="158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 rot="5400000">
            <a:off x="4286777" y="2645836"/>
            <a:ext cx="721259" cy="158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sp>
        <p:nvSpPr>
          <p:cNvPr id="30" name="Text Box 9"/>
          <p:cNvSpPr txBox="1">
            <a:spLocks noChangeArrowheads="1"/>
          </p:cNvSpPr>
          <p:nvPr/>
        </p:nvSpPr>
        <p:spPr bwMode="auto">
          <a:xfrm>
            <a:off x="3928532" y="2667000"/>
            <a:ext cx="502358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latin typeface="Calibri" pitchFamily="34" charset="0"/>
              </a:rPr>
              <a:t>VPN</a:t>
            </a:r>
            <a:endParaRPr lang="en-GB" sz="1400" dirty="0">
              <a:latin typeface="Calibri" pitchFamily="34" charset="0"/>
            </a:endParaRPr>
          </a:p>
        </p:txBody>
      </p:sp>
      <p:sp>
        <p:nvSpPr>
          <p:cNvPr id="53" name="Oval 19"/>
          <p:cNvSpPr>
            <a:spLocks noChangeArrowheads="1"/>
          </p:cNvSpPr>
          <p:nvPr/>
        </p:nvSpPr>
        <p:spPr bwMode="auto">
          <a:xfrm>
            <a:off x="5626760" y="2121431"/>
            <a:ext cx="274638" cy="2746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4</a:t>
            </a:r>
            <a:endParaRPr lang="en-GB" sz="14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7" name="Text Box 9"/>
          <p:cNvSpPr txBox="1">
            <a:spLocks noChangeArrowheads="1"/>
          </p:cNvSpPr>
          <p:nvPr/>
        </p:nvSpPr>
        <p:spPr bwMode="auto">
          <a:xfrm>
            <a:off x="5513388" y="3371716"/>
            <a:ext cx="56057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latin typeface="Calibri" pitchFamily="34" charset="0"/>
              </a:rPr>
              <a:t>PTEA</a:t>
            </a:r>
            <a:endParaRPr lang="en-GB" sz="1400" dirty="0">
              <a:latin typeface="Calibri" pitchFamily="34" charset="0"/>
            </a:endParaRPr>
          </a:p>
        </p:txBody>
      </p:sp>
      <p:cxnSp>
        <p:nvCxnSpPr>
          <p:cNvPr id="31" name="Straight Arrow Connector 30"/>
          <p:cNvCxnSpPr/>
          <p:nvPr/>
        </p:nvCxnSpPr>
        <p:spPr bwMode="auto">
          <a:xfrm flipV="1">
            <a:off x="5030787" y="3624575"/>
            <a:ext cx="1522413" cy="13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2" name="Oval 18"/>
          <p:cNvSpPr>
            <a:spLocks noChangeArrowheads="1"/>
          </p:cNvSpPr>
          <p:nvPr/>
        </p:nvSpPr>
        <p:spPr bwMode="auto">
          <a:xfrm>
            <a:off x="5626760" y="3124200"/>
            <a:ext cx="274638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3</a:t>
            </a:r>
            <a:endParaRPr lang="en-GB" sz="14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cxnSp>
        <p:nvCxnSpPr>
          <p:cNvPr id="34" name="Elbow Connector 33"/>
          <p:cNvCxnSpPr/>
          <p:nvPr/>
        </p:nvCxnSpPr>
        <p:spPr bwMode="auto">
          <a:xfrm rot="10800000">
            <a:off x="4648200" y="2636839"/>
            <a:ext cx="1905000" cy="482601"/>
          </a:xfrm>
          <a:prstGeom prst="bentConnector3">
            <a:avLst>
              <a:gd name="adj1" fmla="val 21556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9" name="Rectangle 2"/>
          <p:cNvSpPr txBox="1">
            <a:spLocks noChangeArrowheads="1"/>
          </p:cNvSpPr>
          <p:nvPr/>
        </p:nvSpPr>
        <p:spPr bwMode="auto">
          <a:xfrm>
            <a:off x="519113" y="5715000"/>
            <a:ext cx="771048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" pitchFamily="2" charset="2"/>
              <a:buNone/>
              <a:tabLst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kumimoji="0" lang="en-GB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 TLB miss incurs an additional memory access (the PTE)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/>
            </a:r>
            <a:b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</a:b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Fortunately, TLB misses are rare. Why?</a:t>
            </a:r>
            <a:endParaRPr kumimoji="0" lang="en-GB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5" grpId="0"/>
      <p:bldP spid="9248" grpId="0"/>
      <p:bldP spid="47" grpId="0"/>
      <p:bldP spid="54" grpId="0" animBg="1"/>
      <p:bldP spid="56" grpId="0" animBg="1"/>
      <p:bldP spid="53" grpId="0" animBg="1"/>
      <p:bldP spid="27" grpId="0"/>
      <p:bldP spid="3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Multi-Level Page Tables</a:t>
            </a:r>
            <a:endParaRPr lang="en-GB" dirty="0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6875" y="1371600"/>
            <a:ext cx="6918325" cy="4972050"/>
          </a:xfrm>
        </p:spPr>
        <p:txBody>
          <a:bodyPr/>
          <a:lstStyle/>
          <a:p>
            <a:r>
              <a:rPr lang="en-GB" dirty="0" smtClean="0"/>
              <a:t>Suppose:</a:t>
            </a:r>
          </a:p>
          <a:p>
            <a:pPr lvl="1"/>
            <a:r>
              <a:rPr lang="en-GB" dirty="0" smtClean="0"/>
              <a:t>4KB (2</a:t>
            </a:r>
            <a:r>
              <a:rPr lang="en-GB" baseline="30000" dirty="0" smtClean="0"/>
              <a:t>12</a:t>
            </a:r>
            <a:r>
              <a:rPr lang="en-GB" dirty="0" smtClean="0"/>
              <a:t>) page size, 48-bit address space, 8-byte PTE </a:t>
            </a:r>
          </a:p>
          <a:p>
            <a:endParaRPr lang="en-GB" dirty="0" smtClean="0"/>
          </a:p>
          <a:p>
            <a:r>
              <a:rPr lang="en-GB" dirty="0" smtClean="0"/>
              <a:t>Problem:</a:t>
            </a:r>
          </a:p>
          <a:p>
            <a:pPr lvl="1"/>
            <a:r>
              <a:rPr lang="en-GB" dirty="0" smtClean="0"/>
              <a:t>Would need a 512 GB page table!</a:t>
            </a:r>
          </a:p>
          <a:p>
            <a:pPr lvl="2"/>
            <a:r>
              <a:rPr lang="en-GB" dirty="0" smtClean="0"/>
              <a:t>2</a:t>
            </a:r>
            <a:r>
              <a:rPr lang="en-GB" baseline="30000" dirty="0" smtClean="0"/>
              <a:t>48</a:t>
            </a:r>
            <a:r>
              <a:rPr lang="en-GB" dirty="0" smtClean="0"/>
              <a:t> * 2</a:t>
            </a:r>
            <a:r>
              <a:rPr lang="en-GB" baseline="30000" dirty="0" smtClean="0"/>
              <a:t>-12  </a:t>
            </a:r>
            <a:r>
              <a:rPr lang="en-GB" dirty="0" smtClean="0"/>
              <a:t>* 2</a:t>
            </a:r>
            <a:r>
              <a:rPr lang="en-GB" baseline="30000" dirty="0" smtClean="0"/>
              <a:t>3</a:t>
            </a:r>
            <a:r>
              <a:rPr lang="en-GB" dirty="0" smtClean="0"/>
              <a:t> = 2</a:t>
            </a:r>
            <a:r>
              <a:rPr lang="en-GB" baseline="30000" dirty="0" smtClean="0"/>
              <a:t>39</a:t>
            </a:r>
            <a:r>
              <a:rPr lang="en-GB" dirty="0" smtClean="0"/>
              <a:t> bytes</a:t>
            </a:r>
          </a:p>
          <a:p>
            <a:endParaRPr lang="en-GB" dirty="0" smtClean="0"/>
          </a:p>
          <a:p>
            <a:r>
              <a:rPr lang="en-GB" dirty="0" smtClean="0"/>
              <a:t>Common solution:</a:t>
            </a:r>
          </a:p>
          <a:p>
            <a:pPr lvl="1"/>
            <a:r>
              <a:rPr lang="en-GB" dirty="0" smtClean="0"/>
              <a:t>Multi-level page tables</a:t>
            </a:r>
          </a:p>
          <a:p>
            <a:pPr lvl="1"/>
            <a:r>
              <a:rPr lang="en-GB" dirty="0" smtClean="0"/>
              <a:t>Example: 2-level page table</a:t>
            </a:r>
          </a:p>
          <a:p>
            <a:pPr lvl="2"/>
            <a:r>
              <a:rPr lang="en-GB" dirty="0" smtClean="0"/>
              <a:t>Level 1 table: each PTE points to a page table (always memory resident)</a:t>
            </a:r>
          </a:p>
          <a:p>
            <a:pPr lvl="2"/>
            <a:r>
              <a:rPr lang="en-GB" dirty="0" smtClean="0"/>
              <a:t>Level 2 table: each PTE points to a page </a:t>
            </a:r>
            <a:br>
              <a:rPr lang="en-GB" dirty="0" smtClean="0"/>
            </a:br>
            <a:r>
              <a:rPr lang="en-GB" dirty="0" smtClean="0"/>
              <a:t>(paged in and out like any other data)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6019800" y="1246705"/>
            <a:ext cx="2671657" cy="4696895"/>
            <a:chOff x="6019800" y="1246705"/>
            <a:chExt cx="2671657" cy="4696895"/>
          </a:xfrm>
        </p:grpSpPr>
        <p:sp>
          <p:nvSpPr>
            <p:cNvPr id="40963" name="Text Box 3"/>
            <p:cNvSpPr txBox="1">
              <a:spLocks noChangeArrowheads="1"/>
            </p:cNvSpPr>
            <p:nvPr/>
          </p:nvSpPr>
          <p:spPr bwMode="auto">
            <a:xfrm>
              <a:off x="6019800" y="2633132"/>
              <a:ext cx="842857" cy="66676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Level 1</a:t>
              </a:r>
            </a:p>
            <a:p>
              <a:pPr algn="ctr"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Table</a:t>
              </a:r>
            </a:p>
          </p:txBody>
        </p:sp>
        <p:sp>
          <p:nvSpPr>
            <p:cNvPr id="40964" name="Rectangle 4"/>
            <p:cNvSpPr>
              <a:spLocks noChangeArrowheads="1"/>
            </p:cNvSpPr>
            <p:nvPr/>
          </p:nvSpPr>
          <p:spPr bwMode="auto">
            <a:xfrm>
              <a:off x="6103304" y="3276600"/>
              <a:ext cx="758952" cy="1143000"/>
            </a:xfrm>
            <a:prstGeom prst="rect">
              <a:avLst/>
            </a:prstGeom>
            <a:solidFill>
              <a:srgbClr val="F6F5BD"/>
            </a:solidFill>
            <a:ln w="2857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5" name="Rectangle 5"/>
            <p:cNvSpPr>
              <a:spLocks noChangeArrowheads="1"/>
            </p:cNvSpPr>
            <p:nvPr/>
          </p:nvSpPr>
          <p:spPr bwMode="auto">
            <a:xfrm>
              <a:off x="7946391" y="1905000"/>
              <a:ext cx="700088" cy="1143000"/>
            </a:xfrm>
            <a:prstGeom prst="rect">
              <a:avLst/>
            </a:prstGeom>
            <a:solidFill>
              <a:srgbClr val="DBF2DA"/>
            </a:solidFill>
            <a:ln w="2857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6" name="Rectangle 6"/>
            <p:cNvSpPr>
              <a:spLocks noChangeArrowheads="1"/>
            </p:cNvSpPr>
            <p:nvPr/>
          </p:nvSpPr>
          <p:spPr bwMode="auto">
            <a:xfrm>
              <a:off x="7946391" y="3276600"/>
              <a:ext cx="700088" cy="1143000"/>
            </a:xfrm>
            <a:prstGeom prst="rect">
              <a:avLst/>
            </a:prstGeom>
            <a:solidFill>
              <a:srgbClr val="DBF2DA"/>
            </a:solidFill>
            <a:ln w="2857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7" name="Rectangle 7"/>
            <p:cNvSpPr>
              <a:spLocks noChangeArrowheads="1"/>
            </p:cNvSpPr>
            <p:nvPr/>
          </p:nvSpPr>
          <p:spPr bwMode="auto">
            <a:xfrm>
              <a:off x="7946391" y="4800600"/>
              <a:ext cx="700088" cy="1143000"/>
            </a:xfrm>
            <a:prstGeom prst="rect">
              <a:avLst/>
            </a:prstGeom>
            <a:solidFill>
              <a:srgbClr val="DBF2DA"/>
            </a:solidFill>
            <a:ln w="2857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8" name="Text Box 8"/>
            <p:cNvSpPr txBox="1">
              <a:spLocks noChangeArrowheads="1"/>
            </p:cNvSpPr>
            <p:nvPr/>
          </p:nvSpPr>
          <p:spPr bwMode="auto">
            <a:xfrm>
              <a:off x="8121016" y="4402138"/>
              <a:ext cx="365227" cy="33321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003300"/>
                  </a:solidFill>
                  <a:latin typeface="Calibri" pitchFamily="34" charset="0"/>
                </a:rPr>
                <a:t>...</a:t>
              </a:r>
            </a:p>
          </p:txBody>
        </p:sp>
        <p:sp>
          <p:nvSpPr>
            <p:cNvPr id="40969" name="Text Box 9"/>
            <p:cNvSpPr txBox="1">
              <a:spLocks noChangeArrowheads="1"/>
            </p:cNvSpPr>
            <p:nvPr/>
          </p:nvSpPr>
          <p:spPr bwMode="auto">
            <a:xfrm>
              <a:off x="7848600" y="1246705"/>
              <a:ext cx="842857" cy="66676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Level 2</a:t>
              </a:r>
            </a:p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Tables</a:t>
              </a:r>
            </a:p>
          </p:txBody>
        </p:sp>
        <p:sp>
          <p:nvSpPr>
            <p:cNvPr id="40970" name="Line 10"/>
            <p:cNvSpPr>
              <a:spLocks noChangeShapeType="1"/>
            </p:cNvSpPr>
            <p:nvPr/>
          </p:nvSpPr>
          <p:spPr bwMode="auto">
            <a:xfrm flipV="1">
              <a:off x="6650991" y="1903413"/>
              <a:ext cx="1295400" cy="1450975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71" name="Line 11"/>
            <p:cNvSpPr>
              <a:spLocks noChangeShapeType="1"/>
            </p:cNvSpPr>
            <p:nvPr/>
          </p:nvSpPr>
          <p:spPr bwMode="auto">
            <a:xfrm flipV="1">
              <a:off x="6650991" y="3275013"/>
              <a:ext cx="1295400" cy="231775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72" name="Line 12"/>
            <p:cNvSpPr>
              <a:spLocks noChangeShapeType="1"/>
            </p:cNvSpPr>
            <p:nvPr/>
          </p:nvSpPr>
          <p:spPr bwMode="auto">
            <a:xfrm>
              <a:off x="6803391" y="4337050"/>
              <a:ext cx="1143000" cy="46355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73" name="Line 13"/>
            <p:cNvSpPr>
              <a:spLocks noChangeShapeType="1"/>
            </p:cNvSpPr>
            <p:nvPr/>
          </p:nvSpPr>
          <p:spPr bwMode="auto">
            <a:xfrm>
              <a:off x="6109124" y="3429000"/>
              <a:ext cx="762000" cy="1588"/>
            </a:xfrm>
            <a:prstGeom prst="line">
              <a:avLst/>
            </a:prstGeom>
            <a:noFill/>
            <a:ln w="19080">
              <a:solidFill>
                <a:srgbClr val="0033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74" name="Line 14"/>
            <p:cNvSpPr>
              <a:spLocks noChangeShapeType="1"/>
            </p:cNvSpPr>
            <p:nvPr/>
          </p:nvSpPr>
          <p:spPr bwMode="auto">
            <a:xfrm>
              <a:off x="6109124" y="3581400"/>
              <a:ext cx="762000" cy="1588"/>
            </a:xfrm>
            <a:prstGeom prst="line">
              <a:avLst/>
            </a:prstGeom>
            <a:noFill/>
            <a:ln w="19080">
              <a:solidFill>
                <a:srgbClr val="0033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75" name="Line 15"/>
            <p:cNvSpPr>
              <a:spLocks noChangeShapeType="1"/>
            </p:cNvSpPr>
            <p:nvPr/>
          </p:nvSpPr>
          <p:spPr bwMode="auto">
            <a:xfrm>
              <a:off x="6109124" y="4267200"/>
              <a:ext cx="762000" cy="1588"/>
            </a:xfrm>
            <a:prstGeom prst="line">
              <a:avLst/>
            </a:prstGeom>
            <a:noFill/>
            <a:ln w="19080">
              <a:solidFill>
                <a:srgbClr val="0033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76" name="Text Box 16"/>
            <p:cNvSpPr txBox="1">
              <a:spLocks noChangeArrowheads="1"/>
            </p:cNvSpPr>
            <p:nvPr/>
          </p:nvSpPr>
          <p:spPr bwMode="auto">
            <a:xfrm>
              <a:off x="6348547" y="3733800"/>
              <a:ext cx="426270" cy="27216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vert="eaVert" wrap="none" lIns="90360" tIns="44280" rIns="90360" bIns="44280">
              <a:spAutoFit/>
            </a:bodyPr>
            <a:lstStyle/>
            <a:p>
              <a:pPr rtl="1"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003300"/>
                  </a:solidFill>
                  <a:latin typeface="Calibri" pitchFamily="34" charset="0"/>
                </a:rPr>
                <a:t>...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>
            <a:spLocks noGrp="1" noChangeArrowheads="1"/>
          </p:cNvSpPr>
          <p:nvPr>
            <p:ph type="title"/>
          </p:nvPr>
        </p:nvSpPr>
        <p:spPr>
          <a:xfrm>
            <a:off x="404813" y="284162"/>
            <a:ext cx="8283575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A Two-Level Page Table Hierarchy</a:t>
            </a:r>
          </a:p>
        </p:txBody>
      </p:sp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800886" y="1106488"/>
            <a:ext cx="1205715" cy="653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Level 1</a:t>
            </a:r>
          </a:p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page table</a:t>
            </a: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5858933" y="6426198"/>
            <a:ext cx="507510" cy="33468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eaVert" wrap="none" lIns="90360" tIns="44280" rIns="90360" bIns="44280">
            <a:spAutoFit/>
          </a:bodyPr>
          <a:lstStyle/>
          <a:p>
            <a:pPr rtl="1">
              <a:lnSpc>
                <a:spcPct val="88000"/>
              </a:lnSpc>
              <a:spcBef>
                <a:spcPts val="9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latin typeface="Calibri" pitchFamily="34" charset="0"/>
              </a:rPr>
              <a:t>...</a:t>
            </a:r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3121025" y="1112838"/>
            <a:ext cx="1297085" cy="653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Level 2</a:t>
            </a:r>
          </a:p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page tables</a:t>
            </a:r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5538788" y="177958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0</a:t>
            </a:r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5538788" y="2084388"/>
            <a:ext cx="9906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...</a:t>
            </a:r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5538788" y="238918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1023</a:t>
            </a:r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auto">
          <a:xfrm>
            <a:off x="5538788" y="269398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1024</a:t>
            </a:r>
          </a:p>
        </p:txBody>
      </p:sp>
      <p:sp>
        <p:nvSpPr>
          <p:cNvPr id="41993" name="Rectangle 9"/>
          <p:cNvSpPr>
            <a:spLocks noChangeArrowheads="1"/>
          </p:cNvSpPr>
          <p:nvPr/>
        </p:nvSpPr>
        <p:spPr bwMode="auto">
          <a:xfrm>
            <a:off x="5538788" y="2998788"/>
            <a:ext cx="9906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...</a:t>
            </a:r>
          </a:p>
        </p:txBody>
      </p:sp>
      <p:sp>
        <p:nvSpPr>
          <p:cNvPr id="41994" name="Rectangle 10"/>
          <p:cNvSpPr>
            <a:spLocks noChangeArrowheads="1"/>
          </p:cNvSpPr>
          <p:nvPr/>
        </p:nvSpPr>
        <p:spPr bwMode="auto">
          <a:xfrm>
            <a:off x="5538788" y="330358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2047</a:t>
            </a:r>
          </a:p>
        </p:txBody>
      </p:sp>
      <p:sp>
        <p:nvSpPr>
          <p:cNvPr id="41995" name="Rectangle 11"/>
          <p:cNvSpPr>
            <a:spLocks noChangeArrowheads="1"/>
          </p:cNvSpPr>
          <p:nvPr/>
        </p:nvSpPr>
        <p:spPr bwMode="auto">
          <a:xfrm>
            <a:off x="5538788" y="1779588"/>
            <a:ext cx="990600" cy="914400"/>
          </a:xfrm>
          <a:prstGeom prst="rect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996" name="Rectangle 12"/>
          <p:cNvSpPr>
            <a:spLocks noChangeArrowheads="1"/>
          </p:cNvSpPr>
          <p:nvPr/>
        </p:nvSpPr>
        <p:spPr bwMode="auto">
          <a:xfrm>
            <a:off x="5538788" y="2693988"/>
            <a:ext cx="990600" cy="914400"/>
          </a:xfrm>
          <a:prstGeom prst="rect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997" name="Rectangle 13"/>
          <p:cNvSpPr>
            <a:spLocks noChangeArrowheads="1"/>
          </p:cNvSpPr>
          <p:nvPr/>
        </p:nvSpPr>
        <p:spPr bwMode="auto">
          <a:xfrm>
            <a:off x="5538788" y="3608388"/>
            <a:ext cx="990600" cy="1841500"/>
          </a:xfrm>
          <a:prstGeom prst="rect">
            <a:avLst/>
          </a:prstGeom>
          <a:solidFill>
            <a:srgbClr val="F6F5BD"/>
          </a:solidFill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Gap</a:t>
            </a:r>
          </a:p>
        </p:txBody>
      </p:sp>
      <p:sp>
        <p:nvSpPr>
          <p:cNvPr id="41998" name="Text Box 14"/>
          <p:cNvSpPr txBox="1">
            <a:spLocks noChangeArrowheads="1"/>
          </p:cNvSpPr>
          <p:nvPr/>
        </p:nvSpPr>
        <p:spPr bwMode="auto">
          <a:xfrm>
            <a:off x="6473825" y="1641475"/>
            <a:ext cx="266700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alibri" pitchFamily="34" charset="0"/>
              </a:rPr>
              <a:t>0</a:t>
            </a:r>
          </a:p>
        </p:txBody>
      </p:sp>
      <p:sp>
        <p:nvSpPr>
          <p:cNvPr id="41999" name="Rectangle 15"/>
          <p:cNvSpPr>
            <a:spLocks noChangeArrowheads="1"/>
          </p:cNvSpPr>
          <p:nvPr/>
        </p:nvSpPr>
        <p:spPr bwMode="auto">
          <a:xfrm>
            <a:off x="3252788" y="217328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0</a:t>
            </a:r>
          </a:p>
        </p:txBody>
      </p:sp>
      <p:sp>
        <p:nvSpPr>
          <p:cNvPr id="42000" name="Rectangle 16"/>
          <p:cNvSpPr>
            <a:spLocks noChangeArrowheads="1"/>
          </p:cNvSpPr>
          <p:nvPr/>
        </p:nvSpPr>
        <p:spPr bwMode="auto">
          <a:xfrm>
            <a:off x="3252788" y="2478088"/>
            <a:ext cx="9906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...</a:t>
            </a:r>
          </a:p>
        </p:txBody>
      </p:sp>
      <p:sp>
        <p:nvSpPr>
          <p:cNvPr id="42001" name="Rectangle 17"/>
          <p:cNvSpPr>
            <a:spLocks noChangeArrowheads="1"/>
          </p:cNvSpPr>
          <p:nvPr/>
        </p:nvSpPr>
        <p:spPr bwMode="auto">
          <a:xfrm>
            <a:off x="3252788" y="278288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1023</a:t>
            </a:r>
          </a:p>
        </p:txBody>
      </p:sp>
      <p:sp>
        <p:nvSpPr>
          <p:cNvPr id="42002" name="Rectangle 18"/>
          <p:cNvSpPr>
            <a:spLocks noChangeArrowheads="1"/>
          </p:cNvSpPr>
          <p:nvPr/>
        </p:nvSpPr>
        <p:spPr bwMode="auto">
          <a:xfrm>
            <a:off x="3252788" y="2173288"/>
            <a:ext cx="990600" cy="914400"/>
          </a:xfrm>
          <a:prstGeom prst="rect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03" name="Rectangle 19"/>
          <p:cNvSpPr>
            <a:spLocks noChangeArrowheads="1"/>
          </p:cNvSpPr>
          <p:nvPr/>
        </p:nvSpPr>
        <p:spPr bwMode="auto">
          <a:xfrm>
            <a:off x="3252788" y="354488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0</a:t>
            </a:r>
          </a:p>
        </p:txBody>
      </p:sp>
      <p:sp>
        <p:nvSpPr>
          <p:cNvPr id="42004" name="Rectangle 20"/>
          <p:cNvSpPr>
            <a:spLocks noChangeArrowheads="1"/>
          </p:cNvSpPr>
          <p:nvPr/>
        </p:nvSpPr>
        <p:spPr bwMode="auto">
          <a:xfrm>
            <a:off x="3252788" y="3849688"/>
            <a:ext cx="9906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...</a:t>
            </a:r>
          </a:p>
        </p:txBody>
      </p:sp>
      <p:sp>
        <p:nvSpPr>
          <p:cNvPr id="42005" name="Rectangle 21"/>
          <p:cNvSpPr>
            <a:spLocks noChangeArrowheads="1"/>
          </p:cNvSpPr>
          <p:nvPr/>
        </p:nvSpPr>
        <p:spPr bwMode="auto">
          <a:xfrm>
            <a:off x="3252788" y="415448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1023</a:t>
            </a:r>
          </a:p>
        </p:txBody>
      </p:sp>
      <p:sp>
        <p:nvSpPr>
          <p:cNvPr id="42006" name="Rectangle 22"/>
          <p:cNvSpPr>
            <a:spLocks noChangeArrowheads="1"/>
          </p:cNvSpPr>
          <p:nvPr/>
        </p:nvSpPr>
        <p:spPr bwMode="auto">
          <a:xfrm>
            <a:off x="3252788" y="3544888"/>
            <a:ext cx="990600" cy="914400"/>
          </a:xfrm>
          <a:prstGeom prst="rect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07" name="Rectangle 23"/>
          <p:cNvSpPr>
            <a:spLocks noChangeArrowheads="1"/>
          </p:cNvSpPr>
          <p:nvPr/>
        </p:nvSpPr>
        <p:spPr bwMode="auto">
          <a:xfrm>
            <a:off x="3252788" y="4840288"/>
            <a:ext cx="990600" cy="609600"/>
          </a:xfrm>
          <a:prstGeom prst="rect">
            <a:avLst/>
          </a:prstGeom>
          <a:solidFill>
            <a:srgbClr val="F1C7C7"/>
          </a:solidFill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1023 null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PTEs</a:t>
            </a:r>
          </a:p>
        </p:txBody>
      </p:sp>
      <p:sp>
        <p:nvSpPr>
          <p:cNvPr id="42008" name="Rectangle 24"/>
          <p:cNvSpPr>
            <a:spLocks noChangeArrowheads="1"/>
          </p:cNvSpPr>
          <p:nvPr/>
        </p:nvSpPr>
        <p:spPr bwMode="auto">
          <a:xfrm>
            <a:off x="3252788" y="544988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1023</a:t>
            </a:r>
          </a:p>
        </p:txBody>
      </p:sp>
      <p:sp>
        <p:nvSpPr>
          <p:cNvPr id="42009" name="Rectangle 25"/>
          <p:cNvSpPr>
            <a:spLocks noChangeArrowheads="1"/>
          </p:cNvSpPr>
          <p:nvPr/>
        </p:nvSpPr>
        <p:spPr bwMode="auto">
          <a:xfrm>
            <a:off x="3252788" y="4840288"/>
            <a:ext cx="990600" cy="914400"/>
          </a:xfrm>
          <a:prstGeom prst="rect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10" name="Rectangle 26"/>
          <p:cNvSpPr>
            <a:spLocks noChangeArrowheads="1"/>
          </p:cNvSpPr>
          <p:nvPr/>
        </p:nvSpPr>
        <p:spPr bwMode="auto">
          <a:xfrm>
            <a:off x="5538788" y="5449888"/>
            <a:ext cx="990600" cy="609600"/>
          </a:xfrm>
          <a:prstGeom prst="rect">
            <a:avLst/>
          </a:prstGeom>
          <a:solidFill>
            <a:srgbClr val="DEDFF5"/>
          </a:solidFill>
          <a:ln w="12600">
            <a:solidFill>
              <a:srgbClr val="DEDFF5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1023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unallocated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pages</a:t>
            </a:r>
          </a:p>
        </p:txBody>
      </p:sp>
      <p:sp>
        <p:nvSpPr>
          <p:cNvPr id="42011" name="Rectangle 27"/>
          <p:cNvSpPr>
            <a:spLocks noChangeArrowheads="1"/>
          </p:cNvSpPr>
          <p:nvPr/>
        </p:nvSpPr>
        <p:spPr bwMode="auto">
          <a:xfrm>
            <a:off x="5538788" y="605948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9215</a:t>
            </a:r>
          </a:p>
        </p:txBody>
      </p:sp>
      <p:sp>
        <p:nvSpPr>
          <p:cNvPr id="42012" name="Rectangle 28"/>
          <p:cNvSpPr>
            <a:spLocks noChangeArrowheads="1"/>
          </p:cNvSpPr>
          <p:nvPr/>
        </p:nvSpPr>
        <p:spPr bwMode="auto">
          <a:xfrm>
            <a:off x="5538788" y="5449888"/>
            <a:ext cx="990600" cy="914400"/>
          </a:xfrm>
          <a:prstGeom prst="rect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13" name="Text Box 29"/>
          <p:cNvSpPr txBox="1">
            <a:spLocks noChangeArrowheads="1"/>
          </p:cNvSpPr>
          <p:nvPr/>
        </p:nvSpPr>
        <p:spPr bwMode="auto">
          <a:xfrm>
            <a:off x="5537199" y="1106488"/>
            <a:ext cx="982256" cy="653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Virtual</a:t>
            </a:r>
          </a:p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memory</a:t>
            </a:r>
          </a:p>
        </p:txBody>
      </p:sp>
      <p:sp>
        <p:nvSpPr>
          <p:cNvPr id="42014" name="Line 30"/>
          <p:cNvSpPr>
            <a:spLocks noChangeShapeType="1"/>
          </p:cNvSpPr>
          <p:nvPr/>
        </p:nvSpPr>
        <p:spPr bwMode="auto">
          <a:xfrm flipV="1">
            <a:off x="4243388" y="1790700"/>
            <a:ext cx="1295400" cy="536575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15" name="Line 31"/>
          <p:cNvSpPr>
            <a:spLocks noChangeShapeType="1"/>
          </p:cNvSpPr>
          <p:nvPr/>
        </p:nvSpPr>
        <p:spPr bwMode="auto">
          <a:xfrm flipV="1">
            <a:off x="4243388" y="2400300"/>
            <a:ext cx="1295400" cy="536575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16" name="Line 32"/>
          <p:cNvSpPr>
            <a:spLocks noChangeShapeType="1"/>
          </p:cNvSpPr>
          <p:nvPr/>
        </p:nvSpPr>
        <p:spPr bwMode="auto">
          <a:xfrm flipV="1">
            <a:off x="4243388" y="2705100"/>
            <a:ext cx="1295400" cy="993775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17" name="Line 33"/>
          <p:cNvSpPr>
            <a:spLocks noChangeShapeType="1"/>
          </p:cNvSpPr>
          <p:nvPr/>
        </p:nvSpPr>
        <p:spPr bwMode="auto">
          <a:xfrm flipV="1">
            <a:off x="4243388" y="3314700"/>
            <a:ext cx="1295400" cy="993775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18" name="Line 34"/>
          <p:cNvSpPr>
            <a:spLocks noChangeShapeType="1"/>
          </p:cNvSpPr>
          <p:nvPr/>
        </p:nvSpPr>
        <p:spPr bwMode="auto">
          <a:xfrm>
            <a:off x="4243388" y="5602288"/>
            <a:ext cx="1219200" cy="457200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19" name="Line 35"/>
          <p:cNvSpPr>
            <a:spLocks noChangeShapeType="1"/>
          </p:cNvSpPr>
          <p:nvPr/>
        </p:nvSpPr>
        <p:spPr bwMode="auto">
          <a:xfrm flipV="1">
            <a:off x="1957388" y="2171700"/>
            <a:ext cx="1243012" cy="231775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20" name="Line 36"/>
          <p:cNvSpPr>
            <a:spLocks noChangeShapeType="1"/>
          </p:cNvSpPr>
          <p:nvPr/>
        </p:nvSpPr>
        <p:spPr bwMode="auto">
          <a:xfrm>
            <a:off x="1957388" y="2706688"/>
            <a:ext cx="1295400" cy="838200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21" name="Line 37"/>
          <p:cNvSpPr>
            <a:spLocks noChangeShapeType="1"/>
          </p:cNvSpPr>
          <p:nvPr/>
        </p:nvSpPr>
        <p:spPr bwMode="auto">
          <a:xfrm>
            <a:off x="1957388" y="4840288"/>
            <a:ext cx="1295400" cy="1587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22" name="Rectangle 38"/>
          <p:cNvSpPr>
            <a:spLocks noChangeArrowheads="1"/>
          </p:cNvSpPr>
          <p:nvPr/>
        </p:nvSpPr>
        <p:spPr bwMode="auto">
          <a:xfrm>
            <a:off x="838200" y="4992688"/>
            <a:ext cx="1119188" cy="8382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(1K - 9)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null PTEs </a:t>
            </a:r>
          </a:p>
        </p:txBody>
      </p:sp>
      <p:sp>
        <p:nvSpPr>
          <p:cNvPr id="42023" name="Rectangle 39"/>
          <p:cNvSpPr>
            <a:spLocks noChangeArrowheads="1"/>
          </p:cNvSpPr>
          <p:nvPr/>
        </p:nvSpPr>
        <p:spPr bwMode="auto">
          <a:xfrm>
            <a:off x="838200" y="2249488"/>
            <a:ext cx="1119188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0</a:t>
            </a:r>
          </a:p>
        </p:txBody>
      </p:sp>
      <p:sp>
        <p:nvSpPr>
          <p:cNvPr id="42024" name="Rectangle 40"/>
          <p:cNvSpPr>
            <a:spLocks noChangeArrowheads="1"/>
          </p:cNvSpPr>
          <p:nvPr/>
        </p:nvSpPr>
        <p:spPr bwMode="auto">
          <a:xfrm>
            <a:off x="838200" y="2554288"/>
            <a:ext cx="1119188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1</a:t>
            </a:r>
          </a:p>
        </p:txBody>
      </p:sp>
      <p:sp>
        <p:nvSpPr>
          <p:cNvPr id="42025" name="Rectangle 41"/>
          <p:cNvSpPr>
            <a:spLocks noChangeArrowheads="1"/>
          </p:cNvSpPr>
          <p:nvPr/>
        </p:nvSpPr>
        <p:spPr bwMode="auto">
          <a:xfrm>
            <a:off x="838200" y="2859088"/>
            <a:ext cx="1119188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2 (null)</a:t>
            </a:r>
          </a:p>
        </p:txBody>
      </p:sp>
      <p:sp>
        <p:nvSpPr>
          <p:cNvPr id="42026" name="Rectangle 42"/>
          <p:cNvSpPr>
            <a:spLocks noChangeArrowheads="1"/>
          </p:cNvSpPr>
          <p:nvPr/>
        </p:nvSpPr>
        <p:spPr bwMode="auto">
          <a:xfrm>
            <a:off x="838200" y="3163888"/>
            <a:ext cx="1119188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3 (null)</a:t>
            </a:r>
          </a:p>
        </p:txBody>
      </p:sp>
      <p:sp>
        <p:nvSpPr>
          <p:cNvPr id="42027" name="Rectangle 43"/>
          <p:cNvSpPr>
            <a:spLocks noChangeArrowheads="1"/>
          </p:cNvSpPr>
          <p:nvPr/>
        </p:nvSpPr>
        <p:spPr bwMode="auto">
          <a:xfrm>
            <a:off x="838200" y="3468688"/>
            <a:ext cx="1119188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4 (null)</a:t>
            </a:r>
          </a:p>
        </p:txBody>
      </p:sp>
      <p:sp>
        <p:nvSpPr>
          <p:cNvPr id="42028" name="Rectangle 44"/>
          <p:cNvSpPr>
            <a:spLocks noChangeArrowheads="1"/>
          </p:cNvSpPr>
          <p:nvPr/>
        </p:nvSpPr>
        <p:spPr bwMode="auto">
          <a:xfrm>
            <a:off x="838200" y="3773488"/>
            <a:ext cx="1119188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5 (null)</a:t>
            </a:r>
          </a:p>
        </p:txBody>
      </p:sp>
      <p:sp>
        <p:nvSpPr>
          <p:cNvPr id="42029" name="Rectangle 45"/>
          <p:cNvSpPr>
            <a:spLocks noChangeArrowheads="1"/>
          </p:cNvSpPr>
          <p:nvPr/>
        </p:nvSpPr>
        <p:spPr bwMode="auto">
          <a:xfrm>
            <a:off x="838200" y="4078288"/>
            <a:ext cx="1119188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6 (null)</a:t>
            </a:r>
          </a:p>
        </p:txBody>
      </p:sp>
      <p:sp>
        <p:nvSpPr>
          <p:cNvPr id="42030" name="Rectangle 46"/>
          <p:cNvSpPr>
            <a:spLocks noChangeArrowheads="1"/>
          </p:cNvSpPr>
          <p:nvPr/>
        </p:nvSpPr>
        <p:spPr bwMode="auto">
          <a:xfrm>
            <a:off x="838200" y="4383088"/>
            <a:ext cx="1119188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7 (null)</a:t>
            </a:r>
          </a:p>
        </p:txBody>
      </p:sp>
      <p:sp>
        <p:nvSpPr>
          <p:cNvPr id="42031" name="Rectangle 47"/>
          <p:cNvSpPr>
            <a:spLocks noChangeArrowheads="1"/>
          </p:cNvSpPr>
          <p:nvPr/>
        </p:nvSpPr>
        <p:spPr bwMode="auto">
          <a:xfrm>
            <a:off x="838200" y="4687888"/>
            <a:ext cx="1119188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8</a:t>
            </a:r>
          </a:p>
        </p:txBody>
      </p:sp>
      <p:sp>
        <p:nvSpPr>
          <p:cNvPr id="42032" name="Rectangle 48"/>
          <p:cNvSpPr>
            <a:spLocks noChangeArrowheads="1"/>
          </p:cNvSpPr>
          <p:nvPr/>
        </p:nvSpPr>
        <p:spPr bwMode="auto">
          <a:xfrm>
            <a:off x="838200" y="2249488"/>
            <a:ext cx="1119188" cy="3581400"/>
          </a:xfrm>
          <a:prstGeom prst="rect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33" name="AutoShape 49"/>
          <p:cNvSpPr>
            <a:spLocks/>
          </p:cNvSpPr>
          <p:nvPr/>
        </p:nvSpPr>
        <p:spPr bwMode="auto">
          <a:xfrm>
            <a:off x="6665678" y="1792288"/>
            <a:ext cx="228600" cy="1752600"/>
          </a:xfrm>
          <a:prstGeom prst="rightBrace">
            <a:avLst>
              <a:gd name="adj1" fmla="val 63889"/>
              <a:gd name="adj2" fmla="val 50000"/>
            </a:avLst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34" name="Text Box 50"/>
          <p:cNvSpPr txBox="1">
            <a:spLocks noChangeArrowheads="1"/>
          </p:cNvSpPr>
          <p:nvPr/>
        </p:nvSpPr>
        <p:spPr bwMode="auto">
          <a:xfrm>
            <a:off x="6918090" y="2403475"/>
            <a:ext cx="1885942" cy="51680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latin typeface="Calibri" pitchFamily="34" charset="0"/>
              </a:rPr>
              <a:t>2K allocated VM pages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latin typeface="Calibri" pitchFamily="34" charset="0"/>
              </a:rPr>
              <a:t>for code and data</a:t>
            </a:r>
          </a:p>
        </p:txBody>
      </p:sp>
      <p:sp>
        <p:nvSpPr>
          <p:cNvPr id="42035" name="AutoShape 51"/>
          <p:cNvSpPr>
            <a:spLocks/>
          </p:cNvSpPr>
          <p:nvPr/>
        </p:nvSpPr>
        <p:spPr bwMode="auto">
          <a:xfrm>
            <a:off x="6665678" y="3621088"/>
            <a:ext cx="228600" cy="1752600"/>
          </a:xfrm>
          <a:prstGeom prst="rightBrace">
            <a:avLst>
              <a:gd name="adj1" fmla="val 63889"/>
              <a:gd name="adj2" fmla="val 50000"/>
            </a:avLst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36" name="Text Box 52"/>
          <p:cNvSpPr txBox="1">
            <a:spLocks noChangeArrowheads="1"/>
          </p:cNvSpPr>
          <p:nvPr/>
        </p:nvSpPr>
        <p:spPr bwMode="auto">
          <a:xfrm>
            <a:off x="6916503" y="4306888"/>
            <a:ext cx="2075097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latin typeface="Calibri" pitchFamily="34" charset="0"/>
              </a:rPr>
              <a:t>6K unallocated VM pages</a:t>
            </a:r>
          </a:p>
        </p:txBody>
      </p:sp>
      <p:sp>
        <p:nvSpPr>
          <p:cNvPr id="42037" name="AutoShape 53"/>
          <p:cNvSpPr>
            <a:spLocks/>
          </p:cNvSpPr>
          <p:nvPr/>
        </p:nvSpPr>
        <p:spPr bwMode="auto">
          <a:xfrm>
            <a:off x="6589478" y="5449888"/>
            <a:ext cx="304800" cy="609600"/>
          </a:xfrm>
          <a:prstGeom prst="rightBrace">
            <a:avLst>
              <a:gd name="adj1" fmla="val 16667"/>
              <a:gd name="adj2" fmla="val 50000"/>
            </a:avLst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38" name="Text Box 54"/>
          <p:cNvSpPr txBox="1">
            <a:spLocks noChangeArrowheads="1"/>
          </p:cNvSpPr>
          <p:nvPr/>
        </p:nvSpPr>
        <p:spPr bwMode="auto">
          <a:xfrm>
            <a:off x="6916503" y="5588000"/>
            <a:ext cx="1988534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latin typeface="Calibri" pitchFamily="34" charset="0"/>
              </a:rPr>
              <a:t>1023 unallocated  pages</a:t>
            </a:r>
          </a:p>
        </p:txBody>
      </p:sp>
      <p:sp>
        <p:nvSpPr>
          <p:cNvPr id="42039" name="AutoShape 55"/>
          <p:cNvSpPr>
            <a:spLocks/>
          </p:cNvSpPr>
          <p:nvPr/>
        </p:nvSpPr>
        <p:spPr bwMode="auto">
          <a:xfrm>
            <a:off x="6589478" y="6059488"/>
            <a:ext cx="304800" cy="304800"/>
          </a:xfrm>
          <a:prstGeom prst="rightBrace">
            <a:avLst>
              <a:gd name="adj1" fmla="val 8333"/>
              <a:gd name="adj2" fmla="val 50000"/>
            </a:avLst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40" name="Text Box 56"/>
          <p:cNvSpPr txBox="1">
            <a:spLocks noChangeArrowheads="1"/>
          </p:cNvSpPr>
          <p:nvPr/>
        </p:nvSpPr>
        <p:spPr bwMode="auto">
          <a:xfrm>
            <a:off x="6918090" y="6000750"/>
            <a:ext cx="1717627" cy="51680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latin typeface="Calibri" pitchFamily="34" charset="0"/>
              </a:rPr>
              <a:t>1 allocated VM page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latin typeface="Calibri" pitchFamily="34" charset="0"/>
              </a:rPr>
              <a:t>for the stack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81000" y="6324600"/>
            <a:ext cx="4104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latin typeface="Calibri" pitchFamily="34" charset="0"/>
              </a:rPr>
              <a:t>32 bit addresses, 4KB pages, 4-byte </a:t>
            </a:r>
            <a:r>
              <a:rPr lang="en-US" sz="1800" i="1" dirty="0" err="1" smtClean="0">
                <a:latin typeface="Calibri" pitchFamily="34" charset="0"/>
              </a:rPr>
              <a:t>PTEs</a:t>
            </a:r>
            <a:endParaRPr lang="en-US" sz="1800" i="1" dirty="0" smtClean="0">
              <a:latin typeface="Calibri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 noGrp="1" noChangeArrowheads="1"/>
          </p:cNvSpPr>
          <p:nvPr>
            <p:ph type="title"/>
          </p:nvPr>
        </p:nvSpPr>
        <p:spPr>
          <a:xfrm>
            <a:off x="447676" y="493713"/>
            <a:ext cx="5292725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Summary</a:t>
            </a: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307387" cy="4800600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effectLst/>
              </a:rPr>
              <a:t>Programmer’s </a:t>
            </a:r>
            <a:r>
              <a:rPr lang="en-GB" dirty="0" smtClean="0">
                <a:effectLst/>
              </a:rPr>
              <a:t>view </a:t>
            </a:r>
            <a:r>
              <a:rPr lang="en-GB" dirty="0">
                <a:effectLst/>
              </a:rPr>
              <a:t>of </a:t>
            </a:r>
            <a:r>
              <a:rPr lang="en-GB" dirty="0" smtClean="0">
                <a:effectLst/>
              </a:rPr>
              <a:t>virtual </a:t>
            </a:r>
            <a:r>
              <a:rPr lang="en-GB" dirty="0" smtClean="0"/>
              <a:t>m</a:t>
            </a:r>
            <a:r>
              <a:rPr lang="en-GB" dirty="0" smtClean="0">
                <a:effectLst/>
              </a:rPr>
              <a:t>emory</a:t>
            </a:r>
            <a:endParaRPr lang="en-GB" dirty="0">
              <a:effectLst/>
            </a:endParaRP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Each process has its own private linear address space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Cannot be corrupted by other processes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>
              <a:effectLst/>
            </a:endParaRP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>
                <a:effectLst/>
              </a:rPr>
              <a:t>System </a:t>
            </a:r>
            <a:r>
              <a:rPr lang="en-GB" dirty="0" smtClean="0"/>
              <a:t>v</a:t>
            </a:r>
            <a:r>
              <a:rPr lang="en-GB" dirty="0" smtClean="0">
                <a:effectLst/>
              </a:rPr>
              <a:t>iew </a:t>
            </a:r>
            <a:r>
              <a:rPr lang="en-GB" dirty="0">
                <a:effectLst/>
              </a:rPr>
              <a:t>of </a:t>
            </a:r>
            <a:r>
              <a:rPr lang="en-GB" dirty="0" smtClean="0">
                <a:effectLst/>
              </a:rPr>
              <a:t>virtual </a:t>
            </a:r>
            <a:r>
              <a:rPr lang="en-GB" dirty="0" smtClean="0"/>
              <a:t>m</a:t>
            </a:r>
            <a:r>
              <a:rPr lang="en-GB" dirty="0" smtClean="0">
                <a:effectLst/>
              </a:rPr>
              <a:t>emory</a:t>
            </a:r>
            <a:endParaRPr lang="en-GB" dirty="0">
              <a:effectLst/>
            </a:endParaRP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Uses memory efficiently by caching virtual memory pages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Efficient only because of locality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Simplifies memory management and programming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Simplifies protection by providing a convenient </a:t>
            </a:r>
            <a:r>
              <a:rPr lang="en-GB" dirty="0" err="1"/>
              <a:t>interpositioning</a:t>
            </a:r>
            <a:r>
              <a:rPr lang="en-GB" dirty="0"/>
              <a:t> point to check permissions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 noGrp="1" noChangeArrowheads="1"/>
          </p:cNvSpPr>
          <p:nvPr>
            <p:ph type="title"/>
          </p:nvPr>
        </p:nvSpPr>
        <p:spPr>
          <a:xfrm>
            <a:off x="447676" y="493713"/>
            <a:ext cx="5292725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S</a:t>
            </a:r>
            <a:r>
              <a:rPr lang="en-US" dirty="0" smtClean="0"/>
              <a:t>ingle level page table</a:t>
            </a:r>
            <a:endParaRPr lang="en-GB" dirty="0"/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307387" cy="4800600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>
                <a:effectLst/>
              </a:rPr>
              <a:t>64bit address space, 4KB page size, 4GB physical memory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>
                <a:effectLst/>
              </a:rPr>
              <a:t>One entry per virtual page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2</a:t>
            </a:r>
            <a:r>
              <a:rPr lang="en-GB" baseline="30000" dirty="0" smtClean="0"/>
              <a:t>64</a:t>
            </a:r>
            <a:r>
              <a:rPr lang="en-GB" dirty="0" smtClean="0"/>
              <a:t> addressable bytes/2</a:t>
            </a:r>
            <a:r>
              <a:rPr lang="en-GB" baseline="30000" dirty="0" smtClean="0"/>
              <a:t>12</a:t>
            </a:r>
            <a:r>
              <a:rPr lang="en-GB" dirty="0" smtClean="0"/>
              <a:t> bytes per page = 2</a:t>
            </a:r>
            <a:r>
              <a:rPr lang="en-GB" baseline="30000" dirty="0" smtClean="0"/>
              <a:t>52</a:t>
            </a:r>
            <a:r>
              <a:rPr lang="en-GB" dirty="0" smtClean="0"/>
              <a:t> page table entries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>
                <a:effectLst/>
              </a:rPr>
              <a:t>Page table entry size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One page table entry contains: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>
                <a:effectLst/>
              </a:rPr>
              <a:t>Physical page number + Access control bits 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4GB physical memory = 2</a:t>
            </a:r>
            <a:r>
              <a:rPr lang="en-GB" baseline="30000" dirty="0" smtClean="0"/>
              <a:t>32</a:t>
            </a:r>
            <a:r>
              <a:rPr lang="en-GB" dirty="0" smtClean="0"/>
              <a:t> bytes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altLang="ko-KR" dirty="0"/>
              <a:t>2</a:t>
            </a:r>
            <a:r>
              <a:rPr lang="en-GB" altLang="ko-KR" baseline="30000" dirty="0"/>
              <a:t>32</a:t>
            </a:r>
            <a:r>
              <a:rPr lang="en-GB" altLang="ko-KR" dirty="0"/>
              <a:t> </a:t>
            </a:r>
            <a:r>
              <a:rPr lang="en-GB" altLang="ko-KR" dirty="0" smtClean="0"/>
              <a:t>bytes memory / 2</a:t>
            </a:r>
            <a:r>
              <a:rPr lang="en-GB" altLang="ko-KR" baseline="30000" dirty="0" smtClean="0"/>
              <a:t>12</a:t>
            </a:r>
            <a:r>
              <a:rPr lang="en-GB" altLang="ko-KR" dirty="0" smtClean="0"/>
              <a:t> </a:t>
            </a:r>
            <a:r>
              <a:rPr lang="en-GB" altLang="ko-KR" dirty="0"/>
              <a:t>bytes per </a:t>
            </a:r>
            <a:r>
              <a:rPr lang="en-GB" altLang="ko-KR" dirty="0" smtClean="0"/>
              <a:t>page = 2</a:t>
            </a:r>
            <a:r>
              <a:rPr lang="en-GB" altLang="ko-KR" baseline="30000" dirty="0" smtClean="0"/>
              <a:t>20</a:t>
            </a:r>
            <a:r>
              <a:rPr lang="en-GB" altLang="ko-KR" dirty="0" smtClean="0"/>
              <a:t> physical pages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20 bits needed for physical page number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>
                <a:effectLst/>
              </a:rPr>
              <a:t>Page table entry = ~ 4 bytes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Page table size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altLang="ko-KR" dirty="0"/>
              <a:t>2</a:t>
            </a:r>
            <a:r>
              <a:rPr lang="en-GB" altLang="ko-KR" baseline="30000" dirty="0"/>
              <a:t>52</a:t>
            </a:r>
            <a:r>
              <a:rPr lang="en-GB" altLang="ko-KR" dirty="0"/>
              <a:t> page table </a:t>
            </a:r>
            <a:r>
              <a:rPr lang="en-GB" altLang="ko-KR" dirty="0" smtClean="0"/>
              <a:t>entries * 4 bytes = 2</a:t>
            </a:r>
            <a:r>
              <a:rPr lang="en-GB" altLang="ko-KR" baseline="30000" dirty="0" smtClean="0"/>
              <a:t>54</a:t>
            </a:r>
            <a:r>
              <a:rPr lang="en-GB" altLang="ko-KR" dirty="0" smtClean="0"/>
              <a:t> </a:t>
            </a:r>
            <a:r>
              <a:rPr lang="en-GB" altLang="ko-KR" dirty="0"/>
              <a:t>bytes </a:t>
            </a:r>
            <a:r>
              <a:rPr lang="en-GB" altLang="ko-KR" dirty="0" smtClean="0"/>
              <a:t> (16 petabytes) per process</a:t>
            </a:r>
            <a:endParaRPr lang="en-GB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107902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 noGrp="1" noChangeArrowheads="1"/>
          </p:cNvSpPr>
          <p:nvPr>
            <p:ph type="title"/>
          </p:nvPr>
        </p:nvSpPr>
        <p:spPr>
          <a:xfrm>
            <a:off x="447676" y="493713"/>
            <a:ext cx="5292725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Multi</a:t>
            </a:r>
            <a:r>
              <a:rPr lang="en-US" dirty="0" smtClean="0"/>
              <a:t>level page table</a:t>
            </a:r>
            <a:endParaRPr lang="en-GB" dirty="0"/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307387" cy="4800600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>
                <a:effectLst/>
              </a:rPr>
              <a:t>Let’s make sure that any page table requires only a single page (4KB)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>
                <a:effectLst/>
              </a:rPr>
              <a:t>Page table entry = ~ 4 bytes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4KB page / 4bytes per PTE = 1024 entries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>
                <a:effectLst/>
              </a:rPr>
              <a:t>10 bits of address space needed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We have 52 bit address for page table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>
                <a:effectLst/>
              </a:rPr>
              <a:t>We need ceiling(52/10) = 6 levels needed !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>
              <a:effectLst/>
            </a:endParaRP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For each page table access, we need 6 memory accesses</a:t>
            </a:r>
            <a:endParaRPr lang="en-GB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106184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 noGrp="1" noChangeArrowheads="1"/>
          </p:cNvSpPr>
          <p:nvPr>
            <p:ph type="title"/>
          </p:nvPr>
        </p:nvSpPr>
        <p:spPr>
          <a:xfrm>
            <a:off x="447676" y="493713"/>
            <a:ext cx="5292725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 smtClean="0"/>
              <a:t>Inverted Page </a:t>
            </a:r>
            <a:r>
              <a:rPr lang="en-US" dirty="0"/>
              <a:t>T</a:t>
            </a:r>
            <a:r>
              <a:rPr lang="en-US" dirty="0" smtClean="0"/>
              <a:t>able</a:t>
            </a:r>
            <a:endParaRPr lang="en-GB" dirty="0"/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307387" cy="4800600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>
                <a:effectLst/>
              </a:rPr>
              <a:t>We only have 4GB physical memory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altLang="ko-KR" dirty="0"/>
              <a:t>2</a:t>
            </a:r>
            <a:r>
              <a:rPr lang="en-GB" altLang="ko-KR" baseline="30000" dirty="0"/>
              <a:t>32</a:t>
            </a:r>
            <a:r>
              <a:rPr lang="en-GB" altLang="ko-KR" dirty="0"/>
              <a:t> bytes memory / 2</a:t>
            </a:r>
            <a:r>
              <a:rPr lang="en-GB" altLang="ko-KR" baseline="30000" dirty="0"/>
              <a:t>12</a:t>
            </a:r>
            <a:r>
              <a:rPr lang="en-GB" altLang="ko-KR" dirty="0"/>
              <a:t> bytes per page = 2</a:t>
            </a:r>
            <a:r>
              <a:rPr lang="en-GB" altLang="ko-KR" baseline="30000" dirty="0"/>
              <a:t>20</a:t>
            </a:r>
            <a:r>
              <a:rPr lang="en-GB" altLang="ko-KR" dirty="0"/>
              <a:t> physical pages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>
                <a:effectLst/>
              </a:rPr>
              <a:t>If we only store a single page table entry per physical page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(table is indexed by PPN)</a:t>
            </a:r>
            <a:endParaRPr lang="en-GB" dirty="0" smtClean="0">
              <a:effectLst/>
            </a:endParaRP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Each page table entry has process ID, VPN, and access info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>
                <a:effectLst/>
              </a:rPr>
              <a:t>16 bit process ID, 52bit VPN, 12 bit access info = 80 bits = 10 bytes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altLang="ko-KR" dirty="0"/>
              <a:t>2</a:t>
            </a:r>
            <a:r>
              <a:rPr lang="en-GB" altLang="ko-KR" baseline="30000" dirty="0"/>
              <a:t>20</a:t>
            </a:r>
            <a:r>
              <a:rPr lang="en-GB" altLang="ko-KR" dirty="0"/>
              <a:t> P</a:t>
            </a:r>
            <a:r>
              <a:rPr lang="en-GB" altLang="ko-KR" dirty="0" smtClean="0"/>
              <a:t>TE * 10 bytes = 10MB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>
              <a:effectLst/>
            </a:endParaRP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For each (VPN, </a:t>
            </a:r>
            <a:r>
              <a:rPr lang="en-GB" dirty="0" err="1" smtClean="0"/>
              <a:t>pid</a:t>
            </a:r>
            <a:r>
              <a:rPr lang="en-GB" dirty="0" smtClean="0"/>
              <a:t>) pair, we need to find where it is in the page table by comparing it with all entries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>
                <a:effectLst/>
              </a:rPr>
              <a:t>Linear time, up to </a:t>
            </a:r>
            <a:r>
              <a:rPr lang="en-GB" altLang="ko-KR" dirty="0"/>
              <a:t>2</a:t>
            </a:r>
            <a:r>
              <a:rPr lang="en-GB" altLang="ko-KR" baseline="30000" dirty="0"/>
              <a:t>20</a:t>
            </a:r>
            <a:r>
              <a:rPr lang="en-GB" altLang="ko-KR" dirty="0"/>
              <a:t> </a:t>
            </a:r>
            <a:r>
              <a:rPr lang="en-GB" altLang="ko-KR" dirty="0" smtClean="0"/>
              <a:t>memory accesses……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Hashing to the rescue    -&gt;  </a:t>
            </a:r>
            <a:r>
              <a:rPr lang="en-GB" smtClean="0"/>
              <a:t>Hashed Inverted Page Tables</a:t>
            </a:r>
            <a:endParaRPr lang="en-GB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106184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 bwMode="auto">
          <a:xfrm>
            <a:off x="849998" y="2280692"/>
            <a:ext cx="3749615" cy="11493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350837" y="381000"/>
            <a:ext cx="8716963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A System Using </a:t>
            </a:r>
            <a:r>
              <a:rPr lang="en-GB" dirty="0" smtClean="0"/>
              <a:t>Virtual Addressing</a:t>
            </a:r>
            <a:endParaRPr lang="en-GB" dirty="0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5612" y="5443537"/>
            <a:ext cx="8307388" cy="1262063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Used </a:t>
            </a:r>
            <a:r>
              <a:rPr lang="en-GB" dirty="0" smtClean="0"/>
              <a:t>in all modern servers, desktops, and laptops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One of the great ideas in computer science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6324600" y="4386263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6018213" y="181768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0:</a:t>
            </a: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6018213" y="204628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1:</a:t>
            </a: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5779402" y="4338638"/>
            <a:ext cx="584839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solidFill>
                  <a:srgbClr val="003300"/>
                </a:solidFill>
                <a:latin typeface="Calibri" pitchFamily="34" charset="0"/>
              </a:rPr>
              <a:t>M-1</a:t>
            </a: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:</a:t>
            </a:r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6056313" y="1524000"/>
            <a:ext cx="1388841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Main memory</a:t>
            </a:r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3429000" y="2619808"/>
            <a:ext cx="1066800" cy="533400"/>
          </a:xfrm>
          <a:prstGeom prst="rect">
            <a:avLst/>
          </a:prstGeom>
          <a:solidFill>
            <a:srgbClr val="D5F1CF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alibri" pitchFamily="34" charset="0"/>
              </a:rPr>
              <a:t>MMU</a:t>
            </a:r>
            <a:endParaRPr lang="en-GB" sz="1600" dirty="0">
              <a:latin typeface="Calibri" pitchFamily="34" charset="0"/>
            </a:endParaRPr>
          </a:p>
        </p:txBody>
      </p:sp>
      <p:sp>
        <p:nvSpPr>
          <p:cNvPr id="9231" name="Text Box 15"/>
          <p:cNvSpPr txBox="1">
            <a:spLocks noChangeArrowheads="1"/>
          </p:cNvSpPr>
          <p:nvPr/>
        </p:nvSpPr>
        <p:spPr bwMode="auto">
          <a:xfrm>
            <a:off x="6019800" y="227488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2:</a:t>
            </a:r>
          </a:p>
        </p:txBody>
      </p:sp>
      <p:sp>
        <p:nvSpPr>
          <p:cNvPr id="9232" name="Text Box 16"/>
          <p:cNvSpPr txBox="1">
            <a:spLocks noChangeArrowheads="1"/>
          </p:cNvSpPr>
          <p:nvPr/>
        </p:nvSpPr>
        <p:spPr bwMode="auto">
          <a:xfrm>
            <a:off x="6018213" y="250348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3:</a:t>
            </a:r>
          </a:p>
        </p:txBody>
      </p:sp>
      <p:sp>
        <p:nvSpPr>
          <p:cNvPr id="9233" name="Rectangle 17"/>
          <p:cNvSpPr>
            <a:spLocks noChangeArrowheads="1"/>
          </p:cNvSpPr>
          <p:nvPr/>
        </p:nvSpPr>
        <p:spPr bwMode="auto">
          <a:xfrm>
            <a:off x="6324600" y="1822450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4" name="Rectangle 18"/>
          <p:cNvSpPr>
            <a:spLocks noChangeArrowheads="1"/>
          </p:cNvSpPr>
          <p:nvPr/>
        </p:nvSpPr>
        <p:spPr bwMode="auto">
          <a:xfrm>
            <a:off x="6324600" y="2051050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5" name="Rectangle 19"/>
          <p:cNvSpPr>
            <a:spLocks noChangeArrowheads="1"/>
          </p:cNvSpPr>
          <p:nvPr/>
        </p:nvSpPr>
        <p:spPr bwMode="auto">
          <a:xfrm>
            <a:off x="6324600" y="2279650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6" name="Rectangle 20"/>
          <p:cNvSpPr>
            <a:spLocks noChangeArrowheads="1"/>
          </p:cNvSpPr>
          <p:nvPr/>
        </p:nvSpPr>
        <p:spPr bwMode="auto">
          <a:xfrm>
            <a:off x="6324600" y="2508250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7" name="Rectangle 21"/>
          <p:cNvSpPr>
            <a:spLocks noChangeArrowheads="1"/>
          </p:cNvSpPr>
          <p:nvPr/>
        </p:nvSpPr>
        <p:spPr bwMode="auto">
          <a:xfrm>
            <a:off x="6324600" y="2736850"/>
            <a:ext cx="914400" cy="228600"/>
          </a:xfrm>
          <a:prstGeom prst="rect">
            <a:avLst/>
          </a:prstGeom>
          <a:solidFill>
            <a:srgbClr val="C0C0C0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8" name="Rectangle 22"/>
          <p:cNvSpPr>
            <a:spLocks noChangeArrowheads="1"/>
          </p:cNvSpPr>
          <p:nvPr/>
        </p:nvSpPr>
        <p:spPr bwMode="auto">
          <a:xfrm>
            <a:off x="6324600" y="2965450"/>
            <a:ext cx="914400" cy="228600"/>
          </a:xfrm>
          <a:prstGeom prst="rect">
            <a:avLst/>
          </a:prstGeom>
          <a:solidFill>
            <a:srgbClr val="C0C0C0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9" name="Text Box 23"/>
          <p:cNvSpPr txBox="1">
            <a:spLocks noChangeArrowheads="1"/>
          </p:cNvSpPr>
          <p:nvPr/>
        </p:nvSpPr>
        <p:spPr bwMode="auto">
          <a:xfrm>
            <a:off x="6018213" y="273208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4:</a:t>
            </a:r>
          </a:p>
        </p:txBody>
      </p:sp>
      <p:sp>
        <p:nvSpPr>
          <p:cNvPr id="9240" name="Text Box 24"/>
          <p:cNvSpPr txBox="1">
            <a:spLocks noChangeArrowheads="1"/>
          </p:cNvSpPr>
          <p:nvPr/>
        </p:nvSpPr>
        <p:spPr bwMode="auto">
          <a:xfrm>
            <a:off x="6018213" y="296068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5:</a:t>
            </a:r>
          </a:p>
        </p:txBody>
      </p:sp>
      <p:sp>
        <p:nvSpPr>
          <p:cNvPr id="9241" name="Rectangle 25"/>
          <p:cNvSpPr>
            <a:spLocks noChangeArrowheads="1"/>
          </p:cNvSpPr>
          <p:nvPr/>
        </p:nvSpPr>
        <p:spPr bwMode="auto">
          <a:xfrm>
            <a:off x="6324600" y="3194050"/>
            <a:ext cx="914400" cy="228600"/>
          </a:xfrm>
          <a:prstGeom prst="rect">
            <a:avLst/>
          </a:prstGeom>
          <a:solidFill>
            <a:srgbClr val="C0C0C0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2" name="Rectangle 26"/>
          <p:cNvSpPr>
            <a:spLocks noChangeArrowheads="1"/>
          </p:cNvSpPr>
          <p:nvPr/>
        </p:nvSpPr>
        <p:spPr bwMode="auto">
          <a:xfrm>
            <a:off x="6324600" y="3422650"/>
            <a:ext cx="914400" cy="228600"/>
          </a:xfrm>
          <a:prstGeom prst="rect">
            <a:avLst/>
          </a:prstGeom>
          <a:solidFill>
            <a:srgbClr val="C0C0C0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3" name="Text Box 27"/>
          <p:cNvSpPr txBox="1">
            <a:spLocks noChangeArrowheads="1"/>
          </p:cNvSpPr>
          <p:nvPr/>
        </p:nvSpPr>
        <p:spPr bwMode="auto">
          <a:xfrm>
            <a:off x="6018213" y="318928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6:</a:t>
            </a:r>
          </a:p>
        </p:txBody>
      </p:sp>
      <p:sp>
        <p:nvSpPr>
          <p:cNvPr id="9244" name="Text Box 28"/>
          <p:cNvSpPr txBox="1">
            <a:spLocks noChangeArrowheads="1"/>
          </p:cNvSpPr>
          <p:nvPr/>
        </p:nvSpPr>
        <p:spPr bwMode="auto">
          <a:xfrm>
            <a:off x="6019800" y="341788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7:</a:t>
            </a:r>
          </a:p>
        </p:txBody>
      </p:sp>
      <p:sp>
        <p:nvSpPr>
          <p:cNvPr id="9245" name="Rectangle 29"/>
          <p:cNvSpPr>
            <a:spLocks noChangeArrowheads="1"/>
          </p:cNvSpPr>
          <p:nvPr/>
        </p:nvSpPr>
        <p:spPr bwMode="auto">
          <a:xfrm>
            <a:off x="6324600" y="4162425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4557652" y="2378791"/>
            <a:ext cx="1395808" cy="51680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Physical </a:t>
            </a:r>
            <a:r>
              <a:rPr lang="en-GB" sz="1400" dirty="0" smtClean="0">
                <a:latin typeface="Calibri" pitchFamily="34" charset="0"/>
              </a:rPr>
              <a:t>address</a:t>
            </a:r>
            <a:endParaRPr lang="en-GB" sz="1400" dirty="0">
              <a:latin typeface="Calibri" pitchFamily="34" charset="0"/>
            </a:endParaRP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(PA)</a:t>
            </a:r>
          </a:p>
        </p:txBody>
      </p:sp>
      <p:sp>
        <p:nvSpPr>
          <p:cNvPr id="9247" name="AutoShape 31"/>
          <p:cNvSpPr>
            <a:spLocks/>
          </p:cNvSpPr>
          <p:nvPr/>
        </p:nvSpPr>
        <p:spPr bwMode="auto">
          <a:xfrm>
            <a:off x="7315201" y="2736850"/>
            <a:ext cx="76200" cy="914400"/>
          </a:xfrm>
          <a:prstGeom prst="rightBrace">
            <a:avLst>
              <a:gd name="adj1" fmla="val 100000"/>
              <a:gd name="adj2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8" name="Text Box 32"/>
          <p:cNvSpPr txBox="1">
            <a:spLocks noChangeArrowheads="1"/>
          </p:cNvSpPr>
          <p:nvPr/>
        </p:nvSpPr>
        <p:spPr bwMode="auto">
          <a:xfrm>
            <a:off x="4000500" y="5000625"/>
            <a:ext cx="956970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Data word</a:t>
            </a:r>
          </a:p>
        </p:txBody>
      </p:sp>
      <p:sp>
        <p:nvSpPr>
          <p:cNvPr id="9249" name="Rectangle 33"/>
          <p:cNvSpPr>
            <a:spLocks noChangeArrowheads="1"/>
          </p:cNvSpPr>
          <p:nvPr/>
        </p:nvSpPr>
        <p:spPr bwMode="auto">
          <a:xfrm>
            <a:off x="6324600" y="3651701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50" name="Text Box 34"/>
          <p:cNvSpPr txBox="1">
            <a:spLocks noChangeArrowheads="1"/>
          </p:cNvSpPr>
          <p:nvPr/>
        </p:nvSpPr>
        <p:spPr bwMode="auto">
          <a:xfrm>
            <a:off x="6018213" y="365283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8:</a:t>
            </a:r>
          </a:p>
        </p:txBody>
      </p:sp>
      <p:sp>
        <p:nvSpPr>
          <p:cNvPr id="9251" name="Rectangle 35"/>
          <p:cNvSpPr>
            <a:spLocks noChangeArrowheads="1"/>
          </p:cNvSpPr>
          <p:nvPr/>
        </p:nvSpPr>
        <p:spPr bwMode="auto">
          <a:xfrm>
            <a:off x="6400800" y="3886200"/>
            <a:ext cx="9144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eaVert" wrap="none" lIns="90360" tIns="44280" rIns="90360" bIns="44280" anchor="ctr"/>
          <a:lstStyle/>
          <a:p>
            <a:pPr algn="ctr" rtl="1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latin typeface="Calibri" pitchFamily="34" charset="0"/>
              </a:rPr>
              <a:t>...</a:t>
            </a:r>
          </a:p>
        </p:txBody>
      </p:sp>
      <p:cxnSp>
        <p:nvCxnSpPr>
          <p:cNvPr id="40" name="Straight Arrow Connector 39"/>
          <p:cNvCxnSpPr>
            <a:stCxn id="9226" idx="3"/>
            <a:endCxn id="9239" idx="1"/>
          </p:cNvCxnSpPr>
          <p:nvPr/>
        </p:nvCxnSpPr>
        <p:spPr bwMode="auto">
          <a:xfrm flipV="1">
            <a:off x="4495800" y="2885132"/>
            <a:ext cx="1522413" cy="13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5" name="Straight Connector 54"/>
          <p:cNvCxnSpPr/>
          <p:nvPr/>
        </p:nvCxnSpPr>
        <p:spPr bwMode="auto">
          <a:xfrm rot="10800000" flipH="1">
            <a:off x="7467601" y="3194050"/>
            <a:ext cx="533399" cy="158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Connector 58"/>
          <p:cNvCxnSpPr/>
          <p:nvPr/>
        </p:nvCxnSpPr>
        <p:spPr bwMode="auto">
          <a:xfrm rot="5400000">
            <a:off x="7080250" y="4109244"/>
            <a:ext cx="1839912" cy="158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Shape 60"/>
          <p:cNvCxnSpPr>
            <a:endCxn id="37" idx="2"/>
          </p:cNvCxnSpPr>
          <p:nvPr/>
        </p:nvCxnSpPr>
        <p:spPr bwMode="auto">
          <a:xfrm rot="10800000">
            <a:off x="1524000" y="3153695"/>
            <a:ext cx="6475412" cy="1876304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Rectangle 10"/>
          <p:cNvSpPr>
            <a:spLocks noChangeArrowheads="1"/>
          </p:cNvSpPr>
          <p:nvPr/>
        </p:nvSpPr>
        <p:spPr bwMode="auto">
          <a:xfrm>
            <a:off x="990600" y="2620295"/>
            <a:ext cx="1066800" cy="533400"/>
          </a:xfrm>
          <a:prstGeom prst="rect">
            <a:avLst/>
          </a:prstGeom>
          <a:solidFill>
            <a:srgbClr val="F1C7C7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CPU</a:t>
            </a:r>
          </a:p>
        </p:txBody>
      </p:sp>
      <p:cxnSp>
        <p:nvCxnSpPr>
          <p:cNvPr id="38" name="Straight Arrow Connector 37"/>
          <p:cNvCxnSpPr>
            <a:stCxn id="37" idx="3"/>
          </p:cNvCxnSpPr>
          <p:nvPr/>
        </p:nvCxnSpPr>
        <p:spPr bwMode="auto">
          <a:xfrm flipV="1">
            <a:off x="2057400" y="2882426"/>
            <a:ext cx="1370013" cy="456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" name="Text Box 9"/>
          <p:cNvSpPr txBox="1">
            <a:spLocks noChangeArrowheads="1"/>
          </p:cNvSpPr>
          <p:nvPr/>
        </p:nvSpPr>
        <p:spPr bwMode="auto">
          <a:xfrm>
            <a:off x="2057839" y="2378791"/>
            <a:ext cx="1305078" cy="51680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latin typeface="Calibri" pitchFamily="34" charset="0"/>
              </a:rPr>
              <a:t>Virtual address</a:t>
            </a:r>
            <a:endParaRPr lang="en-GB" sz="1400" dirty="0">
              <a:latin typeface="Calibri" pitchFamily="34" charset="0"/>
            </a:endParaRP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latin typeface="Calibri" pitchFamily="34" charset="0"/>
              </a:rPr>
              <a:t>(VA</a:t>
            </a:r>
            <a:r>
              <a:rPr lang="en-GB" sz="1400" dirty="0">
                <a:latin typeface="Calibri" pitchFamily="34" charset="0"/>
              </a:rPr>
              <a:t>)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62000" y="1976700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CPU Chip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105400" y="2815141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Courier New"/>
                <a:cs typeface="Courier New"/>
              </a:rPr>
              <a:t>4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362200" y="2882426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Courier New"/>
                <a:cs typeface="Courier New"/>
              </a:rPr>
              <a:t>4100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 Spaces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289925" cy="4972050"/>
          </a:xfrm>
        </p:spPr>
        <p:txBody>
          <a:bodyPr/>
          <a:lstStyle/>
          <a:p>
            <a:r>
              <a:rPr lang="en-US" sz="2000" dirty="0" smtClean="0">
                <a:solidFill>
                  <a:srgbClr val="990000"/>
                </a:solidFill>
              </a:rPr>
              <a:t>Linear address space: </a:t>
            </a:r>
            <a:r>
              <a:rPr lang="en-US" sz="2000" b="0" dirty="0" smtClean="0"/>
              <a:t>Ordered set of contiguous non-negative integer addresses:</a:t>
            </a:r>
            <a:br>
              <a:rPr lang="en-US" sz="2000" b="0" dirty="0" smtClean="0"/>
            </a:br>
            <a:r>
              <a:rPr lang="en-US" sz="2000" b="0" dirty="0" smtClean="0"/>
              <a:t>		{0, 1, 2, 3 … }</a:t>
            </a:r>
          </a:p>
          <a:p>
            <a:endParaRPr lang="en-US" sz="2000" dirty="0" smtClean="0">
              <a:solidFill>
                <a:srgbClr val="990000"/>
              </a:solidFill>
            </a:endParaRPr>
          </a:p>
          <a:p>
            <a:r>
              <a:rPr lang="en-US" sz="2000" dirty="0" smtClean="0">
                <a:solidFill>
                  <a:srgbClr val="990000"/>
                </a:solidFill>
              </a:rPr>
              <a:t>Virtual address space: </a:t>
            </a:r>
            <a:r>
              <a:rPr lang="en-US" sz="2000" b="0" dirty="0" smtClean="0"/>
              <a:t>Set of N = 2</a:t>
            </a:r>
            <a:r>
              <a:rPr lang="en-US" sz="2000" b="0" baseline="30000" dirty="0" smtClean="0"/>
              <a:t>n</a:t>
            </a:r>
            <a:r>
              <a:rPr lang="en-US" sz="2000" b="0" dirty="0" smtClean="0"/>
              <a:t> virtual addresses</a:t>
            </a:r>
            <a:br>
              <a:rPr lang="en-US" sz="2000" b="0" dirty="0" smtClean="0"/>
            </a:br>
            <a:r>
              <a:rPr lang="en-US" sz="2000" b="0" dirty="0" smtClean="0"/>
              <a:t>		{0, 1, 2, 3, …, N-1}</a:t>
            </a:r>
          </a:p>
          <a:p>
            <a:endParaRPr lang="en-US" sz="2000" dirty="0" smtClean="0">
              <a:solidFill>
                <a:srgbClr val="990000"/>
              </a:solidFill>
            </a:endParaRPr>
          </a:p>
          <a:p>
            <a:r>
              <a:rPr lang="en-US" sz="2000" dirty="0" smtClean="0">
                <a:solidFill>
                  <a:srgbClr val="990000"/>
                </a:solidFill>
              </a:rPr>
              <a:t>Physical address space: </a:t>
            </a:r>
            <a:r>
              <a:rPr lang="en-US" sz="2000" b="0" dirty="0" smtClean="0"/>
              <a:t>Set of M = 2</a:t>
            </a:r>
            <a:r>
              <a:rPr lang="en-US" sz="2000" b="0" baseline="30000" dirty="0" smtClean="0"/>
              <a:t>m</a:t>
            </a:r>
            <a:r>
              <a:rPr lang="en-US" sz="2000" b="0" dirty="0" smtClean="0"/>
              <a:t> physical addresses</a:t>
            </a:r>
            <a:br>
              <a:rPr lang="en-US" sz="2000" b="0" dirty="0" smtClean="0"/>
            </a:br>
            <a:r>
              <a:rPr lang="en-US" sz="2000" b="0" dirty="0" smtClean="0"/>
              <a:t>		{0, 1, 2, 3, …, M-1}</a:t>
            </a:r>
          </a:p>
          <a:p>
            <a:endParaRPr lang="en-US" sz="2000" b="0" dirty="0" smtClean="0"/>
          </a:p>
          <a:p>
            <a:r>
              <a:rPr lang="en-US" sz="2000" dirty="0" smtClean="0"/>
              <a:t>Clean distinction between data (bytes) and their attributes (addresses)</a:t>
            </a:r>
          </a:p>
          <a:p>
            <a:r>
              <a:rPr lang="en-US" sz="2000" dirty="0" smtClean="0"/>
              <a:t>Each object can now have multiple addresses</a:t>
            </a:r>
          </a:p>
          <a:p>
            <a:r>
              <a:rPr lang="en-US" sz="2000" dirty="0" smtClean="0"/>
              <a:t>Every byte in main memory: </a:t>
            </a:r>
            <a:br>
              <a:rPr lang="en-US" sz="2000" dirty="0" smtClean="0"/>
            </a:br>
            <a:r>
              <a:rPr lang="en-US" sz="2000" dirty="0" smtClean="0"/>
              <a:t>one physical address, one (or more) virtual addresses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80010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Why Virtual </a:t>
            </a:r>
            <a:r>
              <a:rPr lang="en-GB" dirty="0" smtClean="0"/>
              <a:t>Memory (VM)?</a:t>
            </a:r>
            <a:endParaRPr lang="en-GB" dirty="0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1301750"/>
            <a:ext cx="8686800" cy="5480050"/>
          </a:xfrm>
          <a:ln/>
        </p:spPr>
        <p:txBody>
          <a:bodyPr/>
          <a:lstStyle/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>
                <a:effectLst/>
              </a:rPr>
              <a:t>Uses main </a:t>
            </a:r>
            <a:r>
              <a:rPr lang="en-GB" dirty="0" smtClean="0"/>
              <a:t>memory efficiently</a:t>
            </a:r>
            <a:endParaRPr lang="en-GB" dirty="0" smtClean="0">
              <a:effectLst/>
            </a:endParaRP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Use</a:t>
            </a:r>
            <a:r>
              <a:rPr lang="en-GB" dirty="0" smtClean="0"/>
              <a:t> DRAM </a:t>
            </a:r>
            <a:r>
              <a:rPr lang="en-GB" dirty="0"/>
              <a:t>as a cache for the parts of a virtual address space</a:t>
            </a:r>
            <a:endParaRPr lang="en-GB" dirty="0" smtClean="0"/>
          </a:p>
          <a:p>
            <a:pPr>
              <a:lnSpc>
                <a:spcPct val="83000"/>
              </a:lnSpc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>
                <a:effectLst/>
              </a:rPr>
              <a:t>Simplifies </a:t>
            </a:r>
            <a:r>
              <a:rPr lang="en-GB" dirty="0">
                <a:effectLst/>
              </a:rPr>
              <a:t>memory </a:t>
            </a:r>
            <a:r>
              <a:rPr lang="en-GB" dirty="0" smtClean="0">
                <a:effectLst/>
              </a:rPr>
              <a:t>management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Each process gets </a:t>
            </a:r>
            <a:r>
              <a:rPr lang="en-GB" dirty="0" smtClean="0"/>
              <a:t>the same uniform linear </a:t>
            </a:r>
            <a:r>
              <a:rPr lang="en-GB" dirty="0"/>
              <a:t>address space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>
                <a:effectLst/>
              </a:rPr>
              <a:t>Isolates </a:t>
            </a:r>
            <a:r>
              <a:rPr lang="en-GB" dirty="0">
                <a:effectLst/>
              </a:rPr>
              <a:t>address spaces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One process can’t interfere with another’s memory	</a:t>
            </a:r>
            <a:endParaRPr lang="en-GB" dirty="0" smtClean="0"/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User program </a:t>
            </a:r>
            <a:r>
              <a:rPr lang="en-GB" dirty="0"/>
              <a:t>cannot access privileged</a:t>
            </a:r>
            <a:r>
              <a:rPr lang="en-GB" dirty="0" smtClean="0"/>
              <a:t> kernel information</a:t>
            </a:r>
            <a:endParaRPr lang="en-GB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Address spaces</a:t>
            </a:r>
          </a:p>
          <a:p>
            <a:r>
              <a:rPr lang="en-US" dirty="0" smtClean="0"/>
              <a:t>VM as a tool for caching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VM as a tool for memory management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VM as a tool for memory protection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Address translation</a:t>
            </a:r>
          </a:p>
          <a:p>
            <a:pPr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VM as a Tool for Caching</a:t>
            </a:r>
            <a:endParaRPr lang="en-GB" dirty="0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6875" y="1362075"/>
            <a:ext cx="7896225" cy="2066925"/>
          </a:xfrm>
        </p:spPr>
        <p:txBody>
          <a:bodyPr/>
          <a:lstStyle/>
          <a:p>
            <a:r>
              <a:rPr lang="en-US" i="1" dirty="0" smtClean="0">
                <a:solidFill>
                  <a:srgbClr val="990000"/>
                </a:solidFill>
              </a:rPr>
              <a:t>Virtual memory</a:t>
            </a:r>
            <a:r>
              <a:rPr lang="en-US" dirty="0" smtClean="0">
                <a:solidFill>
                  <a:srgbClr val="990000"/>
                </a:solidFill>
              </a:rPr>
              <a:t> </a:t>
            </a:r>
            <a:r>
              <a:rPr lang="en-US" dirty="0" smtClean="0"/>
              <a:t>is an array of N contiguous bytes stored on disk. </a:t>
            </a:r>
          </a:p>
          <a:p>
            <a:r>
              <a:rPr lang="en-US" dirty="0" smtClean="0"/>
              <a:t>The contents of the array on disk are cached in </a:t>
            </a:r>
            <a:r>
              <a:rPr lang="en-US" i="1" dirty="0" smtClean="0">
                <a:solidFill>
                  <a:srgbClr val="990000"/>
                </a:solidFill>
              </a:rPr>
              <a:t>physical memory</a:t>
            </a:r>
            <a:r>
              <a:rPr lang="en-US" dirty="0" smtClean="0"/>
              <a:t> (</a:t>
            </a:r>
            <a:r>
              <a:rPr lang="en-US" i="1" dirty="0" smtClean="0">
                <a:solidFill>
                  <a:srgbClr val="990000"/>
                </a:solidFill>
              </a:rPr>
              <a:t>DRAM cache</a:t>
            </a:r>
            <a:r>
              <a:rPr lang="en-US" dirty="0" smtClean="0"/>
              <a:t>)</a:t>
            </a:r>
          </a:p>
          <a:p>
            <a:pPr lvl="1"/>
            <a:r>
              <a:rPr lang="en-GB" dirty="0" smtClean="0"/>
              <a:t>These cache blocks are called </a:t>
            </a:r>
            <a:r>
              <a:rPr lang="en-GB" i="1" dirty="0" smtClean="0"/>
              <a:t>pages </a:t>
            </a:r>
            <a:r>
              <a:rPr lang="en-GB" dirty="0" smtClean="0"/>
              <a:t>(size is P = 2</a:t>
            </a:r>
            <a:r>
              <a:rPr lang="en-GB" baseline="30000" dirty="0" smtClean="0"/>
              <a:t>p</a:t>
            </a:r>
            <a:r>
              <a:rPr lang="en-GB" dirty="0" smtClean="0"/>
              <a:t> bytes)</a:t>
            </a:r>
            <a:endParaRPr lang="en-GB" baseline="30000" dirty="0"/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5145248" y="5302250"/>
            <a:ext cx="9144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6021510" y="5281613"/>
            <a:ext cx="850938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PP 2</a:t>
            </a:r>
            <a:r>
              <a:rPr lang="en-GB" sz="1400" baseline="30000" dirty="0">
                <a:latin typeface="Calibri" pitchFamily="34" charset="0"/>
              </a:rPr>
              <a:t>m-p</a:t>
            </a:r>
            <a:r>
              <a:rPr lang="en-GB" sz="1400" dirty="0">
                <a:latin typeface="Calibri" pitchFamily="34" charset="0"/>
              </a:rPr>
              <a:t>-1</a:t>
            </a:r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4762661" y="3503913"/>
            <a:ext cx="1627881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Physical memory</a:t>
            </a: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5145248" y="4171950"/>
            <a:ext cx="914400" cy="228600"/>
          </a:xfrm>
          <a:prstGeom prst="rect">
            <a:avLst/>
          </a:prstGeom>
          <a:solidFill>
            <a:srgbClr val="FFFFFF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alibri" pitchFamily="34" charset="0"/>
              </a:rPr>
              <a:t>Empty</a:t>
            </a:r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5145248" y="4400550"/>
            <a:ext cx="9144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96" name="Rectangle 8"/>
          <p:cNvSpPr>
            <a:spLocks noChangeArrowheads="1"/>
          </p:cNvSpPr>
          <p:nvPr/>
        </p:nvSpPr>
        <p:spPr bwMode="auto">
          <a:xfrm>
            <a:off x="5145248" y="4629150"/>
            <a:ext cx="914400" cy="228600"/>
          </a:xfrm>
          <a:prstGeom prst="rect">
            <a:avLst/>
          </a:prstGeom>
          <a:solidFill>
            <a:srgbClr val="FFFFFF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alibri" pitchFamily="34" charset="0"/>
              </a:rPr>
              <a:t>Empty</a:t>
            </a:r>
          </a:p>
        </p:txBody>
      </p:sp>
      <p:sp>
        <p:nvSpPr>
          <p:cNvPr id="12297" name="Rectangle 9"/>
          <p:cNvSpPr>
            <a:spLocks noChangeArrowheads="1"/>
          </p:cNvSpPr>
          <p:nvPr/>
        </p:nvSpPr>
        <p:spPr bwMode="auto">
          <a:xfrm>
            <a:off x="2329023" y="5508625"/>
            <a:ext cx="9144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 err="1">
                <a:latin typeface="Calibri" pitchFamily="34" charset="0"/>
              </a:rPr>
              <a:t>Uncached</a:t>
            </a:r>
            <a:endParaRPr lang="en-GB" sz="1200" dirty="0">
              <a:latin typeface="Calibri" pitchFamily="34" charset="0"/>
            </a:endParaRPr>
          </a:p>
        </p:txBody>
      </p:sp>
      <p:sp>
        <p:nvSpPr>
          <p:cNvPr id="12298" name="Text Box 10"/>
          <p:cNvSpPr txBox="1">
            <a:spLocks noChangeArrowheads="1"/>
          </p:cNvSpPr>
          <p:nvPr/>
        </p:nvSpPr>
        <p:spPr bwMode="auto">
          <a:xfrm>
            <a:off x="1834983" y="3916363"/>
            <a:ext cx="515909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0</a:t>
            </a:r>
          </a:p>
        </p:txBody>
      </p:sp>
      <p:sp>
        <p:nvSpPr>
          <p:cNvPr id="12299" name="Text Box 11"/>
          <p:cNvSpPr txBox="1">
            <a:spLocks noChangeArrowheads="1"/>
          </p:cNvSpPr>
          <p:nvPr/>
        </p:nvSpPr>
        <p:spPr bwMode="auto">
          <a:xfrm>
            <a:off x="1834983" y="4144963"/>
            <a:ext cx="515909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</a:t>
            </a:r>
          </a:p>
        </p:txBody>
      </p:sp>
      <p:sp>
        <p:nvSpPr>
          <p:cNvPr id="12300" name="Text Box 12"/>
          <p:cNvSpPr txBox="1">
            <a:spLocks noChangeArrowheads="1"/>
          </p:cNvSpPr>
          <p:nvPr/>
        </p:nvSpPr>
        <p:spPr bwMode="auto">
          <a:xfrm>
            <a:off x="1524000" y="5505450"/>
            <a:ext cx="826892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2</a:t>
            </a:r>
            <a:r>
              <a:rPr lang="en-GB" sz="1400" baseline="30000" dirty="0">
                <a:latin typeface="Calibri" pitchFamily="34" charset="0"/>
              </a:rPr>
              <a:t>n-p</a:t>
            </a:r>
            <a:r>
              <a:rPr lang="en-GB" sz="1400" dirty="0">
                <a:latin typeface="Calibri" pitchFamily="34" charset="0"/>
              </a:rPr>
              <a:t>-1</a:t>
            </a:r>
          </a:p>
        </p:txBody>
      </p:sp>
      <p:sp>
        <p:nvSpPr>
          <p:cNvPr id="12301" name="Text Box 13"/>
          <p:cNvSpPr txBox="1">
            <a:spLocks noChangeArrowheads="1"/>
          </p:cNvSpPr>
          <p:nvPr/>
        </p:nvSpPr>
        <p:spPr bwMode="auto">
          <a:xfrm>
            <a:off x="2019461" y="3503913"/>
            <a:ext cx="152509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Virtual memory</a:t>
            </a:r>
          </a:p>
        </p:txBody>
      </p:sp>
      <p:sp>
        <p:nvSpPr>
          <p:cNvPr id="12302" name="Rectangle 14"/>
          <p:cNvSpPr>
            <a:spLocks noChangeArrowheads="1"/>
          </p:cNvSpPr>
          <p:nvPr/>
        </p:nvSpPr>
        <p:spPr bwMode="auto">
          <a:xfrm>
            <a:off x="2329023" y="3927024"/>
            <a:ext cx="914400" cy="228600"/>
          </a:xfrm>
          <a:prstGeom prst="rect">
            <a:avLst/>
          </a:prstGeom>
          <a:solidFill>
            <a:srgbClr val="FFFFFF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alibri" pitchFamily="34" charset="0"/>
              </a:rPr>
              <a:t>Unallocated</a:t>
            </a:r>
          </a:p>
        </p:txBody>
      </p:sp>
      <p:sp>
        <p:nvSpPr>
          <p:cNvPr id="12303" name="Rectangle 15"/>
          <p:cNvSpPr>
            <a:spLocks noChangeArrowheads="1"/>
          </p:cNvSpPr>
          <p:nvPr/>
        </p:nvSpPr>
        <p:spPr bwMode="auto">
          <a:xfrm>
            <a:off x="2329023" y="4155624"/>
            <a:ext cx="9144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 smtClean="0">
                <a:latin typeface="Calibri" pitchFamily="34" charset="0"/>
              </a:rPr>
              <a:t>Cached</a:t>
            </a:r>
            <a:endParaRPr lang="en-GB" sz="1200" dirty="0">
              <a:latin typeface="Calibri" pitchFamily="34" charset="0"/>
            </a:endParaRPr>
          </a:p>
        </p:txBody>
      </p:sp>
      <p:sp>
        <p:nvSpPr>
          <p:cNvPr id="12304" name="Rectangle 16"/>
          <p:cNvSpPr>
            <a:spLocks noChangeArrowheads="1"/>
          </p:cNvSpPr>
          <p:nvPr/>
        </p:nvSpPr>
        <p:spPr bwMode="auto">
          <a:xfrm>
            <a:off x="2329023" y="4384224"/>
            <a:ext cx="9144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 err="1">
                <a:latin typeface="Calibri" pitchFamily="34" charset="0"/>
              </a:rPr>
              <a:t>Uncached</a:t>
            </a:r>
            <a:endParaRPr lang="en-GB" sz="1200" dirty="0">
              <a:latin typeface="Calibri" pitchFamily="34" charset="0"/>
            </a:endParaRPr>
          </a:p>
        </p:txBody>
      </p:sp>
      <p:sp>
        <p:nvSpPr>
          <p:cNvPr id="12305" name="Rectangle 17"/>
          <p:cNvSpPr>
            <a:spLocks noChangeArrowheads="1"/>
          </p:cNvSpPr>
          <p:nvPr/>
        </p:nvSpPr>
        <p:spPr bwMode="auto">
          <a:xfrm>
            <a:off x="2329023" y="4610100"/>
            <a:ext cx="914400" cy="228600"/>
          </a:xfrm>
          <a:prstGeom prst="rect">
            <a:avLst/>
          </a:prstGeom>
          <a:solidFill>
            <a:srgbClr val="FFFFFF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alibri" pitchFamily="34" charset="0"/>
              </a:rPr>
              <a:t>Unallocated</a:t>
            </a:r>
          </a:p>
        </p:txBody>
      </p:sp>
      <p:sp>
        <p:nvSpPr>
          <p:cNvPr id="12306" name="Rectangle 18"/>
          <p:cNvSpPr>
            <a:spLocks noChangeArrowheads="1"/>
          </p:cNvSpPr>
          <p:nvPr/>
        </p:nvSpPr>
        <p:spPr bwMode="auto">
          <a:xfrm>
            <a:off x="2329023" y="4835525"/>
            <a:ext cx="9144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 smtClean="0">
                <a:latin typeface="Calibri" pitchFamily="34" charset="0"/>
              </a:rPr>
              <a:t>Cached</a:t>
            </a:r>
            <a:endParaRPr lang="en-GB" sz="1200" dirty="0">
              <a:latin typeface="Calibri" pitchFamily="34" charset="0"/>
            </a:endParaRPr>
          </a:p>
        </p:txBody>
      </p:sp>
      <p:sp>
        <p:nvSpPr>
          <p:cNvPr id="12307" name="Rectangle 19"/>
          <p:cNvSpPr>
            <a:spLocks noChangeArrowheads="1"/>
          </p:cNvSpPr>
          <p:nvPr/>
        </p:nvSpPr>
        <p:spPr bwMode="auto">
          <a:xfrm>
            <a:off x="2329023" y="5064125"/>
            <a:ext cx="9144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 err="1">
                <a:latin typeface="Calibri" pitchFamily="34" charset="0"/>
              </a:rPr>
              <a:t>Uncached</a:t>
            </a:r>
            <a:endParaRPr lang="en-GB" sz="1200" dirty="0">
              <a:latin typeface="Calibri" pitchFamily="34" charset="0"/>
            </a:endParaRPr>
          </a:p>
        </p:txBody>
      </p:sp>
      <p:sp>
        <p:nvSpPr>
          <p:cNvPr id="12308" name="Text Box 20"/>
          <p:cNvSpPr txBox="1">
            <a:spLocks noChangeArrowheads="1"/>
          </p:cNvSpPr>
          <p:nvPr/>
        </p:nvSpPr>
        <p:spPr bwMode="auto">
          <a:xfrm>
            <a:off x="6021510" y="4141788"/>
            <a:ext cx="505564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PP 0</a:t>
            </a:r>
          </a:p>
        </p:txBody>
      </p:sp>
      <p:sp>
        <p:nvSpPr>
          <p:cNvPr id="12309" name="Text Box 21"/>
          <p:cNvSpPr txBox="1">
            <a:spLocks noChangeArrowheads="1"/>
          </p:cNvSpPr>
          <p:nvPr/>
        </p:nvSpPr>
        <p:spPr bwMode="auto">
          <a:xfrm>
            <a:off x="6021510" y="4370388"/>
            <a:ext cx="505564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PP 1</a:t>
            </a:r>
          </a:p>
        </p:txBody>
      </p:sp>
      <p:sp>
        <p:nvSpPr>
          <p:cNvPr id="12310" name="Line 22"/>
          <p:cNvSpPr>
            <a:spLocks noChangeShapeType="1"/>
          </p:cNvSpPr>
          <p:nvPr/>
        </p:nvSpPr>
        <p:spPr bwMode="auto">
          <a:xfrm>
            <a:off x="3243423" y="4264025"/>
            <a:ext cx="1905000" cy="260350"/>
          </a:xfrm>
          <a:prstGeom prst="line">
            <a:avLst/>
          </a:prstGeom>
          <a:noFill/>
          <a:ln w="126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11" name="Rectangle 23"/>
          <p:cNvSpPr>
            <a:spLocks noChangeArrowheads="1"/>
          </p:cNvSpPr>
          <p:nvPr/>
        </p:nvSpPr>
        <p:spPr bwMode="auto">
          <a:xfrm>
            <a:off x="5145248" y="5073650"/>
            <a:ext cx="914400" cy="228600"/>
          </a:xfrm>
          <a:prstGeom prst="rect">
            <a:avLst/>
          </a:prstGeom>
          <a:solidFill>
            <a:srgbClr val="FFFFFF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alibri" pitchFamily="34" charset="0"/>
              </a:rPr>
              <a:t>Empty</a:t>
            </a:r>
          </a:p>
        </p:txBody>
      </p:sp>
      <p:sp>
        <p:nvSpPr>
          <p:cNvPr id="12312" name="Line 24"/>
          <p:cNvSpPr>
            <a:spLocks noChangeShapeType="1"/>
          </p:cNvSpPr>
          <p:nvPr/>
        </p:nvSpPr>
        <p:spPr bwMode="auto">
          <a:xfrm>
            <a:off x="3243423" y="4981575"/>
            <a:ext cx="1905000" cy="457200"/>
          </a:xfrm>
          <a:prstGeom prst="line">
            <a:avLst/>
          </a:prstGeom>
          <a:noFill/>
          <a:ln w="126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13" name="Rectangle 25"/>
          <p:cNvSpPr>
            <a:spLocks noChangeArrowheads="1"/>
          </p:cNvSpPr>
          <p:nvPr/>
        </p:nvSpPr>
        <p:spPr bwMode="auto">
          <a:xfrm>
            <a:off x="2329023" y="5286375"/>
            <a:ext cx="9144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alibri" pitchFamily="34" charset="0"/>
              </a:rPr>
              <a:t>Cached</a:t>
            </a:r>
          </a:p>
        </p:txBody>
      </p:sp>
      <p:sp>
        <p:nvSpPr>
          <p:cNvPr id="12314" name="Rectangle 26"/>
          <p:cNvSpPr>
            <a:spLocks noChangeArrowheads="1"/>
          </p:cNvSpPr>
          <p:nvPr/>
        </p:nvSpPr>
        <p:spPr bwMode="auto">
          <a:xfrm>
            <a:off x="5145248" y="4857750"/>
            <a:ext cx="9144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15" name="Line 27"/>
          <p:cNvSpPr>
            <a:spLocks noChangeShapeType="1"/>
          </p:cNvSpPr>
          <p:nvPr/>
        </p:nvSpPr>
        <p:spPr bwMode="auto">
          <a:xfrm flipV="1">
            <a:off x="3243423" y="4979988"/>
            <a:ext cx="1905000" cy="384175"/>
          </a:xfrm>
          <a:prstGeom prst="line">
            <a:avLst/>
          </a:prstGeom>
          <a:noFill/>
          <a:ln w="126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16" name="Text Box 28"/>
          <p:cNvSpPr txBox="1">
            <a:spLocks noChangeArrowheads="1"/>
          </p:cNvSpPr>
          <p:nvPr/>
        </p:nvSpPr>
        <p:spPr bwMode="auto">
          <a:xfrm>
            <a:off x="3189448" y="3810000"/>
            <a:ext cx="2540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dirty="0">
                <a:latin typeface="Calibri" pitchFamily="34" charset="0"/>
              </a:rPr>
              <a:t>0</a:t>
            </a:r>
          </a:p>
        </p:txBody>
      </p:sp>
      <p:sp>
        <p:nvSpPr>
          <p:cNvPr id="12317" name="Text Box 29"/>
          <p:cNvSpPr txBox="1">
            <a:spLocks noChangeArrowheads="1"/>
          </p:cNvSpPr>
          <p:nvPr/>
        </p:nvSpPr>
        <p:spPr bwMode="auto">
          <a:xfrm>
            <a:off x="3203286" y="5606794"/>
            <a:ext cx="370486" cy="2458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dirty="0" smtClean="0">
                <a:latin typeface="Calibri" pitchFamily="34" charset="0"/>
              </a:rPr>
              <a:t>N-1</a:t>
            </a:r>
            <a:endParaRPr lang="en-GB" sz="1000" dirty="0">
              <a:latin typeface="Calibri" pitchFamily="34" charset="0"/>
            </a:endParaRPr>
          </a:p>
        </p:txBody>
      </p:sp>
      <p:sp>
        <p:nvSpPr>
          <p:cNvPr id="12318" name="Text Box 30"/>
          <p:cNvSpPr txBox="1">
            <a:spLocks noChangeArrowheads="1"/>
          </p:cNvSpPr>
          <p:nvPr/>
        </p:nvSpPr>
        <p:spPr bwMode="auto">
          <a:xfrm>
            <a:off x="4799216" y="5414351"/>
            <a:ext cx="398101" cy="2458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dirty="0" smtClean="0">
                <a:latin typeface="Calibri" pitchFamily="34" charset="0"/>
              </a:rPr>
              <a:t>M-1</a:t>
            </a:r>
            <a:endParaRPr lang="en-GB" sz="1000" dirty="0">
              <a:latin typeface="Calibri" pitchFamily="34" charset="0"/>
            </a:endParaRPr>
          </a:p>
        </p:txBody>
      </p:sp>
      <p:sp>
        <p:nvSpPr>
          <p:cNvPr id="12319" name="Text Box 31"/>
          <p:cNvSpPr txBox="1">
            <a:spLocks noChangeArrowheads="1"/>
          </p:cNvSpPr>
          <p:nvPr/>
        </p:nvSpPr>
        <p:spPr bwMode="auto">
          <a:xfrm>
            <a:off x="4948131" y="4055885"/>
            <a:ext cx="2540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dirty="0">
                <a:latin typeface="Calibri" pitchFamily="34" charset="0"/>
              </a:rPr>
              <a:t>0</a:t>
            </a:r>
          </a:p>
        </p:txBody>
      </p:sp>
      <p:sp>
        <p:nvSpPr>
          <p:cNvPr id="12320" name="Text Box 32"/>
          <p:cNvSpPr txBox="1">
            <a:spLocks noChangeArrowheads="1"/>
          </p:cNvSpPr>
          <p:nvPr/>
        </p:nvSpPr>
        <p:spPr bwMode="auto">
          <a:xfrm>
            <a:off x="1913533" y="5899495"/>
            <a:ext cx="1794579" cy="5779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Virtual pages (</a:t>
            </a:r>
            <a:r>
              <a:rPr lang="en-GB" sz="1600" dirty="0" smtClean="0">
                <a:latin typeface="Calibri" pitchFamily="34" charset="0"/>
              </a:rPr>
              <a:t>VPs</a:t>
            </a:r>
            <a:r>
              <a:rPr lang="en-GB" sz="1600" dirty="0">
                <a:latin typeface="Calibri" pitchFamily="34" charset="0"/>
              </a:rPr>
              <a:t>)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stored on disk</a:t>
            </a:r>
          </a:p>
        </p:txBody>
      </p:sp>
      <p:sp>
        <p:nvSpPr>
          <p:cNvPr id="12321" name="Text Box 33"/>
          <p:cNvSpPr txBox="1">
            <a:spLocks noChangeArrowheads="1"/>
          </p:cNvSpPr>
          <p:nvPr/>
        </p:nvSpPr>
        <p:spPr bwMode="auto">
          <a:xfrm>
            <a:off x="4708977" y="5899495"/>
            <a:ext cx="1872124" cy="5779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Physical pages (</a:t>
            </a:r>
            <a:r>
              <a:rPr lang="en-GB" sz="1600" dirty="0" err="1" smtClean="0">
                <a:latin typeface="Calibri" pitchFamily="34" charset="0"/>
              </a:rPr>
              <a:t>PPs</a:t>
            </a:r>
            <a:r>
              <a:rPr lang="en-GB" sz="1600" dirty="0">
                <a:latin typeface="Calibri" pitchFamily="34" charset="0"/>
              </a:rPr>
              <a:t>)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cached in DRAM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>
          <a:xfrm>
            <a:off x="278169" y="468757"/>
            <a:ext cx="8281987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DRAM Cache Organization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90513" y="1347788"/>
            <a:ext cx="8548687" cy="5357812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DRAM cache organization driven by the enormous miss penalty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DRAM is about </a:t>
            </a:r>
            <a:r>
              <a:rPr lang="en-GB" b="1" i="1" dirty="0">
                <a:solidFill>
                  <a:srgbClr val="C00000"/>
                </a:solidFill>
              </a:rPr>
              <a:t>10x</a:t>
            </a:r>
            <a:r>
              <a:rPr lang="en-GB" dirty="0"/>
              <a:t> slower than SRAM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Disk is about </a:t>
            </a:r>
            <a:r>
              <a:rPr lang="en-GB" b="1" i="1" dirty="0" smtClean="0">
                <a:solidFill>
                  <a:srgbClr val="C00000"/>
                </a:solidFill>
              </a:rPr>
              <a:t>10,000x</a:t>
            </a:r>
            <a:r>
              <a:rPr lang="en-GB" dirty="0" smtClean="0"/>
              <a:t> </a:t>
            </a:r>
            <a:r>
              <a:rPr lang="en-GB" dirty="0"/>
              <a:t>slower than </a:t>
            </a:r>
            <a:r>
              <a:rPr lang="en-GB" dirty="0" smtClean="0"/>
              <a:t>DRAM</a:t>
            </a:r>
          </a:p>
          <a:p>
            <a:pPr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/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Consequences</a:t>
            </a:r>
            <a:endParaRPr lang="en-GB" dirty="0"/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Large page (block) </a:t>
            </a:r>
            <a:r>
              <a:rPr lang="en-GB" dirty="0" smtClean="0"/>
              <a:t>size: typically </a:t>
            </a:r>
            <a:r>
              <a:rPr lang="en-GB" dirty="0"/>
              <a:t>4-8 </a:t>
            </a:r>
            <a:r>
              <a:rPr lang="en-GB" dirty="0" smtClean="0"/>
              <a:t>KB, sometimes 4 MB</a:t>
            </a:r>
            <a:endParaRPr lang="en-GB" dirty="0"/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Fully associative 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Any </a:t>
            </a:r>
            <a:r>
              <a:rPr lang="en-GB" dirty="0" smtClean="0"/>
              <a:t>VP can </a:t>
            </a:r>
            <a:r>
              <a:rPr lang="en-GB" dirty="0"/>
              <a:t>be placed in </a:t>
            </a:r>
            <a:r>
              <a:rPr lang="en-GB" dirty="0" smtClean="0"/>
              <a:t>any PP</a:t>
            </a:r>
            <a:endParaRPr lang="en-GB" dirty="0"/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Requires a “large” mapping function – different from CPU caches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Highly </a:t>
            </a:r>
            <a:r>
              <a:rPr lang="en-GB" dirty="0" smtClean="0"/>
              <a:t>sophisticated, expensive </a:t>
            </a:r>
            <a:r>
              <a:rPr lang="en-GB" dirty="0"/>
              <a:t>replacement algorithms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Too complicated and open-ended to be implemented in hardware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Write-back rather than write-through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95000"/>
          </a:schemeClr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arrow" w="med" len="med"/>
        </a:ln>
        <a:effectLst/>
      </a:spPr>
      <a:bodyPr rtlCol="0" anchor="ctr"/>
      <a:lstStyle>
        <a:defPPr algn="ctr">
          <a:defRPr sz="1600" dirty="0" smtClean="0">
            <a:latin typeface="+mn-lt"/>
          </a:defRPr>
        </a:defPPr>
      </a:lstStyle>
    </a:spDef>
    <a:lnDef>
      <a:spPr bwMode="auto"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18066</TotalTime>
  <Words>2745</Words>
  <Application>Microsoft Office PowerPoint</Application>
  <PresentationFormat>화면 슬라이드 쇼(4:3)</PresentationFormat>
  <Paragraphs>858</Paragraphs>
  <Slides>39</Slides>
  <Notes>34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0" baseType="lpstr">
      <vt:lpstr>template2007</vt:lpstr>
      <vt:lpstr>Virtual Memory: Concepts  15-213: Introduction to Computer Systems  15th Lecture, Oct. 14, 2010</vt:lpstr>
      <vt:lpstr>Today  </vt:lpstr>
      <vt:lpstr>A System Using Physical Addressing</vt:lpstr>
      <vt:lpstr>A System Using Virtual Addressing</vt:lpstr>
      <vt:lpstr>Address Spaces</vt:lpstr>
      <vt:lpstr>Why Virtual Memory (VM)?</vt:lpstr>
      <vt:lpstr>Today  </vt:lpstr>
      <vt:lpstr>VM as a Tool for Caching</vt:lpstr>
      <vt:lpstr>DRAM Cache Organization</vt:lpstr>
      <vt:lpstr>Page Tables</vt:lpstr>
      <vt:lpstr>Page Hit</vt:lpstr>
      <vt:lpstr>Page Fault</vt:lpstr>
      <vt:lpstr>Handling Page Fault</vt:lpstr>
      <vt:lpstr>Handling Page Fault</vt:lpstr>
      <vt:lpstr>Handling Page Fault</vt:lpstr>
      <vt:lpstr>Handling Page Fault</vt:lpstr>
      <vt:lpstr>Locality to the Rescue Again!</vt:lpstr>
      <vt:lpstr>Today  </vt:lpstr>
      <vt:lpstr>VM as a Tool for Memory Management</vt:lpstr>
      <vt:lpstr>VM as a Tool for Memory Management</vt:lpstr>
      <vt:lpstr>Simplifying Linking and Loading</vt:lpstr>
      <vt:lpstr>Today  </vt:lpstr>
      <vt:lpstr>VM as a Tool for Memory Protection</vt:lpstr>
      <vt:lpstr>Today  </vt:lpstr>
      <vt:lpstr>VM Address Translation</vt:lpstr>
      <vt:lpstr>Summary of Address Translation Symbols</vt:lpstr>
      <vt:lpstr>Address Translation With a Page Table</vt:lpstr>
      <vt:lpstr>Address Translation: Page Hit</vt:lpstr>
      <vt:lpstr>Address Translation: Page Fault</vt:lpstr>
      <vt:lpstr>Integrating VM and Cache</vt:lpstr>
      <vt:lpstr>Speeding up Translation with a TLB</vt:lpstr>
      <vt:lpstr>TLB Hit</vt:lpstr>
      <vt:lpstr>TLB Miss</vt:lpstr>
      <vt:lpstr>Multi-Level Page Tables</vt:lpstr>
      <vt:lpstr>A Two-Level Page Table Hierarchy</vt:lpstr>
      <vt:lpstr>Summary</vt:lpstr>
      <vt:lpstr>Single level page table</vt:lpstr>
      <vt:lpstr>Multilevel page table</vt:lpstr>
      <vt:lpstr>Inverted Page Table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dcslab</cp:lastModifiedBy>
  <cp:revision>525</cp:revision>
  <cp:lastPrinted>1999-09-20T15:19:18Z</cp:lastPrinted>
  <dcterms:created xsi:type="dcterms:W3CDTF">2011-01-05T23:17:11Z</dcterms:created>
  <dcterms:modified xsi:type="dcterms:W3CDTF">2014-10-14T07:35:24Z</dcterms:modified>
</cp:coreProperties>
</file>