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42" r:id="rId2"/>
    <p:sldId id="1437" r:id="rId3"/>
    <p:sldId id="1450" r:id="rId4"/>
    <p:sldId id="1438" r:id="rId5"/>
    <p:sldId id="1439" r:id="rId6"/>
    <p:sldId id="1440" r:id="rId7"/>
    <p:sldId id="1441" r:id="rId8"/>
    <p:sldId id="1442" r:id="rId9"/>
    <p:sldId id="1443" r:id="rId10"/>
    <p:sldId id="1444" r:id="rId11"/>
    <p:sldId id="1448" r:id="rId12"/>
    <p:sldId id="1451" r:id="rId13"/>
    <p:sldId id="1452" r:id="rId14"/>
    <p:sldId id="1453" r:id="rId15"/>
    <p:sldId id="1400" r:id="rId16"/>
    <p:sldId id="1403" r:id="rId17"/>
    <p:sldId id="1401" r:id="rId18"/>
    <p:sldId id="1381" r:id="rId19"/>
    <p:sldId id="1402" r:id="rId20"/>
    <p:sldId id="1404" r:id="rId21"/>
    <p:sldId id="1396" r:id="rId22"/>
    <p:sldId id="1405" r:id="rId23"/>
    <p:sldId id="1406" r:id="rId24"/>
    <p:sldId id="1407" r:id="rId25"/>
    <p:sldId id="1449" r:id="rId26"/>
    <p:sldId id="1426" r:id="rId27"/>
    <p:sldId id="1447" r:id="rId28"/>
    <p:sldId id="1434" r:id="rId29"/>
    <p:sldId id="1435" r:id="rId30"/>
    <p:sldId id="1445" r:id="rId31"/>
    <p:sldId id="1446" r:id="rId32"/>
    <p:sldId id="1431" r:id="rId33"/>
    <p:sldId id="1430" r:id="rId34"/>
    <p:sldId id="1428" r:id="rId35"/>
    <p:sldId id="1427" r:id="rId36"/>
    <p:sldId id="1429" r:id="rId37"/>
  </p:sldIdLst>
  <p:sldSz cx="9144000" cy="6858000" type="screen4x3"/>
  <p:notesSz cx="7302500" cy="9586913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D2D2"/>
    <a:srgbClr val="DEDFF5"/>
    <a:srgbClr val="F5F5F5"/>
    <a:srgbClr val="FFFFFF"/>
    <a:srgbClr val="DBF2DA"/>
    <a:srgbClr val="EBEBEB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106" d="100"/>
          <a:sy n="106" d="100"/>
        </p:scale>
        <p:origin x="-78" y="-1908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0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5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19,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#3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CO___</a:t>
            </a:r>
            <a:r>
              <a:rPr lang="en-GB" sz="1600" dirty="0"/>
              <a:t>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/>
              <a:t>Case study: Core i7/Linux memory 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</a:t>
            </a:r>
            <a:r>
              <a:rPr lang="en-US" dirty="0" smtClean="0"/>
              <a:t>ingle level page table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64bit address space, 4KB page size, 4GB physical memory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One entry per virtual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2</a:t>
            </a:r>
            <a:r>
              <a:rPr lang="en-GB" baseline="30000" dirty="0" smtClean="0"/>
              <a:t>64</a:t>
            </a:r>
            <a:r>
              <a:rPr lang="en-GB" dirty="0" smtClean="0"/>
              <a:t> addressable bytes/2</a:t>
            </a:r>
            <a:r>
              <a:rPr lang="en-GB" baseline="30000" dirty="0" smtClean="0"/>
              <a:t>12</a:t>
            </a:r>
            <a:r>
              <a:rPr lang="en-GB" dirty="0" smtClean="0"/>
              <a:t> bytes per page = 2</a:t>
            </a:r>
            <a:r>
              <a:rPr lang="en-GB" baseline="30000" dirty="0" smtClean="0"/>
              <a:t>52</a:t>
            </a:r>
            <a:r>
              <a:rPr lang="en-GB" dirty="0" smtClean="0"/>
              <a:t> page table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Page table entry size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page table entry contains: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Physical page number + Access control bits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4GB physical memory = 2</a:t>
            </a:r>
            <a:r>
              <a:rPr lang="en-GB" baseline="30000" dirty="0" smtClean="0"/>
              <a:t>32</a:t>
            </a:r>
            <a:r>
              <a:rPr lang="en-GB" dirty="0" smtClean="0"/>
              <a:t> bytes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ko-KR" dirty="0"/>
              <a:t>2</a:t>
            </a:r>
            <a:r>
              <a:rPr lang="en-GB" altLang="ko-KR" baseline="30000" dirty="0"/>
              <a:t>32</a:t>
            </a:r>
            <a:r>
              <a:rPr lang="en-GB" altLang="ko-KR" dirty="0"/>
              <a:t> </a:t>
            </a:r>
            <a:r>
              <a:rPr lang="en-GB" altLang="ko-KR" dirty="0" smtClean="0"/>
              <a:t>bytes memory / 2</a:t>
            </a:r>
            <a:r>
              <a:rPr lang="en-GB" altLang="ko-KR" baseline="30000" dirty="0" smtClean="0"/>
              <a:t>12</a:t>
            </a:r>
            <a:r>
              <a:rPr lang="en-GB" altLang="ko-KR" dirty="0" smtClean="0"/>
              <a:t> </a:t>
            </a:r>
            <a:r>
              <a:rPr lang="en-GB" altLang="ko-KR" dirty="0"/>
              <a:t>bytes per </a:t>
            </a:r>
            <a:r>
              <a:rPr lang="en-GB" altLang="ko-KR" dirty="0" smtClean="0"/>
              <a:t>page = 2</a:t>
            </a:r>
            <a:r>
              <a:rPr lang="en-GB" altLang="ko-KR" baseline="30000" dirty="0" smtClean="0"/>
              <a:t>20</a:t>
            </a:r>
            <a:r>
              <a:rPr lang="en-GB" altLang="ko-KR" dirty="0" smtClean="0"/>
              <a:t> physical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20 bits needed for physical page number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Page table entry = ~ 4 bytes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Page table size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ko-KR" dirty="0"/>
              <a:t>2</a:t>
            </a:r>
            <a:r>
              <a:rPr lang="en-GB" altLang="ko-KR" baseline="30000" dirty="0"/>
              <a:t>52</a:t>
            </a:r>
            <a:r>
              <a:rPr lang="en-GB" altLang="ko-KR" dirty="0"/>
              <a:t> page table </a:t>
            </a:r>
            <a:r>
              <a:rPr lang="en-GB" altLang="ko-KR" dirty="0" smtClean="0"/>
              <a:t>entries * 4 bytes = 2</a:t>
            </a:r>
            <a:r>
              <a:rPr lang="en-GB" altLang="ko-KR" baseline="30000" dirty="0" smtClean="0"/>
              <a:t>54</a:t>
            </a:r>
            <a:r>
              <a:rPr lang="en-GB" altLang="ko-KR" dirty="0" smtClean="0"/>
              <a:t> </a:t>
            </a:r>
            <a:r>
              <a:rPr lang="en-GB" altLang="ko-KR" dirty="0"/>
              <a:t>bytes </a:t>
            </a:r>
            <a:r>
              <a:rPr lang="en-GB" altLang="ko-KR" dirty="0" smtClean="0"/>
              <a:t> (16 petabytes) per process</a:t>
            </a:r>
            <a:endParaRPr lang="en-GB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487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Multi</a:t>
            </a:r>
            <a:r>
              <a:rPr lang="en-US" dirty="0" smtClean="0"/>
              <a:t>level page table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Let’s make sure that any page table requires only a single page (4KB)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Page table entry = ~ 4 bytes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4KB page / 4bytes per PTE = 1024 entries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10 bits of address space needed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We have 52 bit address for page table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We need ceiling(52/10) = 6 levels needed 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page table access, we need 6 memory accesses</a:t>
            </a:r>
            <a:endParaRPr lang="en-GB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295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Inverted Page </a:t>
            </a:r>
            <a:r>
              <a:rPr lang="en-US" dirty="0"/>
              <a:t>T</a:t>
            </a:r>
            <a:r>
              <a:rPr lang="en-US" dirty="0" smtClean="0"/>
              <a:t>able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We only have 4GB physical memory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ko-KR" dirty="0"/>
              <a:t>2</a:t>
            </a:r>
            <a:r>
              <a:rPr lang="en-GB" altLang="ko-KR" baseline="30000" dirty="0"/>
              <a:t>32</a:t>
            </a:r>
            <a:r>
              <a:rPr lang="en-GB" altLang="ko-KR" dirty="0"/>
              <a:t> bytes memory / 2</a:t>
            </a:r>
            <a:r>
              <a:rPr lang="en-GB" altLang="ko-KR" baseline="30000" dirty="0"/>
              <a:t>12</a:t>
            </a:r>
            <a:r>
              <a:rPr lang="en-GB" altLang="ko-KR" dirty="0"/>
              <a:t> bytes per page = 2</a:t>
            </a:r>
            <a:r>
              <a:rPr lang="en-GB" altLang="ko-KR" baseline="30000" dirty="0"/>
              <a:t>20</a:t>
            </a:r>
            <a:r>
              <a:rPr lang="en-GB" altLang="ko-KR" dirty="0"/>
              <a:t> physical pages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If we only store a single page table entry per physical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(table is indexed by PPN)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page table entry has process ID, VPN, and access info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16 bit process ID, 52bit VPN, 12 bit access info = 80 bits = 10 bytes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ko-KR" dirty="0"/>
              <a:t>2</a:t>
            </a:r>
            <a:r>
              <a:rPr lang="en-GB" altLang="ko-KR" baseline="30000" dirty="0"/>
              <a:t>20</a:t>
            </a:r>
            <a:r>
              <a:rPr lang="en-GB" altLang="ko-KR" dirty="0"/>
              <a:t> P</a:t>
            </a:r>
            <a:r>
              <a:rPr lang="en-GB" altLang="ko-KR" dirty="0" smtClean="0"/>
              <a:t>TE * 10 bytes = 10MB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(VPN, </a:t>
            </a:r>
            <a:r>
              <a:rPr lang="en-GB" dirty="0" err="1" smtClean="0"/>
              <a:t>pid</a:t>
            </a:r>
            <a:r>
              <a:rPr lang="en-GB" dirty="0" smtClean="0"/>
              <a:t>) pair, we need to find where it is in the page table by comparing it with all entries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Linear time, up to </a:t>
            </a:r>
            <a:r>
              <a:rPr lang="en-GB" altLang="ko-KR" dirty="0"/>
              <a:t>2</a:t>
            </a:r>
            <a:r>
              <a:rPr lang="en-GB" altLang="ko-KR" baseline="30000" dirty="0"/>
              <a:t>20</a:t>
            </a:r>
            <a:r>
              <a:rPr lang="en-GB" altLang="ko-KR" dirty="0"/>
              <a:t> </a:t>
            </a:r>
            <a:r>
              <a:rPr lang="en-GB" altLang="ko-KR" dirty="0" smtClean="0"/>
              <a:t>memory accesses……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Hashing to the rescue    -&gt;  </a:t>
            </a:r>
            <a:r>
              <a:rPr lang="en-GB" smtClean="0"/>
              <a:t>Hashed Inverted Page Tables</a:t>
            </a:r>
            <a:endParaRPr lang="en-GB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8660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Core i7 Memory System</a:t>
            </a:r>
            <a:endParaRPr lang="en-US" dirty="0"/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 smtClean="0"/>
              <a:t>End-to-end Core i7 Address Translation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PTE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1-3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916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 table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CD: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Caching disabled or enabled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 smtClean="0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G: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table physical 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 table address (forces page tables to 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4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physical 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916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CD: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Cache disabled (1) or enabled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G: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physical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address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(forces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pages to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Page Table Translation</a:t>
            </a:r>
            <a:endParaRPr lang="en-US" dirty="0"/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Cute Trick for Speeding </a:t>
            </a:r>
            <a:r>
              <a:rPr lang="en-GB" dirty="0"/>
              <a:t>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</a:t>
            </a: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of a Linux Process</a:t>
            </a:r>
            <a:endParaRPr lang="en-US" dirty="0"/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</a:t>
            </a:r>
            <a:r>
              <a:rPr lang="en-US" sz="1600" dirty="0" smtClean="0">
                <a:latin typeface="+mn-lt"/>
              </a:rPr>
              <a:t> (</a:t>
            </a:r>
            <a:r>
              <a:rPr lang="en-US" sz="1600" dirty="0" err="1" smtClean="0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esp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</a:t>
            </a:r>
            <a:r>
              <a:rPr lang="en-US" sz="1600" dirty="0" smtClean="0">
                <a:latin typeface="+mn-lt"/>
              </a:rPr>
              <a:t>data</a:t>
            </a:r>
          </a:p>
          <a:p>
            <a:pPr algn="ctr"/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  (</a:t>
            </a:r>
            <a:r>
              <a:rPr lang="en-US" sz="1600" dirty="0" err="1" smtClean="0">
                <a:latin typeface="+mn-lt"/>
              </a:rPr>
              <a:t>ptables</a:t>
            </a:r>
            <a:r>
              <a:rPr lang="en-US" sz="1600" dirty="0" smtClean="0">
                <a:latin typeface="+mn-lt"/>
              </a:rPr>
              <a:t>,</a:t>
            </a:r>
            <a:endParaRPr lang="en-US" sz="16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, kernel stack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1371600" y="6188267"/>
            <a:ext cx="1798831" cy="54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0x08048000 (32)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 (64)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</a:t>
            </a:r>
            <a:r>
              <a:rPr lang="en-US" sz="1800" i="1" dirty="0" smtClean="0">
                <a:solidFill>
                  <a:schemeClr val="tx2"/>
                </a:solidFill>
                <a:latin typeface="+mn-lt"/>
              </a:rPr>
              <a:t> each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57" y="1443038"/>
            <a:ext cx="1536922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285625" cy="3387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</a:t>
            </a:r>
            <a:r>
              <a:rPr lang="en-GB" sz="1800" b="1" dirty="0">
                <a:latin typeface="Calibri" pitchFamily="34" charset="0"/>
              </a:rPr>
              <a:t>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 smtClean="0">
                <a:latin typeface="Calibri" pitchFamily="34" charset="0"/>
              </a:rPr>
              <a:t>ata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hared </a:t>
            </a:r>
            <a:r>
              <a:rPr lang="en-GB" sz="1600" b="1" dirty="0">
                <a:latin typeface="Calibri" pitchFamily="34" charset="0"/>
              </a:rPr>
              <a:t>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811587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</a:t>
            </a:r>
            <a:r>
              <a:rPr lang="en-GB" sz="1600" dirty="0" smtClean="0"/>
              <a:t>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this </a:t>
            </a:r>
            <a:r>
              <a:rPr lang="en-GB" sz="1600" dirty="0"/>
              <a:t>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 smtClean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Pages </a:t>
            </a:r>
            <a:r>
              <a:rPr lang="en-GB" sz="1600" b="1" dirty="0" smtClean="0"/>
              <a:t>shared</a:t>
            </a:r>
            <a:r>
              <a:rPr lang="en-GB" sz="1600" dirty="0" smtClean="0"/>
              <a:t> with </a:t>
            </a:r>
            <a:r>
              <a:rPr lang="en-GB" sz="1600" dirty="0"/>
              <a:t>other processes</a:t>
            </a:r>
            <a:r>
              <a:rPr lang="en-GB" sz="1600" dirty="0" smtClean="0"/>
              <a:t> or </a:t>
            </a:r>
            <a:r>
              <a:rPr lang="en-GB" sz="1600" b="1" dirty="0"/>
              <a:t>private</a:t>
            </a:r>
            <a:r>
              <a:rPr lang="en-GB" sz="1600" dirty="0"/>
              <a:t> to this </a:t>
            </a:r>
            <a:r>
              <a:rPr lang="en-GB" sz="1600" dirty="0" smtClean="0"/>
              <a:t>process</a:t>
            </a:r>
            <a:endParaRPr lang="en-GB" sz="1600" dirty="0"/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</a:rPr>
              <a:t>Segmentation fault:</a:t>
            </a:r>
            <a:endParaRPr lang="en-US" sz="1800" dirty="0" smtClean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 smtClean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VM areas initialized by associating them with disk objects.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Process is known as </a:t>
            </a:r>
            <a:r>
              <a:rPr lang="en-GB" b="1" i="1" dirty="0" smtClean="0">
                <a:solidFill>
                  <a:srgbClr val="990000"/>
                </a:solidFill>
              </a:rPr>
              <a:t>memory mapping</a:t>
            </a:r>
            <a:r>
              <a:rPr lang="en-GB" i="1" dirty="0" smtClean="0">
                <a:solidFill>
                  <a:srgbClr val="990000"/>
                </a:solidFill>
              </a:rPr>
              <a:t>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Area </a:t>
            </a:r>
            <a:r>
              <a:rPr lang="en-GB" dirty="0"/>
              <a:t>can be backed by 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  <a:endParaRPr lang="en-GB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990000"/>
                </a:solidFill>
              </a:rPr>
              <a:t>Anonymous file </a:t>
            </a:r>
            <a:r>
              <a:rPr lang="en-GB" dirty="0" smtClean="0"/>
              <a:t>(e.g., nothing)</a:t>
            </a:r>
            <a:endParaRPr lang="en-GB" i="1" dirty="0" smtClean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</a:t>
            </a:r>
            <a:r>
              <a:rPr lang="en-GB" dirty="0" smtClean="0"/>
              <a:t>0's (</a:t>
            </a:r>
            <a:r>
              <a:rPr lang="en-GB" b="1" i="1" dirty="0" smtClean="0">
                <a:solidFill>
                  <a:srgbClr val="990000"/>
                </a:solidFill>
              </a:rPr>
              <a:t>demand-zero page</a:t>
            </a:r>
            <a:r>
              <a:rPr lang="en-GB" dirty="0" smtClean="0"/>
              <a:t>)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</a:t>
            </a:r>
            <a:r>
              <a:rPr lang="en-GB" dirty="0" smtClean="0"/>
              <a:t>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Dirty pages are copied back and forth between memory and a special </a:t>
            </a:r>
            <a:r>
              <a:rPr lang="en-GB" i="1" dirty="0" smtClean="0">
                <a:solidFill>
                  <a:srgbClr val="990000"/>
                </a:solidFill>
              </a:rPr>
              <a:t>swap file</a:t>
            </a:r>
            <a:r>
              <a:rPr lang="en-GB" dirty="0" smtClean="0"/>
              <a:t>.</a:t>
            </a:r>
            <a:endParaRPr lang="en-GB" i="1" dirty="0" smtClean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990000"/>
                </a:solidFill>
              </a:rPr>
              <a:t>Key point: </a:t>
            </a:r>
            <a:r>
              <a:rPr lang="en-GB" dirty="0" smtClean="0"/>
              <a:t>no virtual pages are copied into physical memory until they are referenced!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Known as </a:t>
            </a:r>
            <a:r>
              <a:rPr lang="en-GB" b="1" i="1" dirty="0" smtClean="0">
                <a:solidFill>
                  <a:srgbClr val="990000"/>
                </a:solidFill>
              </a:rPr>
              <a:t>demand paging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Crucial for time and space efficiency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 smtClean="0"/>
              <a:t>Process 1  maps the shared object. 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74875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24078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 smtClean="0">
                <a:latin typeface="Calibri" pitchFamily="34" charset="0"/>
              </a:rPr>
              <a:t>Notice how the virtual addresses can be different.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r>
              <a:rPr lang="en-US" dirty="0" smtClean="0"/>
              <a:t>Sharing Revisited: </a:t>
            </a:r>
            <a:br>
              <a:rPr lang="en-US" dirty="0" smtClean="0"/>
            </a:br>
            <a:r>
              <a:rPr lang="en-US" dirty="0" smtClean="0"/>
              <a:t>Private Copy-on-write (COW)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 smtClean="0"/>
              <a:t>Two processes mapping a </a:t>
            </a:r>
            <a:r>
              <a:rPr lang="en-US" i="1" dirty="0" smtClean="0">
                <a:solidFill>
                  <a:srgbClr val="990000"/>
                </a:solidFill>
              </a:rPr>
              <a:t>private copy-on-write (COW)  </a:t>
            </a:r>
            <a:r>
              <a:rPr lang="en-US" dirty="0" smtClean="0"/>
              <a:t>object. </a:t>
            </a:r>
          </a:p>
          <a:p>
            <a:r>
              <a:rPr lang="en-US" dirty="0" smtClean="0"/>
              <a:t>Area flagged as private copy-on-write</a:t>
            </a:r>
          </a:p>
          <a:p>
            <a:r>
              <a:rPr lang="en-US" dirty="0" err="1" smtClean="0"/>
              <a:t>PTEs</a:t>
            </a:r>
            <a:r>
              <a:rPr lang="en-US" dirty="0" smtClean="0"/>
              <a:t> in private areas are flagged as read-only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7580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dirty="0" smtClean="0"/>
              <a:t>rivate</a:t>
            </a:r>
            <a:endParaRPr lang="en-US" sz="1800" dirty="0"/>
          </a:p>
          <a:p>
            <a:r>
              <a:rPr lang="en-US" sz="1800" dirty="0"/>
              <a:t>copy-on-write</a:t>
            </a:r>
            <a:endParaRPr lang="en-US" sz="1800" dirty="0" smtClean="0"/>
          </a:p>
          <a:p>
            <a:r>
              <a:rPr lang="en-US" sz="1800" dirty="0" smtClean="0"/>
              <a:t>area</a:t>
            </a:r>
            <a:endParaRPr lang="en-US" sz="1800" dirty="0"/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 smtClean="0"/>
              <a:t>Sharing Revisited: </a:t>
            </a:r>
            <a:br>
              <a:rPr lang="en-US" dirty="0" smtClean="0"/>
            </a:br>
            <a:r>
              <a:rPr lang="en-US" dirty="0" smtClean="0"/>
              <a:t>Private Copy-on-write (COW)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 smtClean="0"/>
              <a:t>Instruction writing to private page triggers protection fault. </a:t>
            </a:r>
          </a:p>
          <a:p>
            <a:r>
              <a:rPr lang="en-US" dirty="0" smtClean="0"/>
              <a:t>Handler creates new R/W page. </a:t>
            </a:r>
          </a:p>
          <a:p>
            <a:r>
              <a:rPr lang="en-US" dirty="0" smtClean="0"/>
              <a:t>Instruction restarts upon handler return. </a:t>
            </a:r>
          </a:p>
          <a:p>
            <a:r>
              <a:rPr lang="en-US" dirty="0" smtClean="0"/>
              <a:t>Copying deferred as long as possible!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9485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6381" y="32725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835228" y="3103553"/>
            <a:ext cx="11742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583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712054" y="3833207"/>
            <a:ext cx="155917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Write to private</a:t>
            </a:r>
          </a:p>
          <a:p>
            <a:pPr algn="ctr"/>
            <a:r>
              <a:rPr lang="en-US" sz="1800" dirty="0"/>
              <a:t>copy-on-write</a:t>
            </a:r>
          </a:p>
          <a:p>
            <a:pPr algn="ctr"/>
            <a:r>
              <a:rPr lang="en-US" sz="1800" dirty="0"/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 smtClean="0"/>
              <a:t>VM and memory mapping explain how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provides private address space for each process. 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To create virtual address for new new process</a:t>
            </a:r>
          </a:p>
          <a:p>
            <a:pPr lvl="1"/>
            <a:r>
              <a:rPr lang="en-GB" dirty="0" smtClean="0"/>
              <a:t>Create exact copies of current </a:t>
            </a:r>
            <a:r>
              <a:rPr lang="en-GB" dirty="0" err="1" smtClean="0">
                <a:latin typeface="Courier New"/>
                <a:cs typeface="Courier New"/>
              </a:rPr>
              <a:t>mm_struct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/>
              <a:t>, and page tables. </a:t>
            </a:r>
          </a:p>
          <a:p>
            <a:pPr lvl="1"/>
            <a:r>
              <a:rPr lang="en-GB" dirty="0" smtClean="0"/>
              <a:t>Flag each page in both processes as read-only</a:t>
            </a:r>
          </a:p>
          <a:p>
            <a:pPr lvl="1"/>
            <a:r>
              <a:rPr lang="en-GB" dirty="0" smtClean="0"/>
              <a:t>Flag each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>
                <a:latin typeface="+mn-lt"/>
                <a:cs typeface="Courier New"/>
              </a:rPr>
              <a:t>i</a:t>
            </a:r>
            <a:r>
              <a:rPr lang="en-GB" dirty="0" smtClean="0">
                <a:latin typeface="+mn-lt"/>
              </a:rPr>
              <a:t>n</a:t>
            </a:r>
            <a:r>
              <a:rPr lang="en-GB" dirty="0" smtClean="0"/>
              <a:t> both processes as private COW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On return, each process has exact copy of virtual memory</a:t>
            </a:r>
          </a:p>
          <a:p>
            <a:endParaRPr lang="en-GB" dirty="0" smtClean="0"/>
          </a:p>
          <a:p>
            <a:r>
              <a:rPr lang="en-GB" dirty="0" smtClean="0"/>
              <a:t>Subsequent writes create new pages using COW mechanism.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 load and run a new program </a:t>
            </a:r>
            <a:r>
              <a:rPr lang="en-GB" dirty="0" err="1" smtClean="0">
                <a:latin typeface="Courier New"/>
                <a:cs typeface="Courier New"/>
              </a:rPr>
              <a:t>a.out</a:t>
            </a:r>
            <a:r>
              <a:rPr lang="en-GB" dirty="0" smtClean="0"/>
              <a:t> in the current process using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>
                <a:latin typeface="+mn-lt"/>
                <a:cs typeface="Courier New"/>
              </a:rPr>
              <a:t>Free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old areas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new areas</a:t>
            </a:r>
          </a:p>
          <a:p>
            <a:pPr lvl="1"/>
            <a:r>
              <a:rPr lang="en-GB" dirty="0" smtClean="0"/>
              <a:t>Programs and initialized data backed by object files.</a:t>
            </a:r>
          </a:p>
          <a:p>
            <a:pPr lvl="1"/>
            <a:r>
              <a:rPr lang="en-GB" dirty="0" smtClean="0">
                <a:latin typeface="Courier New"/>
                <a:cs typeface="Courier New"/>
              </a:rPr>
              <a:t>.</a:t>
            </a:r>
            <a:r>
              <a:rPr lang="en-GB" dirty="0" err="1" smtClean="0">
                <a:latin typeface="Courier New"/>
                <a:cs typeface="Courier New"/>
              </a:rPr>
              <a:t>bss</a:t>
            </a:r>
            <a:r>
              <a:rPr lang="en-GB" dirty="0" smtClean="0">
                <a:latin typeface="Courier New"/>
                <a:cs typeface="Courier New"/>
              </a:rPr>
              <a:t>  </a:t>
            </a:r>
            <a:r>
              <a:rPr lang="en-GB" dirty="0" smtClean="0"/>
              <a:t>and stack backed by anonymous files . </a:t>
            </a:r>
          </a:p>
          <a:p>
            <a:endParaRPr lang="en-GB" dirty="0" smtClean="0"/>
          </a:p>
          <a:p>
            <a:r>
              <a:rPr lang="en-GB" dirty="0" smtClean="0"/>
              <a:t>Set PC to entry point in </a:t>
            </a:r>
            <a:r>
              <a:rPr lang="en-GB" dirty="0" smtClean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 smtClean="0"/>
              <a:t>Linux will fault in code and data pages as needed.</a:t>
            </a:r>
            <a:endParaRPr lang="en-GB" dirty="0"/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Memory mapped region </a:t>
            </a:r>
          </a:p>
          <a:p>
            <a:pPr algn="ctr"/>
            <a:r>
              <a:rPr lang="en-US" sz="140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6115" y="5867400"/>
            <a:ext cx="2665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9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11180" y="2430462"/>
            <a:ext cx="649203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11462"/>
            <a:ext cx="171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6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40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3662"/>
            <a:ext cx="169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75700" y="4792662"/>
            <a:ext cx="534450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</a:t>
            </a:r>
            <a:r>
              <a:rPr lang="en-GB" dirty="0" smtClean="0"/>
              <a:t>PROT_READ</a:t>
            </a:r>
            <a:r>
              <a:rPr lang="en-GB" dirty="0"/>
              <a:t>, </a:t>
            </a:r>
            <a:r>
              <a:rPr lang="en-GB" dirty="0" smtClean="0"/>
              <a:t>PROT_WRITE, ...</a:t>
            </a:r>
            <a:endParaRPr lang="en-GB" dirty="0"/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</a:t>
            </a:r>
            <a:r>
              <a:rPr lang="en-GB" dirty="0" smtClean="0"/>
              <a:t> MAP_ANON, MAP_PRIVATE</a:t>
            </a:r>
            <a:r>
              <a:rPr lang="en-GB" dirty="0"/>
              <a:t>, </a:t>
            </a:r>
            <a:r>
              <a:rPr lang="en-GB" dirty="0" smtClean="0"/>
              <a:t>MAP_SHARED, ...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Return </a:t>
            </a:r>
            <a:r>
              <a:rPr lang="en-GB" dirty="0"/>
              <a:t>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 smtClean="0">
                <a:effectLst/>
              </a:rPr>
              <a:t>)</a:t>
            </a:r>
            <a:endParaRPr lang="en-GB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 smtClean="0">
                <a:latin typeface="Courier New" pitchFamily="49" charset="0"/>
              </a:rPr>
              <a:t>fd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7163" y="319088"/>
            <a:ext cx="7462837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+mn-lt"/>
              </a:rPr>
              <a:t>Using </a:t>
            </a:r>
            <a:r>
              <a:rPr lang="en-GB" dirty="0" err="1" smtClean="0">
                <a:latin typeface="Courier New"/>
                <a:cs typeface="Courier New"/>
              </a:rPr>
              <a:t>mmap</a:t>
            </a:r>
            <a:r>
              <a:rPr lang="en-GB" dirty="0" smtClean="0">
                <a:latin typeface="+mn-lt"/>
              </a:rPr>
              <a:t> to Copy Files</a:t>
            </a:r>
            <a:endParaRPr lang="en-GB" dirty="0">
              <a:latin typeface="+mn-lt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08212"/>
            <a:ext cx="4154488" cy="4116388"/>
          </a:xfrm>
          <a:solidFill>
            <a:srgbClr val="F6F5BD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#include "</a:t>
            </a:r>
            <a:r>
              <a:rPr lang="en-US" sz="1400" dirty="0" err="1" smtClean="0">
                <a:latin typeface="Courier New" pitchFamily="49" charset="0"/>
              </a:rPr>
              <a:t>csapp.h</a:t>
            </a:r>
            <a:r>
              <a:rPr lang="en-US" sz="1400" dirty="0" smtClean="0">
                <a:latin typeface="Courier New" pitchFamily="49" charset="0"/>
              </a:rPr>
              <a:t>"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/*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</a:rPr>
              <a:t>mmapcopy</a:t>
            </a:r>
            <a:r>
              <a:rPr lang="en-US" sz="1400" dirty="0" smtClean="0">
                <a:latin typeface="Courier New" pitchFamily="49" charset="0"/>
              </a:rPr>
              <a:t> - uses </a:t>
            </a:r>
            <a:r>
              <a:rPr lang="en-US" sz="1400" dirty="0" err="1" smtClean="0">
                <a:latin typeface="Courier New" pitchFamily="49" charset="0"/>
              </a:rPr>
              <a:t>mmap</a:t>
            </a:r>
            <a:r>
              <a:rPr lang="en-US" sz="1400" dirty="0" smtClean="0">
                <a:latin typeface="Courier New" pitchFamily="49" charset="0"/>
              </a:rPr>
              <a:t> to copy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*            file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 to </a:t>
            </a:r>
            <a:r>
              <a:rPr lang="en-US" sz="1400" dirty="0" err="1" smtClean="0">
                <a:latin typeface="Courier New" pitchFamily="49" charset="0"/>
              </a:rPr>
              <a:t>stdout</a:t>
            </a: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*/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mmapcopy(int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size)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/* </a:t>
            </a:r>
            <a:r>
              <a:rPr lang="en-US" sz="1400" dirty="0" err="1" smtClean="0">
                <a:latin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</a:rPr>
              <a:t> to </a:t>
            </a:r>
            <a:r>
              <a:rPr lang="en-US" sz="1400" dirty="0" err="1" smtClean="0">
                <a:latin typeface="Courier New" pitchFamily="49" charset="0"/>
              </a:rPr>
              <a:t>mem</a:t>
            </a:r>
            <a:r>
              <a:rPr lang="en-US" sz="1400" dirty="0" smtClean="0">
                <a:latin typeface="Courier New" pitchFamily="49" charset="0"/>
              </a:rPr>
              <a:t>-mapped VM area */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char *</a:t>
            </a:r>
            <a:r>
              <a:rPr lang="en-US" sz="1400" dirty="0" err="1" smtClean="0">
                <a:latin typeface="Courier New" pitchFamily="49" charset="0"/>
              </a:rPr>
              <a:t>bufp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bufp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Mmap(NULL</a:t>
            </a:r>
            <a:r>
              <a:rPr lang="en-US" sz="1400" dirty="0" smtClean="0">
                <a:latin typeface="Courier New" pitchFamily="49" charset="0"/>
              </a:rPr>
              <a:t>, size,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PROT_READ, 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MAP_PRIVATE,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, 0);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Write(1, </a:t>
            </a:r>
            <a:r>
              <a:rPr lang="en-US" sz="1400" dirty="0" err="1" smtClean="0">
                <a:latin typeface="Courier New" pitchFamily="49" charset="0"/>
              </a:rPr>
              <a:t>bufp</a:t>
            </a:r>
            <a:r>
              <a:rPr lang="en-US" sz="1400" dirty="0" smtClean="0">
                <a:latin typeface="Courier New" pitchFamily="49" charset="0"/>
              </a:rPr>
              <a:t>, size);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return;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2082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/* </a:t>
            </a:r>
            <a:r>
              <a:rPr lang="en-US" sz="1400" dirty="0" err="1" smtClean="0">
                <a:latin typeface="Courier New" pitchFamily="49" charset="0"/>
              </a:rPr>
              <a:t>mmapcopy</a:t>
            </a:r>
            <a:r>
              <a:rPr lang="en-US" sz="1400" dirty="0" smtClean="0">
                <a:latin typeface="Courier New" pitchFamily="49" charset="0"/>
              </a:rPr>
              <a:t> driver */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main(int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**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</a:rPr>
              <a:t> stat stat;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/* Check for required </a:t>
            </a:r>
            <a:r>
              <a:rPr lang="en-US" sz="1400" dirty="0" err="1" smtClean="0">
                <a:latin typeface="Courier New" pitchFamily="49" charset="0"/>
              </a:rPr>
              <a:t>cmdline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</a:rPr>
              <a:t> */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if (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 != 2) {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printf("usage</a:t>
            </a:r>
            <a:r>
              <a:rPr lang="en-US" sz="1400" dirty="0" smtClean="0">
                <a:latin typeface="Courier New" pitchFamily="49" charset="0"/>
              </a:rPr>
              <a:t>: %</a:t>
            </a:r>
            <a:r>
              <a:rPr lang="en-US" sz="1400" dirty="0" err="1" smtClean="0">
                <a:latin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</a:rPr>
              <a:t> &lt;filename&gt;\</a:t>
            </a:r>
            <a:r>
              <a:rPr lang="en-US" sz="1400" dirty="0" err="1" smtClean="0">
                <a:latin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</a:rPr>
              <a:t>”,  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argv[0]);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exit(0);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/* Copy the input </a:t>
            </a:r>
            <a:r>
              <a:rPr lang="en-US" sz="1400" dirty="0" err="1" smtClean="0">
                <a:latin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</a:rPr>
              <a:t> to </a:t>
            </a:r>
            <a:r>
              <a:rPr lang="en-US" sz="1400" dirty="0" err="1" smtClean="0">
                <a:latin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</a:rPr>
              <a:t> */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 = Open(argv[1], O_RDONLY, 0);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Fstat(fd</a:t>
            </a:r>
            <a:r>
              <a:rPr lang="en-US" sz="1400" dirty="0" smtClean="0">
                <a:latin typeface="Courier New" pitchFamily="49" charset="0"/>
              </a:rPr>
              <a:t>, &amp;stat);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mmapcopy(fd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stat.st_size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exit(0);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>
              <a:latin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85947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 smtClean="0">
                <a:latin typeface="Calibri" pitchFamily="34" charset="0"/>
              </a:rPr>
              <a:t>Copying without transferring data to user space 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55282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0500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52212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</a:t>
            </a:r>
            <a:r>
              <a:rPr lang="en-GB" dirty="0"/>
              <a:t>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731683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732212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8062912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7432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8072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6178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555307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4926012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297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3670300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304482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2416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7907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1160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534987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8062912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7432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68072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178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555307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4926012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4297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3670300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304482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2416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17907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1160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534987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8062912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7432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68072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6178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555307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4926012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4297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3670300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304482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2416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17907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1160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534987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8062912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7432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68072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6178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555307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4926012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4297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3670300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304482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2416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17907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1160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534987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8062912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7432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68072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6178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555307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4926012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297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3670300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304482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2416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17907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1160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534987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534987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534987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534987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534987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17907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24161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36703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429736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55530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617855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74326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806291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116046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3044825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534987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492601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6807200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534987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8688388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534987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 addressed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 </a:t>
            </a:r>
            <a:r>
              <a:rPr lang="en-GB" sz="1600" dirty="0"/>
              <a:t>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0x3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#2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0x0B8F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 </a:t>
            </a:r>
            <a:r>
              <a:rPr lang="en-GB" sz="1600" dirty="0"/>
              <a:t>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468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0x2E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1071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0x0B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80338" y="3437965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TBD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16" grpId="0"/>
      <p:bldP spid="38017" grpId="0"/>
      <p:bldP spid="38018" grpId="0"/>
      <p:bldP spid="38019" grpId="0"/>
      <p:bldP spid="38021" grpId="0"/>
      <p:bldP spid="380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12642</TotalTime>
  <Words>2910</Words>
  <Application>Microsoft Office PowerPoint</Application>
  <PresentationFormat>화면 슬라이드 쇼(4:3)</PresentationFormat>
  <Paragraphs>1204</Paragraphs>
  <Slides>36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template2007</vt:lpstr>
      <vt:lpstr>Virtual Memory: Systems  15-213: Introduction to Computer Systems  16th Lecture, Oct. 19, 2010</vt:lpstr>
      <vt:lpstr>Today  </vt:lpstr>
      <vt:lpstr>Review of Symbols</vt:lpstr>
      <vt:lpstr>Simple Memory System Example</vt:lpstr>
      <vt:lpstr>Simple Memory System Page Table</vt:lpstr>
      <vt:lpstr>Simple Memory System TLB</vt:lpstr>
      <vt:lpstr>Simple Memory System Cache</vt:lpstr>
      <vt:lpstr>Address Translation Example #1</vt:lpstr>
      <vt:lpstr>Address Translation Example #2</vt:lpstr>
      <vt:lpstr>Address Translation Example #3</vt:lpstr>
      <vt:lpstr>Today  </vt:lpstr>
      <vt:lpstr>Single level page table</vt:lpstr>
      <vt:lpstr>Multilevel page table</vt:lpstr>
      <vt:lpstr>Inverted Page Table</vt:lpstr>
      <vt:lpstr>Intel Core i7 Memory System</vt:lpstr>
      <vt:lpstr>Review of Symbols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Memory of a Linux Process</vt:lpstr>
      <vt:lpstr>Linux Organizes VM as Collection of “Areas” </vt:lpstr>
      <vt:lpstr>Linux Page Fault Handling </vt:lpstr>
      <vt:lpstr>Today  </vt:lpstr>
      <vt:lpstr>Memory Mapping</vt:lpstr>
      <vt:lpstr>Demand paging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User-Level Memory Mapping</vt:lpstr>
      <vt:lpstr>User-Level Memory Mapping</vt:lpstr>
      <vt:lpstr>Using mmap to Copy Files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dcslab</cp:lastModifiedBy>
  <cp:revision>532</cp:revision>
  <cp:lastPrinted>2010-10-19T14:58:03Z</cp:lastPrinted>
  <dcterms:created xsi:type="dcterms:W3CDTF">2011-01-05T23:16:19Z</dcterms:created>
  <dcterms:modified xsi:type="dcterms:W3CDTF">2014-10-14T08:09:44Z</dcterms:modified>
</cp:coreProperties>
</file>