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jpeg" ContentType="image/jpe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720" y="1604520"/>
            <a:ext cx="49838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720" y="1604520"/>
            <a:ext cx="49838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720" y="1604520"/>
            <a:ext cx="498384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720" y="1604520"/>
            <a:ext cx="49838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NanumGothic"/>
              </a:rPr>
              <a:t>제목 텍스트의 서식을 편집하려면 클릭하십시오</a:t>
            </a:r>
            <a:r>
              <a:rPr lang="en-US">
                <a:latin typeface="NanumGothic"/>
              </a:rPr>
              <a:t>.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9665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NanumGothic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NanumGothic"/>
              </a:rPr>
              <a:t>2</a:t>
            </a:r>
            <a:r>
              <a:rPr lang="en-US">
                <a:latin typeface="NanumGothic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NanumGothic"/>
              </a:rPr>
              <a:t>3</a:t>
            </a:r>
            <a:r>
              <a:rPr lang="en-US">
                <a:latin typeface="NanumGothic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NanumGothic"/>
              </a:rPr>
              <a:t>4</a:t>
            </a:r>
            <a:r>
              <a:rPr lang="en-US">
                <a:latin typeface="NanumGothic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NanumGothic"/>
              </a:rPr>
              <a:t>5</a:t>
            </a:r>
            <a:r>
              <a:rPr lang="en-US">
                <a:latin typeface="NanumGothic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NanumGothic"/>
              </a:rPr>
              <a:t>6</a:t>
            </a:r>
            <a:r>
              <a:rPr lang="en-US">
                <a:latin typeface="NanumGothic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NanumGothic"/>
              </a:rPr>
              <a:t>7</a:t>
            </a:r>
            <a:r>
              <a:rPr lang="en-US">
                <a:latin typeface="NanumGothic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NanumGothic"/>
              </a:rPr>
              <a:t>제목 텍스트의 서식을 편집하려면 클릭하십시오</a:t>
            </a:r>
            <a:r>
              <a:rPr lang="en-US" sz="4400">
                <a:latin typeface="NanumGothic"/>
              </a:rPr>
              <a:t>.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NanumGothic"/>
              </a:rPr>
              <a:t>개요 텍스트의 서식을 편집하려면 클릭하십시오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NanumGothic"/>
              </a:rPr>
              <a:t>2</a:t>
            </a:r>
            <a:r>
              <a:rPr lang="en-US" sz="2800">
                <a:latin typeface="NanumGothic"/>
              </a:rPr>
              <a:t>번째 개요 수준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NanumGothic"/>
              </a:rPr>
              <a:t>3</a:t>
            </a:r>
            <a:r>
              <a:rPr lang="en-US" sz="2400">
                <a:latin typeface="NanumGothic"/>
              </a:rPr>
              <a:t>번째 개요 수준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NanumGothic"/>
              </a:rPr>
              <a:t>4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5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6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NanumGothic"/>
              </a:rPr>
              <a:t>7</a:t>
            </a:r>
            <a:r>
              <a:rPr lang="en-US" sz="2000">
                <a:latin typeface="NanumGothic"/>
              </a:rPr>
              <a:t>번째 개요 수준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11040"/>
            <a:ext cx="7771320" cy="154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400">
                <a:solidFill>
                  <a:srgbClr val="000000"/>
                </a:solidFill>
                <a:latin typeface="Arial"/>
                <a:ea typeface="Arial"/>
              </a:rPr>
              <a:t>Writing a Dynamic Allocator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85800" y="3786840"/>
            <a:ext cx="7771320" cy="104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666666"/>
                </a:solidFill>
                <a:latin typeface="Arial"/>
                <a:ea typeface="Arial"/>
              </a:rPr>
              <a:t>Jake Choi &lt;jichoi@dcslab.snu.ac.kr&gt;</a:t>
            </a:r>
            <a:endParaRPr/>
          </a:p>
        </p:txBody>
      </p:sp>
      <p:sp>
        <p:nvSpPr>
          <p:cNvPr id="74" name="CustomShape 3"/>
          <p:cNvSpPr/>
          <p:nvPr/>
        </p:nvSpPr>
        <p:spPr>
          <a:xfrm>
            <a:off x="93600" y="102240"/>
            <a:ext cx="5765760" cy="55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System Programming Practices, Spring, 2015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Internal Fragmentation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106640" y="4525200"/>
            <a:ext cx="6090120" cy="617400"/>
          </a:xfrm>
          <a:prstGeom prst="rect">
            <a:avLst/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</p:sp>
      <p:sp>
        <p:nvSpPr>
          <p:cNvPr id="97" name="CustomShape 3"/>
          <p:cNvSpPr/>
          <p:nvPr/>
        </p:nvSpPr>
        <p:spPr>
          <a:xfrm>
            <a:off x="1150200" y="4568760"/>
            <a:ext cx="99216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Payload</a:t>
            </a:r>
            <a:endParaRPr/>
          </a:p>
        </p:txBody>
      </p:sp>
      <p:sp>
        <p:nvSpPr>
          <p:cNvPr id="98" name="CustomShape 4"/>
          <p:cNvSpPr/>
          <p:nvPr/>
        </p:nvSpPr>
        <p:spPr>
          <a:xfrm>
            <a:off x="2187360" y="4568760"/>
            <a:ext cx="931320" cy="5392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Padding</a:t>
            </a:r>
            <a:endParaRPr/>
          </a:p>
        </p:txBody>
      </p:sp>
      <p:sp>
        <p:nvSpPr>
          <p:cNvPr id="99" name="CustomShape 5"/>
          <p:cNvSpPr/>
          <p:nvPr/>
        </p:nvSpPr>
        <p:spPr>
          <a:xfrm>
            <a:off x="4200480" y="4568760"/>
            <a:ext cx="931320" cy="5392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Padding</a:t>
            </a:r>
            <a:endParaRPr/>
          </a:p>
        </p:txBody>
      </p:sp>
      <p:sp>
        <p:nvSpPr>
          <p:cNvPr id="100" name="CustomShape 6"/>
          <p:cNvSpPr/>
          <p:nvPr/>
        </p:nvSpPr>
        <p:spPr>
          <a:xfrm>
            <a:off x="3163320" y="4568760"/>
            <a:ext cx="99216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Payload</a:t>
            </a:r>
            <a:endParaRPr/>
          </a:p>
        </p:txBody>
      </p:sp>
      <p:sp>
        <p:nvSpPr>
          <p:cNvPr id="101" name="CustomShape 7"/>
          <p:cNvSpPr/>
          <p:nvPr/>
        </p:nvSpPr>
        <p:spPr>
          <a:xfrm>
            <a:off x="6213600" y="4568760"/>
            <a:ext cx="931320" cy="53928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Padding</a:t>
            </a:r>
            <a:endParaRPr/>
          </a:p>
        </p:txBody>
      </p:sp>
      <p:sp>
        <p:nvSpPr>
          <p:cNvPr id="102" name="CustomShape 8"/>
          <p:cNvSpPr/>
          <p:nvPr/>
        </p:nvSpPr>
        <p:spPr>
          <a:xfrm>
            <a:off x="5176800" y="4568760"/>
            <a:ext cx="99216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Payload</a:t>
            </a:r>
            <a:endParaRPr/>
          </a:p>
        </p:txBody>
      </p:sp>
      <p:sp>
        <p:nvSpPr>
          <p:cNvPr id="103" name="CustomShape 9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Inside allocated block, padding for alignment could waste system memory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be big problem for frequent small allocations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Need efficient space usage</a:t>
            </a:r>
            <a:endParaRPr/>
          </a:p>
        </p:txBody>
      </p:sp>
      <p:sp>
        <p:nvSpPr>
          <p:cNvPr id="104" name="CustomShape 10"/>
          <p:cNvSpPr/>
          <p:nvPr/>
        </p:nvSpPr>
        <p:spPr>
          <a:xfrm rot="16200000">
            <a:off x="1998000" y="4362480"/>
            <a:ext cx="255960" cy="1916280"/>
          </a:xfrm>
          <a:prstGeom prst="leftBrace">
            <a:avLst>
              <a:gd name="adj1" fmla="val 8333"/>
              <a:gd name="adj2" fmla="val 50000"/>
            </a:avLst>
          </a:prstGeom>
          <a:noFill/>
          <a:ln w="19080">
            <a:solidFill>
              <a:srgbClr val="000000"/>
            </a:solidFill>
            <a:round/>
          </a:ln>
        </p:spPr>
      </p:sp>
      <p:sp>
        <p:nvSpPr>
          <p:cNvPr id="105" name="CustomShape 11"/>
          <p:cNvSpPr/>
          <p:nvPr/>
        </p:nvSpPr>
        <p:spPr>
          <a:xfrm>
            <a:off x="1280880" y="5359680"/>
            <a:ext cx="1802880" cy="35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Double words align</a:t>
            </a:r>
            <a:endParaRPr/>
          </a:p>
        </p:txBody>
      </p:sp>
      <p:sp>
        <p:nvSpPr>
          <p:cNvPr id="106" name="CustomShape 12"/>
          <p:cNvSpPr/>
          <p:nvPr/>
        </p:nvSpPr>
        <p:spPr>
          <a:xfrm>
            <a:off x="2039040" y="5716800"/>
            <a:ext cx="4225320" cy="669960"/>
          </a:xfrm>
          <a:prstGeom prst="rect">
            <a:avLst/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3 words(50 % of entire memory) are wasted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</a:rPr>
              <a:t>due to internal fragmentaiton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External Fragmentation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No free block has enough size though sum of free blocks have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Need efficient placement</a:t>
            </a:r>
            <a:endParaRPr/>
          </a:p>
        </p:txBody>
      </p:sp>
      <p:sp>
        <p:nvSpPr>
          <p:cNvPr id="109" name="CustomShape 3"/>
          <p:cNvSpPr/>
          <p:nvPr/>
        </p:nvSpPr>
        <p:spPr>
          <a:xfrm>
            <a:off x="1106640" y="4525200"/>
            <a:ext cx="5506200" cy="617400"/>
          </a:xfrm>
          <a:prstGeom prst="rect">
            <a:avLst/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</p:sp>
      <p:sp>
        <p:nvSpPr>
          <p:cNvPr id="110" name="CustomShape 4"/>
          <p:cNvSpPr/>
          <p:nvPr/>
        </p:nvSpPr>
        <p:spPr>
          <a:xfrm>
            <a:off x="1150200" y="4568760"/>
            <a:ext cx="109692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Allocated</a:t>
            </a:r>
            <a:endParaRPr/>
          </a:p>
        </p:txBody>
      </p:sp>
      <p:sp>
        <p:nvSpPr>
          <p:cNvPr id="111" name="CustomShape 5"/>
          <p:cNvSpPr/>
          <p:nvPr/>
        </p:nvSpPr>
        <p:spPr>
          <a:xfrm>
            <a:off x="2293920" y="4568760"/>
            <a:ext cx="665640" cy="539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Free</a:t>
            </a:r>
            <a:endParaRPr/>
          </a:p>
        </p:txBody>
      </p:sp>
      <p:sp>
        <p:nvSpPr>
          <p:cNvPr id="112" name="CustomShape 6"/>
          <p:cNvSpPr/>
          <p:nvPr/>
        </p:nvSpPr>
        <p:spPr>
          <a:xfrm>
            <a:off x="3006720" y="4564080"/>
            <a:ext cx="119700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Allocated</a:t>
            </a:r>
            <a:endParaRPr/>
          </a:p>
        </p:txBody>
      </p:sp>
      <p:sp>
        <p:nvSpPr>
          <p:cNvPr id="113" name="CustomShape 7"/>
          <p:cNvSpPr/>
          <p:nvPr/>
        </p:nvSpPr>
        <p:spPr>
          <a:xfrm>
            <a:off x="4250520" y="4568760"/>
            <a:ext cx="578160" cy="539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Free</a:t>
            </a:r>
            <a:endParaRPr/>
          </a:p>
        </p:txBody>
      </p:sp>
      <p:sp>
        <p:nvSpPr>
          <p:cNvPr id="114" name="CustomShape 8"/>
          <p:cNvSpPr/>
          <p:nvPr/>
        </p:nvSpPr>
        <p:spPr>
          <a:xfrm>
            <a:off x="4875480" y="4568760"/>
            <a:ext cx="970560" cy="53928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Allocated</a:t>
            </a:r>
            <a:endParaRPr/>
          </a:p>
        </p:txBody>
      </p:sp>
      <p:sp>
        <p:nvSpPr>
          <p:cNvPr id="115" name="CustomShape 9"/>
          <p:cNvSpPr/>
          <p:nvPr/>
        </p:nvSpPr>
        <p:spPr>
          <a:xfrm>
            <a:off x="5893200" y="4564080"/>
            <a:ext cx="665640" cy="53928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Free</a:t>
            </a:r>
            <a:endParaRPr/>
          </a:p>
        </p:txBody>
      </p:sp>
      <p:sp>
        <p:nvSpPr>
          <p:cNvPr id="116" name="CustomShape 10"/>
          <p:cNvSpPr/>
          <p:nvPr/>
        </p:nvSpPr>
        <p:spPr>
          <a:xfrm>
            <a:off x="2293920" y="5261400"/>
            <a:ext cx="1096920" cy="539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  <a:ea typeface="Arial"/>
              </a:rPr>
              <a:t>Requested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Implementation Issues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Free block organization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How to keep track of free blocks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Placement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Which free block should be allocated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Splitting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How to split remainder of free block after allocating a little area inside a large free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Coalescing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Need to coalesce free blocks to eliminates external fragmentation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Implicit Free Lists</a:t>
            </a: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Construct the heap as a list of blocks by adding metadata inside a block as a head</a:t>
            </a:r>
            <a:endParaRPr/>
          </a:p>
        </p:txBody>
      </p:sp>
      <p:pic>
        <p:nvPicPr>
          <p:cNvPr id="121" name="Shape 12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" y="2643480"/>
            <a:ext cx="7961760" cy="2961360"/>
          </a:xfrm>
          <a:prstGeom prst="rect">
            <a:avLst/>
          </a:prstGeom>
          <a:ln>
            <a:noFill/>
          </a:ln>
        </p:spPr>
      </p:pic>
      <p:pic>
        <p:nvPicPr>
          <p:cNvPr id="122" name="Shape 12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572440"/>
            <a:ext cx="9142920" cy="119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Placing Allocated Blocks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First fit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Search appropriate size free block from start of heap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Increase search time for larger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Next fit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Search appropriate size free block from last selected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Suffer from worse memory utilization than first fit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Best fit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Select only best-fitting size free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Best for memory utilization, worst for search time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Coalescing Free Blocks</a:t>
            </a:r>
            <a:endParaRPr/>
          </a:p>
        </p:txBody>
      </p:sp>
      <p:sp>
        <p:nvSpPr>
          <p:cNvPr id="126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Adjacent, not coalesced free blocks could cause false fragmentation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be done immediately or later in batch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Hard to coalesce previous block</a:t>
            </a:r>
            <a:endParaRPr/>
          </a:p>
        </p:txBody>
      </p:sp>
      <p:pic>
        <p:nvPicPr>
          <p:cNvPr id="127" name="Shape 13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042520"/>
            <a:ext cx="9142920" cy="119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Coalescing with Boundary Tags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By boundary tag, the heap could be double-linked list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With double-linked list, coalescing is easy for previous block, too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Cons: more memory is wasted for meta-data</a:t>
            </a:r>
            <a:endParaRPr/>
          </a:p>
        </p:txBody>
      </p:sp>
      <p:pic>
        <p:nvPicPr>
          <p:cNvPr id="130" name="Shape 14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15320" y="4011480"/>
            <a:ext cx="4112640" cy="272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Explicit Free Lists</a:t>
            </a:r>
            <a:endParaRPr/>
          </a:p>
        </p:txBody>
      </p:sp>
      <p:sp>
        <p:nvSpPr>
          <p:cNvPr id="132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List only free blocks by adding pointer to predecessor / successor free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Because body of free block is free to be used, memory is not wasted</a:t>
            </a:r>
            <a:endParaRPr/>
          </a:p>
        </p:txBody>
      </p:sp>
      <p:pic>
        <p:nvPicPr>
          <p:cNvPr id="133" name="Shape 15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532160" y="3765240"/>
            <a:ext cx="6078240" cy="295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Segregated Free Lists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Classify free blocks based on size of the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Maintains a list per a class of free blocks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Could approximates best-fit algorithm</a:t>
            </a:r>
            <a:endParaRPr/>
          </a:p>
        </p:txBody>
      </p:sp>
      <p:sp>
        <p:nvSpPr>
          <p:cNvPr id="136" name="CustomShape 3"/>
          <p:cNvSpPr/>
          <p:nvPr/>
        </p:nvSpPr>
        <p:spPr>
          <a:xfrm>
            <a:off x="1620720" y="3795120"/>
            <a:ext cx="2876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37" name="CustomShape 4"/>
          <p:cNvSpPr/>
          <p:nvPr/>
        </p:nvSpPr>
        <p:spPr>
          <a:xfrm>
            <a:off x="418320" y="3738240"/>
            <a:ext cx="87048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size 1</a:t>
            </a:r>
            <a:endParaRPr/>
          </a:p>
        </p:txBody>
      </p:sp>
      <p:sp>
        <p:nvSpPr>
          <p:cNvPr id="138" name="CustomShape 5"/>
          <p:cNvSpPr/>
          <p:nvPr/>
        </p:nvSpPr>
        <p:spPr>
          <a:xfrm>
            <a:off x="418320" y="4387320"/>
            <a:ext cx="87048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size 2</a:t>
            </a:r>
            <a:endParaRPr/>
          </a:p>
        </p:txBody>
      </p:sp>
      <p:sp>
        <p:nvSpPr>
          <p:cNvPr id="139" name="CustomShape 6"/>
          <p:cNvSpPr/>
          <p:nvPr/>
        </p:nvSpPr>
        <p:spPr>
          <a:xfrm>
            <a:off x="418320" y="4966920"/>
            <a:ext cx="87048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size 3-4</a:t>
            </a:r>
            <a:endParaRPr/>
          </a:p>
        </p:txBody>
      </p:sp>
      <p:sp>
        <p:nvSpPr>
          <p:cNvPr id="140" name="CustomShape 7"/>
          <p:cNvSpPr/>
          <p:nvPr/>
        </p:nvSpPr>
        <p:spPr>
          <a:xfrm>
            <a:off x="418320" y="5380560"/>
            <a:ext cx="87048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size 5-8</a:t>
            </a:r>
            <a:endParaRPr/>
          </a:p>
        </p:txBody>
      </p:sp>
      <p:sp>
        <p:nvSpPr>
          <p:cNvPr id="141" name="CustomShape 8"/>
          <p:cNvSpPr/>
          <p:nvPr/>
        </p:nvSpPr>
        <p:spPr>
          <a:xfrm>
            <a:off x="418320" y="5951520"/>
            <a:ext cx="870480" cy="5306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...</a:t>
            </a:r>
            <a:endParaRPr/>
          </a:p>
        </p:txBody>
      </p:sp>
      <p:sp>
        <p:nvSpPr>
          <p:cNvPr id="142" name="CustomShape 9"/>
          <p:cNvSpPr/>
          <p:nvPr/>
        </p:nvSpPr>
        <p:spPr>
          <a:xfrm>
            <a:off x="2331000" y="3795120"/>
            <a:ext cx="2876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3" name="CustomShape 10"/>
          <p:cNvSpPr/>
          <p:nvPr/>
        </p:nvSpPr>
        <p:spPr>
          <a:xfrm>
            <a:off x="3040920" y="3795120"/>
            <a:ext cx="2876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4" name="CustomShape 11"/>
          <p:cNvSpPr/>
          <p:nvPr/>
        </p:nvSpPr>
        <p:spPr>
          <a:xfrm>
            <a:off x="3751200" y="3795120"/>
            <a:ext cx="2876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5" name="CustomShape 12"/>
          <p:cNvSpPr/>
          <p:nvPr/>
        </p:nvSpPr>
        <p:spPr>
          <a:xfrm>
            <a:off x="4461120" y="3795120"/>
            <a:ext cx="2876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6" name="CustomShape 13"/>
          <p:cNvSpPr/>
          <p:nvPr/>
        </p:nvSpPr>
        <p:spPr>
          <a:xfrm>
            <a:off x="1620720" y="4444200"/>
            <a:ext cx="60012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7" name="CustomShape 14"/>
          <p:cNvSpPr/>
          <p:nvPr/>
        </p:nvSpPr>
        <p:spPr>
          <a:xfrm>
            <a:off x="2619720" y="4444200"/>
            <a:ext cx="60012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8" name="CustomShape 15"/>
          <p:cNvSpPr/>
          <p:nvPr/>
        </p:nvSpPr>
        <p:spPr>
          <a:xfrm>
            <a:off x="3618720" y="4444200"/>
            <a:ext cx="60012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49" name="CustomShape 16"/>
          <p:cNvSpPr/>
          <p:nvPr/>
        </p:nvSpPr>
        <p:spPr>
          <a:xfrm>
            <a:off x="4617720" y="4444200"/>
            <a:ext cx="60012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0" name="CustomShape 17"/>
          <p:cNvSpPr/>
          <p:nvPr/>
        </p:nvSpPr>
        <p:spPr>
          <a:xfrm>
            <a:off x="1620720" y="5023440"/>
            <a:ext cx="11318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1" name="CustomShape 18"/>
          <p:cNvSpPr/>
          <p:nvPr/>
        </p:nvSpPr>
        <p:spPr>
          <a:xfrm>
            <a:off x="3215160" y="5023440"/>
            <a:ext cx="87048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2" name="CustomShape 19"/>
          <p:cNvSpPr/>
          <p:nvPr/>
        </p:nvSpPr>
        <p:spPr>
          <a:xfrm>
            <a:off x="4548600" y="5023440"/>
            <a:ext cx="11318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3" name="CustomShape 20"/>
          <p:cNvSpPr/>
          <p:nvPr/>
        </p:nvSpPr>
        <p:spPr>
          <a:xfrm>
            <a:off x="1620720" y="5446080"/>
            <a:ext cx="21290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4" name="CustomShape 21"/>
          <p:cNvSpPr/>
          <p:nvPr/>
        </p:nvSpPr>
        <p:spPr>
          <a:xfrm>
            <a:off x="4217400" y="5446080"/>
            <a:ext cx="1680840" cy="264600"/>
          </a:xfrm>
          <a:prstGeom prst="rect">
            <a:avLst/>
          </a:prstGeom>
          <a:solidFill>
            <a:srgbClr val="efefef"/>
          </a:solidFill>
          <a:ln w="19080">
            <a:solidFill>
              <a:srgbClr val="000000"/>
            </a:solidFill>
            <a:round/>
          </a:ln>
        </p:spPr>
      </p:sp>
      <p:sp>
        <p:nvSpPr>
          <p:cNvPr id="155" name="CustomShape 22"/>
          <p:cNvSpPr/>
          <p:nvPr/>
        </p:nvSpPr>
        <p:spPr>
          <a:xfrm>
            <a:off x="1909800" y="3927960"/>
            <a:ext cx="420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56" name="CustomShape 23"/>
          <p:cNvSpPr/>
          <p:nvPr/>
        </p:nvSpPr>
        <p:spPr>
          <a:xfrm>
            <a:off x="2619720" y="3927960"/>
            <a:ext cx="420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57" name="CustomShape 24"/>
          <p:cNvSpPr/>
          <p:nvPr/>
        </p:nvSpPr>
        <p:spPr>
          <a:xfrm>
            <a:off x="3330000" y="3927960"/>
            <a:ext cx="420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58" name="CustomShape 25"/>
          <p:cNvSpPr/>
          <p:nvPr/>
        </p:nvSpPr>
        <p:spPr>
          <a:xfrm>
            <a:off x="4039920" y="3927960"/>
            <a:ext cx="4201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59" name="CustomShape 26"/>
          <p:cNvSpPr/>
          <p:nvPr/>
        </p:nvSpPr>
        <p:spPr>
          <a:xfrm>
            <a:off x="2221920" y="4577040"/>
            <a:ext cx="3967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60" name="CustomShape 27"/>
          <p:cNvSpPr/>
          <p:nvPr/>
        </p:nvSpPr>
        <p:spPr>
          <a:xfrm>
            <a:off x="3220920" y="4577040"/>
            <a:ext cx="3967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61" name="CustomShape 28"/>
          <p:cNvSpPr/>
          <p:nvPr/>
        </p:nvSpPr>
        <p:spPr>
          <a:xfrm>
            <a:off x="4219920" y="4577040"/>
            <a:ext cx="39672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62" name="CustomShape 29"/>
          <p:cNvSpPr/>
          <p:nvPr/>
        </p:nvSpPr>
        <p:spPr>
          <a:xfrm>
            <a:off x="2753640" y="5156280"/>
            <a:ext cx="46080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63" name="CustomShape 30"/>
          <p:cNvSpPr/>
          <p:nvPr/>
        </p:nvSpPr>
        <p:spPr>
          <a:xfrm>
            <a:off x="4086720" y="5156280"/>
            <a:ext cx="46080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  <p:sp>
        <p:nvSpPr>
          <p:cNvPr id="164" name="CustomShape 31"/>
          <p:cNvSpPr/>
          <p:nvPr/>
        </p:nvSpPr>
        <p:spPr>
          <a:xfrm>
            <a:off x="3751200" y="5578920"/>
            <a:ext cx="465480" cy="360"/>
          </a:xfrm>
          <a:prstGeom prst="straightConnector1">
            <a:avLst/>
          </a:prstGeom>
          <a:noFill/>
          <a:ln w="19080">
            <a:solidFill>
              <a:srgbClr val="666666"/>
            </a:solidFill>
            <a:round/>
            <a:tailEnd len="lg" type="triangle" w="lg"/>
          </a:ln>
        </p:spPr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Buddy Allocator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Special case of segregated free lists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Linux also uses the allocator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Maintains power of two size classes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Find most nearest power of two size free block for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If not found, split the larger block until it met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Coalesce adjacent same size block(buddy)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power of two size rule not broken</a:t>
            </a: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520" cy="1142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lang="en-US" sz="4400">
                <a:latin typeface="NanumGothic"/>
              </a:rPr>
              <a:t>Notice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NanumGothic"/>
              </a:rPr>
              <a:t>For Shell Lab due tomorrow,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NanumGothic"/>
              </a:rPr>
              <a:t>If you submitted last week, please submit again because our lab mailserver was temporarily being repaired.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NanumGothic"/>
              </a:rPr>
              <a:t>Thank you 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Summary</a:t>
            </a:r>
            <a:endParaRPr/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Dynamic memory allocation necessary for realistic programs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Throughput / Memory utilization is two goals of dynamic memory allocator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 achieve those goals, need careful design and policy</a:t>
            </a: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85800" y="2111040"/>
            <a:ext cx="7771320" cy="154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Assignment: malloc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685800" y="3786840"/>
            <a:ext cx="7771320" cy="1045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Handout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ssh to sp.snucse.org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cp /home/sp_files/malloclab/malloclab-handout.tar ./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tar xvf malloclab-handout.tar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cd malloclab-handout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(Type your name and Student ID in mm.c)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$ make clean; make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a dynamic memory allocator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You should implement functions below. Should works as similar as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libc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version does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mm_init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Be called by user program at first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mm_malloc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Allocate memory and return address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mm_free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Free the allocated region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mm_realloc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: Allocates again with new size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Support Routines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 the following functions in memlib.c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void *mem_sbrk(int incr)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Expands the heap by incr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void *mem_heap_lo(void)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Returns a pointer to the start of the heap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void *mem_heap_hi(void)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Returns a pointer to the end of the heap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size_t mem_heapsize(void)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Returns the current size of the heap in bytes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size_t mem_pagesize(void)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Returns the system’s page size in bytes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Heap Consistency Checker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Implement heap checker and use it for your debugging (Will be scored 5 points)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The checker would check…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Is every block in the free list marked as free?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Are there any contiguous free blocks that somehow escaped coalescing?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Is every free block actually in the free list?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Do the pointers in the free list point to valid free blocks?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Do any allocated blocks overlap?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Do the pointers in a heap block point to valid heap addresses?</a:t>
            </a: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Tool: </a:t>
            </a:r>
            <a:r>
              <a:rPr b="1" lang="en-US" sz="3600">
                <a:solidFill>
                  <a:srgbClr val="000000"/>
                </a:solidFill>
                <a:latin typeface="Ubuntu Mono"/>
                <a:ea typeface="Ubuntu Mono"/>
              </a:rPr>
              <a:t>mdriver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Test mm.c for correctness, space utilization, and throughput using trace files(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*rep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Default trace files are located at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/home/sp_files/malloclab/traces/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457200" y="3254400"/>
            <a:ext cx="7593480" cy="336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$ ./mdriver -h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Usage: mdriver [-hvVal] [-f &lt;file&gt;] [-t &lt;dir&gt;]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Options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-a         Don't check the student structure.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-f &lt;file&gt;  Use &lt;file&gt; as the trace file.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-g         Generate summary info for autograder.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-h         Print this message.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-l         Run libc malloc as well.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-t &lt;dir&gt;   Directory to find default traces.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-v         Print per-trace performance breakdowns.</a:t>
            </a:r>
            <a:endParaRPr/>
          </a:p>
          <a:p>
            <a:pPr>
              <a:lnSpc>
                <a:spcPct val="115000"/>
              </a:lnSpc>
            </a:pP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        </a:t>
            </a:r>
            <a:r>
              <a:rPr lang="en-US">
                <a:solidFill>
                  <a:srgbClr val="000000"/>
                </a:solidFill>
                <a:latin typeface="Ubuntu Mono"/>
                <a:ea typeface="Ubuntu Mono"/>
              </a:rPr>
              <a:t>-V         Print additional debug info.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Programming Rules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not change any interfaces in mm.c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not invoke memory management related library calls or system calls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Should not define any global or static data structures. e.g., arrays, structs, trees, lists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Only scalar variables are allowed e.g., integers, floats, pointers, …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mm_malloc should align pointers to 8-bytes boundaries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e.g., Should returns 0, 8, 16, 24, …. not 1, 9, 13, ...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</a:t>
            </a:r>
            <a:endParaRPr/>
          </a:p>
        </p:txBody>
      </p:sp>
      <p:sp>
        <p:nvSpPr>
          <p:cNvPr id="185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0 point if not correct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20 points for correctness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35 points for performance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10 points for style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Evaluation: Correctness (20 pts)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0 point if code is buggy and / or crashes the driver (No points from performance / style)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Will be evaluated using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mdriver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Partial credit for each correct trace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685800" y="2111040"/>
            <a:ext cx="7771320" cy="154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>
                <a:solidFill>
                  <a:srgbClr val="000000"/>
                </a:solidFill>
                <a:latin typeface="Arial"/>
                <a:ea typeface="Arial"/>
              </a:rPr>
              <a:t>Dynamic Memory Allocation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685800" y="3786840"/>
            <a:ext cx="7771320" cy="104544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Evaluation: Performance (35 pts)</a:t>
            </a:r>
            <a:endParaRPr/>
          </a:p>
        </p:txBody>
      </p:sp>
      <p:sp>
        <p:nvSpPr>
          <p:cNvPr id="189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Performance will be evaluated with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space utilization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throughput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via formula below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P: performance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w: constant, 0.6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U: utilization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T: throughyput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lang="en-US" sz="3000" baseline="-25000">
                <a:solidFill>
                  <a:srgbClr val="000000"/>
                </a:solidFill>
                <a:latin typeface="Arial"/>
                <a:ea typeface="Arial"/>
              </a:rPr>
              <a:t>libc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: Throughput of libc version</a:t>
            </a:r>
            <a:endParaRPr/>
          </a:p>
        </p:txBody>
      </p:sp>
      <p:pic>
        <p:nvPicPr>
          <p:cNvPr id="190" name="Shape 2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60" y="5110200"/>
            <a:ext cx="8019000" cy="1513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Evaluation: Style (10 pts)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Use as few global variables as possible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Code should begin with a header comment that describes the code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Each subroutine should have a header comment that describes what / how it does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Heap consistency checker should be thorough and well-documented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5 points for heap consistency checker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Organize files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tree sp_practices6_2015-12345_Alice/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sp_practices6_2015-12345_Alice/</a:t>
            </a:r>
            <a:endParaRPr/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└──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mm.c</a:t>
            </a:r>
            <a:endParaRPr/>
          </a:p>
          <a:p>
            <a:pPr>
              <a:lnSpc>
                <a:spcPct val="115000"/>
              </a:lnSpc>
            </a:pP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3438360" y="2627280"/>
            <a:ext cx="1079640" cy="43452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student id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4692960" y="2664360"/>
            <a:ext cx="1911600" cy="626040"/>
          </a:xfrm>
          <a:prstGeom prst="wedgeRectCallout">
            <a:avLst>
              <a:gd name="adj1" fmla="val -20900"/>
              <a:gd name="adj2" fmla="val -78687"/>
            </a:avLst>
          </a:prstGeom>
          <a:solidFill>
            <a:srgbClr val="f3f3f3"/>
          </a:solidFill>
          <a:ln w="19080">
            <a:solidFill>
              <a:srgbClr val="000000"/>
            </a:solidFill>
            <a:round/>
          </a:ln>
        </p:spPr>
        <p:txBody>
          <a:bodyPr lIns="90000" rIns="90000" tIns="91440" bIns="91440" anchor="ctr"/>
          <a:p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(use Korean, please)</a:t>
            </a:r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Archive into zip file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$ zip -r sp_practices6_2015-12345_Alice.zip</a:t>
            </a:r>
            <a:endParaRPr/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Submissions: Email</a:t>
            </a:r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Send the zip file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to:</a:t>
            </a:r>
            <a:r>
              <a:rPr lang="en-US" sz="3000" u="sng">
                <a:solidFill>
                  <a:srgbClr val="1155cc"/>
                </a:solidFill>
                <a:latin typeface="Arial"/>
                <a:ea typeface="Arial"/>
              </a:rPr>
              <a:t>tskim@dcslab.snu.ac.kr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cc: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jichoi@dcslab.snu.ac.kr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Title as filename except the extension, zip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Submission due date: Wednesday 18, May 23:59</a:t>
            </a:r>
            <a:endParaRPr/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For Detail about Assignment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Refer to </a:t>
            </a:r>
            <a:r>
              <a:rPr lang="en-US" sz="3000">
                <a:solidFill>
                  <a:srgbClr val="000000"/>
                </a:solidFill>
                <a:latin typeface="Ubuntu Mono"/>
                <a:ea typeface="Ubuntu Mono"/>
              </a:rPr>
              <a:t>malloclab.pdf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 inside handout file</a:t>
            </a:r>
            <a:endParaRPr/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4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37800" y="2058480"/>
            <a:ext cx="3687840" cy="442224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Memory Allocation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534564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Allocation from Stack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For automatic variables (variables declared inside a block)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Allocated before entering the block, after leaving the block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Allocation from Heap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For undefined life cycled variables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Allocation done with explicit request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brk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 ptr could be adjusted using system call, </a:t>
            </a:r>
            <a:r>
              <a:rPr lang="en-US" sz="2400">
                <a:solidFill>
                  <a:srgbClr val="000000"/>
                </a:solidFill>
                <a:latin typeface="Ubuntu Mono"/>
                <a:ea typeface="Ubuntu Mono"/>
              </a:rPr>
              <a:t>sbrk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()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Explicit / Implicit Dynamic Allocators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Explicit allocators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Not only allocation, but also freeing should be requested explicitly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Most popular interface: malloc() / free()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e.g., C, C++, Rust, …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Implicit allocators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Freeing could be done implicitly using garbage collection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Implemented inside programming language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e.g., Lisp, Java, Python, golang, ...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Explicit Allocator: example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</p:sp>
      <p:pic>
        <p:nvPicPr>
          <p:cNvPr id="86" name="Shape 6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48080" y="1643040"/>
            <a:ext cx="4046760" cy="488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Allocator Requirements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Handling arbitrary request sequences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Requests could be came without any assumptions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Making immediate responses to requests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Not allowed to reorder or buffer requests for performance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Using only the heap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Any non-scalar data for allocator itself should be stored in the heap itself</a:t>
            </a: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Aligning blocks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Blocks inside heap should be aligned to be able to hold any type of data object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Usually double-word alignment in most systems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Allocator Goals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Maximizing throughput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Response as many requests as possible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Maximizing memory utilization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Size of physical memory is limited</a:t>
            </a:r>
            <a:endParaRPr/>
          </a:p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</a:rPr>
              <a:t>As it utilizes memory well, less swapping, better system performance possible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>
                <a:solidFill>
                  <a:srgbClr val="000000"/>
                </a:solidFill>
                <a:latin typeface="Arial"/>
                <a:ea typeface="Arial"/>
              </a:rPr>
              <a:t>Fragmentation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520" cy="496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Memory could be fragmented by allocations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</a:rPr>
              <a:t>Allocation could fail due to fragmentation though total free area is larger than requested</a:t>
            </a:r>
            <a:endParaRPr/>
          </a:p>
        </p:txBody>
      </p:sp>
      <p:pic>
        <p:nvPicPr>
          <p:cNvPr id="93" name="Shape 8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83720" y="3797280"/>
            <a:ext cx="3975480" cy="268992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622960" y="6409440"/>
            <a:ext cx="3946320" cy="1386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600">
                <a:solidFill>
                  <a:srgbClr val="000000"/>
                </a:solidFill>
                <a:latin typeface="Arial"/>
                <a:ea typeface="Arial"/>
              </a:rPr>
              <a:t>http://www.bloombergtradebook.com/content/uploads/sites/2/2013/08/fragmentation.jpg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