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3" r:id="rId2"/>
    <p:sldId id="295" r:id="rId3"/>
    <p:sldId id="274" r:id="rId4"/>
    <p:sldId id="310" r:id="rId5"/>
    <p:sldId id="293" r:id="rId6"/>
    <p:sldId id="294" r:id="rId7"/>
    <p:sldId id="311" r:id="rId8"/>
    <p:sldId id="277" r:id="rId9"/>
    <p:sldId id="292" r:id="rId10"/>
    <p:sldId id="312" r:id="rId11"/>
    <p:sldId id="278" r:id="rId12"/>
    <p:sldId id="288" r:id="rId13"/>
    <p:sldId id="279" r:id="rId14"/>
    <p:sldId id="290" r:id="rId15"/>
    <p:sldId id="30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1" r:id="rId24"/>
    <p:sldId id="300" r:id="rId25"/>
    <p:sldId id="287" r:id="rId26"/>
    <p:sldId id="316" r:id="rId27"/>
    <p:sldId id="297" r:id="rId28"/>
    <p:sldId id="298" r:id="rId29"/>
    <p:sldId id="299" r:id="rId30"/>
    <p:sldId id="301" r:id="rId31"/>
    <p:sldId id="302" r:id="rId32"/>
    <p:sldId id="307" r:id="rId33"/>
    <p:sldId id="314" r:id="rId34"/>
    <p:sldId id="289" r:id="rId35"/>
    <p:sldId id="304" r:id="rId36"/>
    <p:sldId id="315" r:id="rId37"/>
    <p:sldId id="275" r:id="rId38"/>
    <p:sldId id="27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A70E-A249-48C4-AB9A-17F56938BD3B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CD8ED-4BE0-49B2-975F-B5BE3F5F4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reserved word</a:t>
            </a:r>
            <a:r>
              <a:rPr lang="ko-KR" altLang="en-US" dirty="0" smtClean="0"/>
              <a:t>에 해당</a:t>
            </a:r>
            <a:r>
              <a:rPr lang="en-US" altLang="ko-KR" dirty="0" smtClean="0"/>
              <a:t>, type initialize</a:t>
            </a:r>
            <a:r>
              <a:rPr lang="ko-KR" altLang="en-US" dirty="0" smtClean="0"/>
              <a:t>에서 생성됨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7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1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006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8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48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813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Subject Type </a:t>
            </a:r>
            <a:r>
              <a:rPr lang="ko-KR" altLang="en-US" dirty="0" smtClean="0"/>
              <a:t>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세째 수준</a:t>
            </a:r>
          </a:p>
          <a:p>
            <a:pPr lvl="3"/>
            <a:r>
              <a:rPr lang="ko-KR" altLang="en-US" dirty="0" smtClean="0"/>
              <a:t>네째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685800" y="6575425"/>
            <a:ext cx="7772400" cy="539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17175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5181600" y="6613525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Laboratory</a:t>
            </a:r>
            <a:endParaRPr lang="en-US" altLang="ko-KR" sz="1000" b="1" dirty="0">
              <a:solidFill>
                <a:srgbClr val="003366"/>
              </a:solidFill>
              <a:latin typeface="Tahoma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/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Semantic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Semantic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88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700" dirty="0" smtClean="0"/>
              <a:t>If the variable and function are declared</a:t>
            </a:r>
          </a:p>
          <a:p>
            <a:r>
              <a:rPr lang="en-US" altLang="ko-KR" sz="2700" dirty="0" smtClean="0"/>
              <a:t>Re-declaration of same variables at same scope</a:t>
            </a:r>
          </a:p>
          <a:p>
            <a:r>
              <a:rPr lang="en-US" altLang="ko-KR" sz="2700" dirty="0" smtClean="0"/>
              <a:t>No Type Casting</a:t>
            </a:r>
          </a:p>
          <a:p>
            <a:r>
              <a:rPr lang="en-US" altLang="ko-KR" sz="2700" dirty="0" smtClean="0"/>
              <a:t>Pointer Operation</a:t>
            </a:r>
          </a:p>
          <a:p>
            <a:r>
              <a:rPr lang="en-US" altLang="ko-KR" sz="2700" dirty="0" smtClean="0"/>
              <a:t>Operation on Structure</a:t>
            </a:r>
          </a:p>
          <a:p>
            <a:r>
              <a:rPr lang="en-US" altLang="ko-KR" sz="2700" dirty="0" smtClean="0"/>
              <a:t>Structure Pointer Declaration</a:t>
            </a:r>
          </a:p>
          <a:p>
            <a:r>
              <a:rPr lang="en-US" altLang="ko-KR" sz="2700" dirty="0" smtClean="0"/>
              <a:t>Function</a:t>
            </a:r>
          </a:p>
          <a:p>
            <a:r>
              <a:rPr lang="en-US" altLang="ko-KR" sz="2700" dirty="0" err="1" smtClean="0"/>
              <a:t>LValue</a:t>
            </a:r>
            <a:r>
              <a:rPr lang="en-US" altLang="ko-KR" sz="2700" dirty="0" smtClean="0"/>
              <a:t> Checking</a:t>
            </a:r>
          </a:p>
          <a:p>
            <a:r>
              <a:rPr lang="en-US" altLang="ko-KR" sz="2700" dirty="0" smtClean="0"/>
              <a:t>Operand Checking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3503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Undeclared Variables &amp;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variables or function call which is not declared makes error</a:t>
            </a:r>
          </a:p>
          <a:p>
            <a:pPr lvl="1"/>
            <a:r>
              <a:rPr lang="en-US" altLang="ko-KR" dirty="0"/>
              <a:t>variable</a:t>
            </a:r>
          </a:p>
          <a:p>
            <a:pPr marL="914400" lvl="2" indent="0">
              <a:buNone/>
            </a:pPr>
            <a:r>
              <a:rPr lang="en-US" altLang="ko-KR" dirty="0"/>
              <a:t>// 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914400" lvl="2" indent="0">
              <a:buNone/>
            </a:pPr>
            <a:r>
              <a:rPr lang="en-US" altLang="ko-KR" dirty="0"/>
              <a:t>a </a:t>
            </a:r>
            <a:r>
              <a:rPr lang="en-US" altLang="ko-KR" dirty="0" smtClean="0"/>
              <a:t>= 0;		</a:t>
            </a:r>
            <a:r>
              <a:rPr lang="en-US" altLang="ko-KR" dirty="0" smtClean="0">
                <a:solidFill>
                  <a:srgbClr val="FF0000"/>
                </a:solidFill>
              </a:rPr>
              <a:t>/* error */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function call</a:t>
            </a:r>
          </a:p>
          <a:p>
            <a:pPr marL="914400" lvl="2" indent="0">
              <a:buNone/>
            </a:pPr>
            <a:r>
              <a:rPr lang="en-US" altLang="ko-KR" dirty="0" smtClean="0"/>
              <a:t>// void foo();</a:t>
            </a:r>
          </a:p>
          <a:p>
            <a:pPr marL="914400" lvl="2" indent="0">
              <a:buNone/>
            </a:pPr>
            <a:r>
              <a:rPr lang="en-US" altLang="ko-KR" dirty="0" smtClean="0"/>
              <a:t>foo();		</a:t>
            </a:r>
            <a:r>
              <a:rPr lang="en-US" altLang="ko-KR" dirty="0" smtClean="0">
                <a:solidFill>
                  <a:srgbClr val="FF0000"/>
                </a:solidFill>
              </a:rPr>
              <a:t>/* error */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08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Redeclaration</a:t>
            </a:r>
            <a:r>
              <a:rPr lang="en-US" altLang="ko-KR" dirty="0" smtClean="0"/>
              <a:t> of Same Variables at Same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a;  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char a;  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a;	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a;	</a:t>
            </a:r>
            <a:r>
              <a:rPr lang="en-US" altLang="ko-KR" sz="2400" dirty="0" smtClean="0">
                <a:solidFill>
                  <a:srgbClr val="FF0000"/>
                </a:solidFill>
              </a:rPr>
              <a:t>/* OK */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1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Type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explicit type casting</a:t>
            </a:r>
          </a:p>
          <a:p>
            <a:pPr marL="457200" lvl="1" indent="0">
              <a:buNone/>
            </a:pPr>
            <a:r>
              <a:rPr lang="en-US" altLang="ko-KR" dirty="0" smtClean="0"/>
              <a:t>ex) char a; 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a; </a:t>
            </a:r>
            <a:r>
              <a:rPr lang="en-US" altLang="ko-KR" dirty="0" smtClean="0">
                <a:solidFill>
                  <a:srgbClr val="FF0000"/>
                </a:solidFill>
              </a:rPr>
              <a:t>/* error */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No implicit type casting</a:t>
            </a:r>
          </a:p>
          <a:p>
            <a:endParaRPr lang="en-US" altLang="ko-KR" dirty="0"/>
          </a:p>
          <a:p>
            <a:r>
              <a:rPr lang="en-US" altLang="ko-KR" dirty="0" smtClean="0"/>
              <a:t>0 cannot be </a:t>
            </a:r>
            <a:r>
              <a:rPr lang="en-US" altLang="ko-KR" smtClean="0"/>
              <a:t>used as </a:t>
            </a:r>
            <a:r>
              <a:rPr lang="en-US" altLang="ko-KR" dirty="0" smtClean="0"/>
              <a:t>NULL</a:t>
            </a:r>
          </a:p>
          <a:p>
            <a:pPr lvl="1"/>
            <a:r>
              <a:rPr lang="en-US" altLang="ko-KR" dirty="0" smtClean="0"/>
              <a:t>0 != NULL</a:t>
            </a:r>
          </a:p>
          <a:p>
            <a:pPr marL="457200" lvl="1" indent="0">
              <a:buNone/>
            </a:pPr>
            <a:r>
              <a:rPr lang="en-US" altLang="ko-KR" dirty="0" smtClean="0"/>
              <a:t>ex) int* b = 0; </a:t>
            </a:r>
            <a:r>
              <a:rPr lang="en-US" altLang="ko-KR" dirty="0" smtClean="0">
                <a:solidFill>
                  <a:srgbClr val="FF0000"/>
                </a:solidFill>
              </a:rPr>
              <a:t>/* 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en-US" altLang="ko-KR" dirty="0" smtClean="0">
                <a:solidFill>
                  <a:srgbClr val="FF0000"/>
                </a:solidFill>
              </a:rPr>
              <a:t>*/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31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 is always integer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8888" y="2616200"/>
            <a:ext cx="6337300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*a[2];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*d;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 != 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!= 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22493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Only following operations are admitted</a:t>
            </a:r>
          </a:p>
          <a:p>
            <a:pPr lvl="1"/>
            <a:r>
              <a:rPr lang="en-US" altLang="ko-KR" dirty="0" smtClean="0"/>
              <a:t>pointer operator</a:t>
            </a:r>
          </a:p>
          <a:p>
            <a:pPr marL="914400" lvl="2" indent="0">
              <a:buNone/>
            </a:pPr>
            <a:r>
              <a:rPr lang="en-US" altLang="ko-KR" dirty="0" smtClean="0"/>
              <a:t>*, &amp;</a:t>
            </a:r>
          </a:p>
          <a:p>
            <a:pPr lvl="1"/>
            <a:r>
              <a:rPr lang="en-US" altLang="ko-KR" dirty="0" smtClean="0"/>
              <a:t>increment / decrement operator</a:t>
            </a:r>
          </a:p>
          <a:p>
            <a:pPr marL="914400" lvl="2" indent="0">
              <a:buNone/>
            </a:pPr>
            <a:r>
              <a:rPr lang="en-US" altLang="ko-KR" dirty="0" smtClean="0"/>
              <a:t>++, --</a:t>
            </a:r>
          </a:p>
          <a:p>
            <a:pPr lvl="1"/>
            <a:r>
              <a:rPr lang="en-US" altLang="ko-KR" dirty="0" smtClean="0"/>
              <a:t>relation operator</a:t>
            </a:r>
          </a:p>
          <a:p>
            <a:pPr marL="914400" lvl="2" indent="0">
              <a:buNone/>
            </a:pPr>
            <a:r>
              <a:rPr lang="en-US" altLang="ko-KR" dirty="0" smtClean="0"/>
              <a:t>&gt;, &lt;, &gt;=, ==, !=</a:t>
            </a:r>
          </a:p>
          <a:p>
            <a:pPr lvl="1"/>
            <a:r>
              <a:rPr lang="en-US" altLang="ko-KR" dirty="0" smtClean="0"/>
              <a:t>pointer arithmetic</a:t>
            </a:r>
          </a:p>
          <a:p>
            <a:pPr marL="914400" lvl="2" indent="0">
              <a:buNone/>
            </a:pPr>
            <a:r>
              <a:rPr lang="en-US" altLang="ko-KR" dirty="0" smtClean="0"/>
              <a:t>pointer + integer, pointer - integer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on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‘.’ must have structure type operand left.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‘-&gt;’ must have pointer to structure type operand left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 following ‘.’, ‘-&gt;’ must be defined in the structure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Only pointer can be operator of unary ‘*’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 type must be defined before declaration of the structure type instance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Redefining structure type is illegal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cope is not applied to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type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emember this is against C/C++ standard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8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Pointer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structure pointer type variable is declared, lookup structure type</a:t>
            </a:r>
          </a:p>
          <a:p>
            <a:r>
              <a:rPr lang="en-US" altLang="ko-KR" dirty="0" smtClean="0"/>
              <a:t>Link if the structure type is defined</a:t>
            </a:r>
          </a:p>
          <a:p>
            <a:r>
              <a:rPr lang="en-US" altLang="ko-KR" dirty="0" smtClean="0"/>
              <a:t>Otherwise, generate incomplete type error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his is also against ANSI C/C++ standard</a:t>
            </a:r>
          </a:p>
        </p:txBody>
      </p:sp>
    </p:spTree>
    <p:extLst>
      <p:ext uri="{BB962C8B-B14F-4D97-AF65-F5344CB8AC3E}">
        <p14:creationId xmlns:p14="http://schemas.microsoft.com/office/powerpoint/2010/main" val="2740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Projects</a:t>
            </a:r>
            <a:endParaRPr lang="ko-KR" alt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pc="50" dirty="0" smtClean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 err="1" smtClean="0"/>
              <a:t>Yacc</a:t>
            </a:r>
            <a:r>
              <a:rPr lang="en-US" altLang="ko-KR" spc="50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b="1" spc="50" dirty="0" smtClean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 smtClean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</p:txBody>
      </p:sp>
    </p:spTree>
    <p:extLst>
      <p:ext uri="{BB962C8B-B14F-4D97-AF65-F5344CB8AC3E}">
        <p14:creationId xmlns:p14="http://schemas.microsoft.com/office/powerpoint/2010/main" val="2307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Pointer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temp {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y[20]; } w;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/>
              <a:t>temp *w1;</a:t>
            </a: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8" y="3068960"/>
            <a:ext cx="85693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a 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b x;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incomplete type error */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b* p;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incomplete type error */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b { } y;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OK!! */</a:t>
            </a:r>
          </a:p>
          <a:p>
            <a:pPr marL="0" indent="0">
              <a:buNone/>
            </a:pPr>
            <a:r>
              <a:rPr lang="en-US" altLang="ko-KR" sz="2400" dirty="0" smtClean="0"/>
              <a:t>};</a:t>
            </a:r>
          </a:p>
          <a:p>
            <a:pPr marL="0" indent="0">
              <a:buNone/>
            </a:pP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b {	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};</a:t>
            </a:r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func</a:t>
            </a:r>
            <a:r>
              <a:rPr lang="en-US" altLang="ko-KR" sz="2400" dirty="0" smtClean="0"/>
              <a:t>() 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b { } x;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4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 return type with the previous function declaration</a:t>
            </a:r>
          </a:p>
          <a:p>
            <a:pPr lvl="1"/>
            <a:r>
              <a:rPr lang="en-US" altLang="ko-KR" dirty="0" smtClean="0"/>
              <a:t>check strictly, not using implicit rules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Check actual arguments with formal arguments</a:t>
            </a:r>
          </a:p>
          <a:p>
            <a:pPr lvl="1"/>
            <a:r>
              <a:rPr lang="en-US" altLang="ko-KR" dirty="0" smtClean="0"/>
              <a:t>check </a:t>
            </a:r>
            <a:r>
              <a:rPr lang="en-US" altLang="ko-KR" dirty="0"/>
              <a:t>strictly, not using implicit </a:t>
            </a:r>
            <a:r>
              <a:rPr lang="en-US" altLang="ko-KR" dirty="0" smtClean="0"/>
              <a:t>rules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Check type of the expression following return type of the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9" y="1471219"/>
            <a:ext cx="7991475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(Assignment) </a:t>
            </a:r>
            <a:r>
              <a:rPr lang="en-US" altLang="ko-KR" dirty="0" smtClean="0"/>
              <a:t>Checking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Should have same type</a:t>
            </a:r>
          </a:p>
          <a:p>
            <a:r>
              <a:rPr lang="en-US" altLang="ko-KR" dirty="0" smtClean="0"/>
              <a:t>Exception : pointer = array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8888" y="2708275"/>
            <a:ext cx="6337300" cy="3786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*a[5];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c[10];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temp1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a; }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*s1;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temp1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s2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temp2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b; }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*s3;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 =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b;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ko-KR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**) != (</a:t>
            </a:r>
            <a:r>
              <a:rPr kumimoji="0" lang="en-US" altLang="ko-KR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*) */</a:t>
            </a:r>
            <a:endParaRPr kumimoji="0" lang="en-US" altLang="ko-KR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b =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c;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*) ==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array)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s3;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(*temp1 != *temp2)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s2;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&amp;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s2;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</p:txBody>
      </p:sp>
    </p:spTree>
    <p:extLst>
      <p:ext uri="{BB962C8B-B14F-4D97-AF65-F5344CB8AC3E}">
        <p14:creationId xmlns:p14="http://schemas.microsoft.com/office/powerpoint/2010/main" val="18884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LValue</a:t>
            </a:r>
            <a:r>
              <a:rPr lang="en-US" altLang="ko-KR" dirty="0" smtClean="0"/>
              <a:t> (Assignment)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a[10];</a:t>
            </a:r>
          </a:p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*b;</a:t>
            </a:r>
          </a:p>
          <a:p>
            <a:pPr marL="0" indent="0">
              <a:buNone/>
            </a:pPr>
            <a:r>
              <a:rPr lang="en-US" altLang="ko-KR" sz="2400" dirty="0" smtClean="0"/>
              <a:t>a = 0;	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a[0] = 0;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legal */</a:t>
            </a:r>
          </a:p>
          <a:p>
            <a:pPr marL="0" indent="0">
              <a:buNone/>
            </a:pPr>
            <a:r>
              <a:rPr lang="en-US" altLang="ko-KR" sz="2400" dirty="0" smtClean="0"/>
              <a:t>b = a;	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legal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&amp;a;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&amp;a[10];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legal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&amp;b;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&amp;*(a+5);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&amp;(b++);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error */</a:t>
            </a:r>
          </a:p>
          <a:p>
            <a:pPr marL="0" indent="0">
              <a:buNone/>
            </a:pPr>
            <a:r>
              <a:rPr lang="en-US" altLang="ko-KR" sz="2400" dirty="0" smtClean="0"/>
              <a:t>b = &amp;*(b++);		</a:t>
            </a:r>
            <a:r>
              <a:rPr lang="en-US" altLang="ko-KR" sz="2400" dirty="0" smtClean="0">
                <a:solidFill>
                  <a:srgbClr val="FF0000"/>
                </a:solidFill>
              </a:rPr>
              <a:t>/* legal */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LValue</a:t>
            </a:r>
            <a:r>
              <a:rPr lang="en-US" altLang="ko-KR" dirty="0"/>
              <a:t> (Assignment) Checking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683568" y="1632744"/>
            <a:ext cx="77724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ko-KR" smtClean="0"/>
              <a:t>int *a;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mtClean="0"/>
              <a:t>int b[10];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mtClean="0"/>
              <a:t>a = b;</a:t>
            </a:r>
            <a:endParaRPr lang="ko-KR" altLang="en-US" smtClean="0"/>
          </a:p>
        </p:txBody>
      </p:sp>
      <p:grpSp>
        <p:nvGrpSpPr>
          <p:cNvPr id="12292" name="그룹 9"/>
          <p:cNvGrpSpPr>
            <a:grpSpLocks/>
          </p:cNvGrpSpPr>
          <p:nvPr/>
        </p:nvGrpSpPr>
        <p:grpSpPr bwMode="auto">
          <a:xfrm>
            <a:off x="900113" y="4586288"/>
            <a:ext cx="792162" cy="854075"/>
            <a:chOff x="899592" y="2996952"/>
            <a:chExt cx="792088" cy="85308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92" y="2996952"/>
              <a:ext cx="792088" cy="2885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899592" y="3285541"/>
              <a:ext cx="792088" cy="2870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899592" y="3561446"/>
              <a:ext cx="792088" cy="2885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3" name="그룹 12"/>
          <p:cNvGrpSpPr>
            <a:grpSpLocks/>
          </p:cNvGrpSpPr>
          <p:nvPr/>
        </p:nvGrpSpPr>
        <p:grpSpPr bwMode="auto">
          <a:xfrm>
            <a:off x="1924050" y="4364038"/>
            <a:ext cx="576263" cy="431800"/>
            <a:chOff x="2051720" y="2996952"/>
            <a:chExt cx="576064" cy="432048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051720" y="2996952"/>
              <a:ext cx="576064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a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051720" y="3212976"/>
              <a:ext cx="576064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ID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15" name="직선 화살표 연결선 14"/>
          <p:cNvCxnSpPr>
            <a:stCxn id="7" idx="3"/>
            <a:endCxn id="11" idx="1"/>
          </p:cNvCxnSpPr>
          <p:nvPr/>
        </p:nvCxnSpPr>
        <p:spPr bwMode="auto">
          <a:xfrm flipV="1">
            <a:off x="1692275" y="4471988"/>
            <a:ext cx="231775" cy="258762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95" name="그룹 16"/>
          <p:cNvGrpSpPr>
            <a:grpSpLocks/>
          </p:cNvGrpSpPr>
          <p:nvPr/>
        </p:nvGrpSpPr>
        <p:grpSpPr bwMode="auto">
          <a:xfrm>
            <a:off x="2916238" y="4579938"/>
            <a:ext cx="792162" cy="852487"/>
            <a:chOff x="899592" y="2996952"/>
            <a:chExt cx="792088" cy="853083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6" name="그룹 20"/>
          <p:cNvGrpSpPr>
            <a:grpSpLocks/>
          </p:cNvGrpSpPr>
          <p:nvPr/>
        </p:nvGrpSpPr>
        <p:grpSpPr bwMode="auto">
          <a:xfrm>
            <a:off x="900113" y="3362325"/>
            <a:ext cx="792162" cy="852488"/>
            <a:chOff x="899592" y="2996952"/>
            <a:chExt cx="792088" cy="85308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297" name="그룹 24"/>
          <p:cNvGrpSpPr>
            <a:grpSpLocks/>
          </p:cNvGrpSpPr>
          <p:nvPr/>
        </p:nvGrpSpPr>
        <p:grpSpPr bwMode="auto">
          <a:xfrm>
            <a:off x="1881188" y="3100388"/>
            <a:ext cx="576262" cy="433387"/>
            <a:chOff x="2051720" y="2996952"/>
            <a:chExt cx="576064" cy="432048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2051720" y="2996952"/>
              <a:ext cx="576064" cy="21681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b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51720" y="3213767"/>
              <a:ext cx="576064" cy="21523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dirty="0">
                  <a:solidFill>
                    <a:schemeClr val="tx1"/>
                  </a:solidFill>
                  <a:latin typeface="Arial" charset="0"/>
                </a:rPr>
                <a:t>ID</a:t>
              </a:r>
              <a:endParaRPr kumimoji="0" lang="ko-KR" alt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28" name="직선 화살표 연결선 27"/>
          <p:cNvCxnSpPr>
            <a:stCxn id="22" idx="3"/>
            <a:endCxn id="26" idx="1"/>
          </p:cNvCxnSpPr>
          <p:nvPr/>
        </p:nvCxnSpPr>
        <p:spPr bwMode="auto">
          <a:xfrm flipV="1">
            <a:off x="1692275" y="3208338"/>
            <a:ext cx="188913" cy="29845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99" name="그룹 28"/>
          <p:cNvGrpSpPr>
            <a:grpSpLocks/>
          </p:cNvGrpSpPr>
          <p:nvPr/>
        </p:nvGrpSpPr>
        <p:grpSpPr bwMode="auto">
          <a:xfrm>
            <a:off x="2916238" y="3368675"/>
            <a:ext cx="792162" cy="852488"/>
            <a:chOff x="899592" y="2996952"/>
            <a:chExt cx="792088" cy="853083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CONST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4" name="직선 화살표 연결선 33"/>
          <p:cNvCxnSpPr>
            <a:stCxn id="24" idx="2"/>
            <a:endCxn id="7" idx="0"/>
          </p:cNvCxnSpPr>
          <p:nvPr/>
        </p:nvCxnSpPr>
        <p:spPr bwMode="auto">
          <a:xfrm>
            <a:off x="1295400" y="4214813"/>
            <a:ext cx="0" cy="371475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01" name="그룹 34"/>
          <p:cNvGrpSpPr>
            <a:grpSpLocks/>
          </p:cNvGrpSpPr>
          <p:nvPr/>
        </p:nvGrpSpPr>
        <p:grpSpPr bwMode="auto">
          <a:xfrm>
            <a:off x="4248150" y="3368675"/>
            <a:ext cx="792163" cy="852488"/>
            <a:chOff x="899592" y="2996952"/>
            <a:chExt cx="792088" cy="853083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array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200" dirty="0" err="1">
                  <a:solidFill>
                    <a:schemeClr val="tx1"/>
                  </a:solidFill>
                  <a:latin typeface="Arial" charset="0"/>
                </a:rPr>
                <a:t>elementvar</a:t>
              </a:r>
              <a:endParaRPr kumimoji="0" lang="ko-KR" altLang="en-US" sz="1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2" name="그룹 38"/>
          <p:cNvGrpSpPr>
            <a:grpSpLocks/>
          </p:cNvGrpSpPr>
          <p:nvPr/>
        </p:nvGrpSpPr>
        <p:grpSpPr bwMode="auto">
          <a:xfrm>
            <a:off x="4248150" y="4579938"/>
            <a:ext cx="792163" cy="852487"/>
            <a:chOff x="899592" y="2996952"/>
            <a:chExt cx="792088" cy="853083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pointer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 err="1">
                  <a:solidFill>
                    <a:schemeClr val="tx1"/>
                  </a:solidFill>
                  <a:latin typeface="Arial" charset="0"/>
                </a:rPr>
                <a:t>ptrto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3" name="그룹 42"/>
          <p:cNvGrpSpPr>
            <a:grpSpLocks/>
          </p:cNvGrpSpPr>
          <p:nvPr/>
        </p:nvGrpSpPr>
        <p:grpSpPr bwMode="auto">
          <a:xfrm>
            <a:off x="5651500" y="3368675"/>
            <a:ext cx="792163" cy="852488"/>
            <a:chOff x="899592" y="2996952"/>
            <a:chExt cx="792088" cy="853083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899592" y="2996952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899592" y="3284491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99592" y="3562496"/>
              <a:ext cx="792088" cy="28753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4" name="그룹 46"/>
          <p:cNvGrpSpPr>
            <a:grpSpLocks/>
          </p:cNvGrpSpPr>
          <p:nvPr/>
        </p:nvGrpSpPr>
        <p:grpSpPr bwMode="auto">
          <a:xfrm>
            <a:off x="5651500" y="4579938"/>
            <a:ext cx="792163" cy="852487"/>
            <a:chOff x="899592" y="2996952"/>
            <a:chExt cx="792088" cy="853083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VAR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2305" name="그룹 50"/>
          <p:cNvGrpSpPr>
            <a:grpSpLocks/>
          </p:cNvGrpSpPr>
          <p:nvPr/>
        </p:nvGrpSpPr>
        <p:grpSpPr bwMode="auto">
          <a:xfrm>
            <a:off x="7308850" y="4579938"/>
            <a:ext cx="792163" cy="852487"/>
            <a:chOff x="899592" y="2996952"/>
            <a:chExt cx="792088" cy="853083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899592" y="2996952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>
                  <a:solidFill>
                    <a:schemeClr val="tx1"/>
                  </a:solidFill>
                  <a:latin typeface="Arial" charset="0"/>
                </a:rPr>
                <a:t>Type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899592" y="3284490"/>
              <a:ext cx="792088" cy="289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600" dirty="0" err="1">
                  <a:solidFill>
                    <a:schemeClr val="tx1"/>
                  </a:solidFill>
                  <a:latin typeface="Arial" charset="0"/>
                </a:rPr>
                <a:t>int</a:t>
              </a:r>
              <a:endParaRPr kumimoji="0" lang="ko-KR" altLang="en-US" sz="16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899592" y="3562497"/>
              <a:ext cx="792088" cy="2875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12306" name="직선 화살표 연결선 55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1692275" y="3794125"/>
            <a:ext cx="1223963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7" name="직선 화살표 연결선 57"/>
          <p:cNvCxnSpPr>
            <a:cxnSpLocks noChangeShapeType="1"/>
            <a:stCxn id="31" idx="3"/>
            <a:endCxn id="37" idx="1"/>
          </p:cNvCxnSpPr>
          <p:nvPr/>
        </p:nvCxnSpPr>
        <p:spPr bwMode="auto">
          <a:xfrm>
            <a:off x="3708400" y="3800475"/>
            <a:ext cx="539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8" name="직선 화살표 연결선 60"/>
          <p:cNvCxnSpPr>
            <a:cxnSpLocks noChangeShapeType="1"/>
            <a:stCxn id="38" idx="3"/>
            <a:endCxn id="45" idx="1"/>
          </p:cNvCxnSpPr>
          <p:nvPr/>
        </p:nvCxnSpPr>
        <p:spPr bwMode="auto">
          <a:xfrm flipV="1">
            <a:off x="5040313" y="3800475"/>
            <a:ext cx="611187" cy="276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9" name="직선 화살표 연결선 62"/>
          <p:cNvCxnSpPr>
            <a:cxnSpLocks noChangeShapeType="1"/>
            <a:stCxn id="45" idx="3"/>
            <a:endCxn id="52" idx="1"/>
          </p:cNvCxnSpPr>
          <p:nvPr/>
        </p:nvCxnSpPr>
        <p:spPr bwMode="auto">
          <a:xfrm>
            <a:off x="6443663" y="3800475"/>
            <a:ext cx="865187" cy="923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0" name="직선 화살표 연결선 69"/>
          <p:cNvCxnSpPr>
            <a:cxnSpLocks noChangeShapeType="1"/>
            <a:stCxn id="8" idx="3"/>
            <a:endCxn id="19" idx="1"/>
          </p:cNvCxnSpPr>
          <p:nvPr/>
        </p:nvCxnSpPr>
        <p:spPr bwMode="auto">
          <a:xfrm flipV="1">
            <a:off x="1692275" y="5011738"/>
            <a:ext cx="1223963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1" name="직선 화살표 연결선 71"/>
          <p:cNvCxnSpPr>
            <a:cxnSpLocks noChangeShapeType="1"/>
            <a:stCxn id="19" idx="3"/>
            <a:endCxn id="41" idx="1"/>
          </p:cNvCxnSpPr>
          <p:nvPr/>
        </p:nvCxnSpPr>
        <p:spPr bwMode="auto">
          <a:xfrm>
            <a:off x="3708400" y="5011738"/>
            <a:ext cx="5397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2" name="직선 화살표 연결선 73"/>
          <p:cNvCxnSpPr>
            <a:cxnSpLocks noChangeShapeType="1"/>
            <a:stCxn id="42" idx="3"/>
            <a:endCxn id="49" idx="1"/>
          </p:cNvCxnSpPr>
          <p:nvPr/>
        </p:nvCxnSpPr>
        <p:spPr bwMode="auto">
          <a:xfrm flipV="1">
            <a:off x="5040313" y="5011738"/>
            <a:ext cx="611187" cy="276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직선 화살표 연결선 75"/>
          <p:cNvCxnSpPr>
            <a:cxnSpLocks noChangeShapeType="1"/>
            <a:stCxn id="49" idx="3"/>
            <a:endCxn id="53" idx="1"/>
          </p:cNvCxnSpPr>
          <p:nvPr/>
        </p:nvCxnSpPr>
        <p:spPr bwMode="auto">
          <a:xfrm>
            <a:off x="6443663" y="5011738"/>
            <a:ext cx="8651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6953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Operand Check: Unary -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Only for integer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2275" y="2636838"/>
            <a:ext cx="5472113" cy="267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10;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'a';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-a;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-b;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endParaRPr kumimoji="0" lang="ko-KR" alt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INCOP</a:t>
            </a:r>
            <a:r>
              <a:rPr lang="en-US" altLang="ko-KR" dirty="0" smtClean="0"/>
              <a:t>, DECOP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For char, int, pointer</a:t>
            </a: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692275" y="2205038"/>
            <a:ext cx="547211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* c; 	</a:t>
            </a:r>
            <a:endParaRPr kumimoji="0"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d[10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];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a;}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e;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b++;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c++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--d;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++e;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2370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Binary </a:t>
            </a:r>
            <a:r>
              <a:rPr lang="en-US" altLang="ko-KR" dirty="0" smtClean="0"/>
              <a:t>+,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Legal operand</a:t>
                </a:r>
              </a:p>
              <a:p>
                <a:pPr lvl="1"/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int</a:t>
                </a:r>
              </a:p>
              <a:p>
                <a:pPr lvl="1"/>
                <a:r>
                  <a:rPr lang="en-US" altLang="ko-KR" dirty="0" smtClean="0"/>
                  <a:t>pointer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int</a:t>
                </a:r>
              </a:p>
              <a:p>
                <a:pPr lvl="1"/>
                <a:r>
                  <a:rPr lang="en-US" altLang="ko-KR" dirty="0" err="1"/>
                  <a:t>i</a:t>
                </a:r>
                <a:r>
                  <a:rPr lang="en-US" altLang="ko-KR" dirty="0" err="1" smtClean="0"/>
                  <a:t>nt</a:t>
                </a:r>
                <a:r>
                  <a:rPr lang="en-US" altLang="ko-KR" dirty="0" smtClean="0"/>
                  <a:t> + pointer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Error operand</a:t>
                </a:r>
              </a:p>
              <a:p>
                <a:pPr lvl="1"/>
                <a:r>
                  <a:rPr lang="en-US" altLang="ko-KR" dirty="0" smtClean="0"/>
                  <a:t>Array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dirty="0" smtClean="0"/>
                  <a:t> int</a:t>
                </a:r>
              </a:p>
              <a:p>
                <a:pPr lvl="1"/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+ Array</a:t>
                </a:r>
              </a:p>
              <a:p>
                <a:pPr lvl="1"/>
                <a:r>
                  <a:rPr lang="en-US" altLang="ko-KR" dirty="0" smtClean="0"/>
                  <a:t>…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2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Embedded action</a:t>
            </a:r>
          </a:p>
          <a:p>
            <a:r>
              <a:rPr lang="en-US" altLang="ko-KR" dirty="0" smtClean="0"/>
              <a:t>Grammar</a:t>
            </a:r>
          </a:p>
          <a:p>
            <a:r>
              <a:rPr lang="en-US" altLang="ko-KR" dirty="0" smtClean="0"/>
              <a:t>Semantic check</a:t>
            </a:r>
          </a:p>
          <a:p>
            <a:r>
              <a:rPr lang="en-US" altLang="ko-KR" dirty="0" smtClean="0"/>
              <a:t>Output format &amp; Tips</a:t>
            </a:r>
          </a:p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</a:t>
            </a:r>
            <a:r>
              <a:rPr lang="en-US" altLang="ko-KR" dirty="0" err="1"/>
              <a:t>Relop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Equop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&gt;=, &gt;, &lt;=, &lt;, ==, !=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char OP char</a:t>
            </a:r>
          </a:p>
          <a:p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OP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pointer OP pointer (pointers must point same type)</a:t>
            </a:r>
          </a:p>
          <a:p>
            <a:r>
              <a:rPr lang="en-US" altLang="ko-KR" sz="2400" dirty="0" smtClean="0"/>
              <a:t>return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variable as result</a:t>
            </a:r>
          </a:p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8888" y="4781550"/>
            <a:ext cx="6337300" cy="163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b) || ( a == b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or 0      1 or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381125" y="5788025"/>
            <a:ext cx="93662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>
            <a:off x="2916238" y="5788025"/>
            <a:ext cx="12954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Operand Check: Logical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&amp;&amp;, ||, !</a:t>
            </a:r>
          </a:p>
          <a:p>
            <a:r>
              <a:rPr lang="en-US" altLang="ko-KR" dirty="0" smtClean="0"/>
              <a:t>Only for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variable</a:t>
            </a:r>
          </a:p>
          <a:p>
            <a:pPr lvl="1"/>
            <a:r>
              <a:rPr lang="en-US" altLang="ko-KR" dirty="0" smtClean="0"/>
              <a:t>int &amp;&amp; int</a:t>
            </a:r>
          </a:p>
          <a:p>
            <a:pPr lvl="1"/>
            <a:r>
              <a:rPr lang="en-US" altLang="ko-KR" dirty="0" smtClean="0"/>
              <a:t>int || int</a:t>
            </a:r>
          </a:p>
          <a:p>
            <a:pPr lvl="1"/>
            <a:r>
              <a:rPr lang="en-US" altLang="ko-KR" dirty="0" smtClean="0"/>
              <a:t>! int</a:t>
            </a:r>
          </a:p>
          <a:p>
            <a:r>
              <a:rPr lang="en-US" altLang="ko-KR" dirty="0" smtClean="0"/>
              <a:t>Input test file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variables are derived from </a:t>
            </a:r>
            <a:r>
              <a:rPr lang="en-US" altLang="ko-KR" dirty="0" err="1" smtClean="0"/>
              <a:t>Relop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Equop</a:t>
            </a:r>
            <a:r>
              <a:rPr lang="en-US" altLang="ko-KR" dirty="0" smtClean="0"/>
              <a:t>, Logical op</a:t>
            </a:r>
          </a:p>
          <a:p>
            <a:pPr lvl="1"/>
            <a:r>
              <a:rPr lang="en-US" altLang="ko-KR" dirty="0" smtClean="0"/>
              <a:t>Don’t need to check whether it is derived from </a:t>
            </a:r>
            <a:r>
              <a:rPr lang="en-US" altLang="ko-KR" dirty="0" err="1" smtClean="0"/>
              <a:t>relop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equop</a:t>
            </a:r>
            <a:r>
              <a:rPr lang="en-US" altLang="ko-KR" dirty="0" smtClean="0"/>
              <a:t>/logical op or not</a:t>
            </a:r>
          </a:p>
          <a:p>
            <a:pPr lvl="2"/>
            <a:r>
              <a:rPr lang="en-US" altLang="ko-KR" dirty="0" smtClean="0"/>
              <a:t>ex) a = 5 * (b == 0)	/* OK */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3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null in input file</a:t>
            </a:r>
          </a:p>
          <a:p>
            <a:r>
              <a:rPr lang="en-US" altLang="ko-KR" dirty="0" smtClean="0"/>
              <a:t>0 is always integer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8888" y="2616200"/>
            <a:ext cx="6337300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*a[2];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ko-KR" sz="2000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kumimoji="0" lang="en-US" altLang="ko-K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*d;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** != 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(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!= </a:t>
            </a:r>
            <a:r>
              <a:rPr kumimoji="0" lang="en-US" altLang="ko-KR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689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Output &amp;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72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 format</a:t>
            </a:r>
          </a:p>
          <a:p>
            <a:pPr lvl="1"/>
            <a:r>
              <a:rPr lang="en-US" altLang="ko-KR" dirty="0" err="1" smtClean="0"/>
              <a:t>filename:line</a:t>
            </a:r>
            <a:r>
              <a:rPr lang="en-US" altLang="ko-KR" dirty="0" smtClean="0"/>
              <a:t>: error: description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read_line</a:t>
            </a:r>
            <a:r>
              <a:rPr lang="en-US" altLang="ko-KR" dirty="0" smtClean="0"/>
              <a:t>() function to get line number</a:t>
            </a:r>
          </a:p>
          <a:p>
            <a:pPr lvl="1"/>
            <a:r>
              <a:rPr lang="en-US" altLang="ko-KR" dirty="0" smtClean="0"/>
              <a:t>ex)</a:t>
            </a:r>
          </a:p>
          <a:p>
            <a:pPr lvl="2"/>
            <a:r>
              <a:rPr lang="en-US" altLang="ko-KR" dirty="0" smtClean="0"/>
              <a:t>test.c:5 : error: 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 undeclared (first use in this function)</a:t>
            </a:r>
          </a:p>
          <a:p>
            <a:pPr lvl="2"/>
            <a:r>
              <a:rPr lang="en-US" altLang="ko-KR" dirty="0" smtClean="0"/>
              <a:t>test.c:11: error: invalid initializer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73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Skip error code</a:t>
            </a:r>
            <a:endParaRPr lang="ko-KR" altLang="en-US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396752"/>
          </a:xfrm>
        </p:spPr>
        <p:txBody>
          <a:bodyPr/>
          <a:lstStyle/>
          <a:p>
            <a:r>
              <a:rPr lang="en-US" altLang="ko-KR" dirty="0" smtClean="0"/>
              <a:t>Should be able to proceed to next step when error occurs</a:t>
            </a:r>
          </a:p>
          <a:p>
            <a:r>
              <a:rPr lang="en-US" altLang="ko-KR" dirty="0" smtClean="0"/>
              <a:t>Return null when error occurs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650" y="3098948"/>
            <a:ext cx="7632700" cy="3354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int a;</a:t>
            </a:r>
            <a:br>
              <a:rPr kumimoji="0" lang="pt-BR" altLang="ko-KR" sz="2000" dirty="0"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char a;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 smtClean="0">
                <a:latin typeface="Consolas" pitchFamily="49" charset="0"/>
                <a:cs typeface="Consolas" pitchFamily="49" charset="0"/>
              </a:rPr>
              <a:t>a = 1</a:t>
            </a: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;  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(int) = (int)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 smtClean="0">
                <a:latin typeface="Consolas" pitchFamily="49" charset="0"/>
                <a:cs typeface="Consolas" pitchFamily="49" charset="0"/>
              </a:rPr>
              <a:t>a = 'c</a:t>
            </a: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';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Var_decl</a:t>
            </a:r>
            <a:endParaRPr kumimoji="0" lang="en-US" altLang="ko-KR" sz="1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	: pointers ID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if($1==0){  // Not pointer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	if(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check_is_declared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($2))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declare($2,$$=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makevardecl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(NULL));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$$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}</a:t>
            </a:r>
            <a:endParaRPr kumimoji="0" lang="pt-BR" altLang="ko-K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45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Carefully follows the implementation in class handout.</a:t>
            </a:r>
          </a:p>
          <a:p>
            <a:pPr lvl="1"/>
            <a:r>
              <a:rPr lang="en-US" altLang="ko-KR" dirty="0" smtClean="0"/>
              <a:t>Grammars are almost same.</a:t>
            </a:r>
          </a:p>
          <a:p>
            <a:r>
              <a:rPr lang="en-US" altLang="ko-KR" dirty="0" smtClean="0"/>
              <a:t>Implement your own type check functions for data structures.</a:t>
            </a:r>
          </a:p>
          <a:p>
            <a:pPr lvl="1"/>
            <a:r>
              <a:rPr lang="en-US" altLang="ko-KR" dirty="0" smtClean="0"/>
              <a:t>Improves code readability</a:t>
            </a:r>
          </a:p>
          <a:p>
            <a:pPr lvl="1"/>
            <a:r>
              <a:rPr lang="en-US" altLang="ko-KR" dirty="0" smtClean="0"/>
              <a:t>Faster debugging</a:t>
            </a:r>
          </a:p>
          <a:p>
            <a:pPr lvl="1"/>
            <a:r>
              <a:rPr lang="en-US" altLang="ko-KR" dirty="0" smtClean="0"/>
              <a:t>Be careful for segmentation fault(accessing NULL pointer)</a:t>
            </a:r>
          </a:p>
          <a:p>
            <a:r>
              <a:rPr lang="en-US" altLang="ko-KR" dirty="0" smtClean="0"/>
              <a:t>Always beware of how information flows while reduce occurs.</a:t>
            </a:r>
          </a:p>
        </p:txBody>
      </p:sp>
    </p:spTree>
    <p:extLst>
      <p:ext uri="{BB962C8B-B14F-4D97-AF65-F5344CB8AC3E}">
        <p14:creationId xmlns:p14="http://schemas.microsoft.com/office/powerpoint/2010/main" val="2354324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spc="50" dirty="0"/>
              <a:t>제출 기한</a:t>
            </a:r>
            <a:endParaRPr lang="en-US" altLang="ko-KR" sz="2400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z="2000" spc="50" dirty="0" smtClean="0"/>
              <a:t>11</a:t>
            </a:r>
            <a:r>
              <a:rPr lang="ko-KR" altLang="en-US" sz="2000" spc="50" dirty="0" smtClean="0"/>
              <a:t>월 </a:t>
            </a:r>
            <a:r>
              <a:rPr lang="en-US" altLang="ko-KR" sz="2000" spc="50" smtClean="0"/>
              <a:t>23</a:t>
            </a:r>
            <a:r>
              <a:rPr lang="ko-KR" altLang="en-US" sz="2000" spc="50" smtClean="0"/>
              <a:t>일 </a:t>
            </a:r>
            <a:r>
              <a:rPr lang="en-US" altLang="ko-KR" sz="2000" spc="50" dirty="0" smtClean="0"/>
              <a:t>23</a:t>
            </a:r>
            <a:r>
              <a:rPr lang="ko-KR" altLang="en-US" sz="2000" spc="50" dirty="0" smtClean="0"/>
              <a:t>시 </a:t>
            </a:r>
            <a:r>
              <a:rPr lang="en-US" altLang="ko-KR" sz="2000" spc="50" dirty="0" smtClean="0"/>
              <a:t>55</a:t>
            </a:r>
            <a:r>
              <a:rPr lang="ko-KR" altLang="en-US" sz="2000" spc="50" dirty="0" smtClean="0"/>
              <a:t>분</a:t>
            </a:r>
            <a:endParaRPr lang="en-US" altLang="ko-KR" sz="2000" spc="50" dirty="0"/>
          </a:p>
          <a:p>
            <a:pPr>
              <a:buFont typeface="Arial" pitchFamily="34" charset="0"/>
              <a:buChar char="•"/>
            </a:pPr>
            <a:r>
              <a:rPr lang="ko-KR" altLang="en-US" sz="2400" spc="50" dirty="0"/>
              <a:t>제출 방법</a:t>
            </a:r>
            <a:endParaRPr lang="en-US" altLang="ko-KR" sz="2400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z="2000" spc="50" dirty="0"/>
              <a:t>newetl.snu.ac.kr</a:t>
            </a:r>
            <a:r>
              <a:rPr lang="ko-KR" altLang="en-US" sz="2000" spc="50" dirty="0"/>
              <a:t>을 통해서 </a:t>
            </a:r>
            <a:r>
              <a:rPr lang="ko-KR" altLang="en-US" sz="2000" spc="50" dirty="0" smtClean="0"/>
              <a:t>제출</a:t>
            </a:r>
            <a:endParaRPr lang="en-US" altLang="ko-KR" sz="2000" spc="50" dirty="0"/>
          </a:p>
          <a:p>
            <a:pPr>
              <a:buFont typeface="Arial" pitchFamily="34" charset="0"/>
              <a:buChar char="•"/>
            </a:pPr>
            <a:r>
              <a:rPr lang="ko-KR" altLang="en-US" sz="2400" spc="50" dirty="0" smtClean="0"/>
              <a:t>제출 파일</a:t>
            </a:r>
            <a:endParaRPr lang="en-US" altLang="ko-KR" sz="2400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z="2000" spc="50" dirty="0" err="1"/>
              <a:t>subc.l</a:t>
            </a:r>
            <a:r>
              <a:rPr lang="en-US" altLang="ko-KR" sz="2000" spc="50" dirty="0"/>
              <a:t>, </a:t>
            </a:r>
            <a:r>
              <a:rPr lang="en-US" altLang="ko-KR" sz="2000" spc="50" dirty="0" err="1" smtClean="0"/>
              <a:t>subc.y</a:t>
            </a:r>
            <a:r>
              <a:rPr lang="en-US" altLang="ko-KR" sz="2000" spc="50" dirty="0" smtClean="0"/>
              <a:t>, </a:t>
            </a:r>
            <a:r>
              <a:rPr lang="en-US" altLang="ko-KR" sz="2000" spc="50" dirty="0" err="1" smtClean="0"/>
              <a:t>subc.h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hash.c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hash.h</a:t>
            </a:r>
            <a:r>
              <a:rPr lang="en-US" altLang="ko-KR" sz="2000" spc="50" dirty="0"/>
              <a:t> </a:t>
            </a:r>
            <a:r>
              <a:rPr lang="ko-KR" altLang="en-US" sz="2000" spc="50" dirty="0"/>
              <a:t>등 소스파일과 </a:t>
            </a:r>
            <a:r>
              <a:rPr lang="en-US" altLang="ko-KR" sz="2000" spc="50" dirty="0" err="1"/>
              <a:t>Makefile</a:t>
            </a:r>
            <a:r>
              <a:rPr lang="en-US" altLang="ko-KR" sz="2000" spc="50" dirty="0"/>
              <a:t>, readme </a:t>
            </a:r>
            <a:r>
              <a:rPr lang="ko-KR" altLang="en-US" sz="2000" spc="50" dirty="0" smtClean="0"/>
              <a:t>파일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smtClean="0">
                <a:solidFill>
                  <a:srgbClr val="FF0000"/>
                </a:solidFill>
              </a:rPr>
              <a:t>결과 보고서</a:t>
            </a:r>
            <a:r>
              <a:rPr lang="ko-KR" altLang="en-US" sz="2000" spc="50" dirty="0" smtClean="0"/>
              <a:t>을 </a:t>
            </a:r>
            <a:r>
              <a:rPr lang="ko-KR" altLang="en-US" sz="2000" spc="50" dirty="0"/>
              <a:t>압축해서 </a:t>
            </a:r>
            <a:r>
              <a:rPr lang="en-US" altLang="ko-KR" sz="2000" spc="50" dirty="0"/>
              <a:t>zip</a:t>
            </a:r>
            <a:r>
              <a:rPr lang="ko-KR" altLang="en-US" sz="2000" spc="50" dirty="0"/>
              <a:t>파일로 </a:t>
            </a:r>
            <a:r>
              <a:rPr lang="ko-KR" altLang="en-US" sz="2000" spc="50" dirty="0" smtClean="0"/>
              <a:t>제출</a:t>
            </a:r>
            <a:endParaRPr lang="en-US" altLang="ko-KR" sz="2000" spc="50" dirty="0" smtClean="0"/>
          </a:p>
          <a:p>
            <a:pPr lvl="1">
              <a:buFont typeface="Arial" pitchFamily="34" charset="0"/>
              <a:buChar char="−"/>
            </a:pPr>
            <a:r>
              <a:rPr lang="ko-KR" altLang="en-US" sz="2000" spc="50" dirty="0" smtClean="0"/>
              <a:t>결과 보고서에는 구현방법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smtClean="0"/>
              <a:t>구현내용</a:t>
            </a:r>
            <a:r>
              <a:rPr lang="en-US" altLang="ko-KR" sz="2000" spc="50" dirty="0" smtClean="0"/>
              <a:t>,</a:t>
            </a:r>
            <a:r>
              <a:rPr lang="ko-KR" altLang="en-US" sz="2000" spc="50" dirty="0" smtClean="0"/>
              <a:t>각 제한사항에 대한 </a:t>
            </a:r>
            <a:r>
              <a:rPr lang="en-US" altLang="ko-KR" sz="2000" spc="50" dirty="0" smtClean="0"/>
              <a:t> </a:t>
            </a:r>
            <a:r>
              <a:rPr lang="ko-KR" altLang="en-US" sz="2000" spc="50" dirty="0" smtClean="0"/>
              <a:t>문제점에 대해서 작성한다</a:t>
            </a:r>
            <a:endParaRPr lang="en-US" altLang="ko-KR" sz="2000" spc="50" dirty="0"/>
          </a:p>
          <a:p>
            <a:pPr lvl="1">
              <a:buFont typeface="Arial" pitchFamily="34" charset="0"/>
              <a:buChar char="−"/>
            </a:pPr>
            <a:r>
              <a:rPr lang="ko-KR" altLang="en-US" sz="2000" spc="50" dirty="0"/>
              <a:t>파일명</a:t>
            </a:r>
            <a:r>
              <a:rPr lang="en-US" altLang="ko-KR" sz="2000" spc="50" dirty="0"/>
              <a:t>: </a:t>
            </a:r>
            <a:r>
              <a:rPr lang="en-US" altLang="ko-KR" sz="2000" spc="50" dirty="0" smtClean="0">
                <a:solidFill>
                  <a:srgbClr val="FF0000"/>
                </a:solidFill>
              </a:rPr>
              <a:t>project3_</a:t>
            </a:r>
            <a:r>
              <a:rPr lang="ko-KR" altLang="en-US" sz="2000" spc="50" dirty="0" smtClean="0">
                <a:solidFill>
                  <a:srgbClr val="FF0000"/>
                </a:solidFill>
              </a:rPr>
              <a:t>학번</a:t>
            </a:r>
            <a:r>
              <a:rPr lang="en-US" altLang="ko-KR" sz="2000" spc="50" dirty="0" smtClean="0">
                <a:solidFill>
                  <a:srgbClr val="FF0000"/>
                </a:solidFill>
              </a:rPr>
              <a:t>.zip</a:t>
            </a:r>
          </a:p>
          <a:p>
            <a:pPr lvl="1">
              <a:buFont typeface="Arial" pitchFamily="34" charset="0"/>
              <a:buChar char="−"/>
            </a:pPr>
            <a:r>
              <a:rPr lang="en-US" altLang="ko-KR" sz="2000" spc="50" dirty="0" smtClean="0"/>
              <a:t>readme </a:t>
            </a:r>
            <a:r>
              <a:rPr lang="ko-KR" altLang="en-US" sz="2000" spc="50" dirty="0" smtClean="0"/>
              <a:t>파일에는 이름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smtClean="0"/>
              <a:t>학번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err="1" smtClean="0"/>
              <a:t>이메일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smtClean="0"/>
              <a:t>실행방법</a:t>
            </a:r>
            <a:r>
              <a:rPr lang="en-US" altLang="ko-KR" sz="2000" spc="50" dirty="0" smtClean="0"/>
              <a:t>(</a:t>
            </a:r>
            <a:r>
              <a:rPr lang="en-US" altLang="ko-KR" sz="2000" spc="50" dirty="0" err="1" smtClean="0"/>
              <a:t>Makefile</a:t>
            </a:r>
            <a:r>
              <a:rPr lang="ko-KR" altLang="en-US" sz="2000" spc="50" dirty="0" smtClean="0"/>
              <a:t>을 변경하였을 경우</a:t>
            </a:r>
            <a:r>
              <a:rPr lang="en-US" altLang="ko-KR" sz="2000" spc="50" dirty="0" smtClean="0"/>
              <a:t>)</a:t>
            </a:r>
            <a:r>
              <a:rPr lang="ko-KR" altLang="en-US" sz="2000" spc="50" dirty="0" smtClean="0"/>
              <a:t>을 적는다</a:t>
            </a:r>
            <a:r>
              <a:rPr lang="en-US" altLang="ko-KR" sz="2000" spc="5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spc="50" dirty="0"/>
              <a:t>수업 게시판 확인</a:t>
            </a:r>
            <a:endParaRPr lang="en-US" altLang="ko-KR" sz="2400" spc="50" dirty="0"/>
          </a:p>
          <a:p>
            <a:pPr lvl="1">
              <a:buFont typeface="Arial" pitchFamily="34" charset="0"/>
              <a:buChar char="−"/>
            </a:pPr>
            <a:r>
              <a:rPr lang="ko-KR" altLang="en-US" sz="2000" spc="50" dirty="0"/>
              <a:t>수정</a:t>
            </a:r>
            <a:r>
              <a:rPr lang="en-US" altLang="ko-KR" sz="2000" spc="50" dirty="0"/>
              <a:t> </a:t>
            </a:r>
            <a:r>
              <a:rPr lang="ko-KR" altLang="en-US" sz="2000" spc="50" dirty="0"/>
              <a:t>또는 추가되는 사항은 항상 게시판을 통하여 </a:t>
            </a:r>
            <a:r>
              <a:rPr lang="ko-KR" altLang="en-US" sz="2000" spc="50" dirty="0" smtClean="0"/>
              <a:t>공지</a:t>
            </a:r>
            <a:endParaRPr lang="en-US" altLang="ko-KR" sz="2000" spc="50" dirty="0" smtClean="0"/>
          </a:p>
          <a:p>
            <a:pPr lvl="1">
              <a:buFont typeface="Arial" pitchFamily="34" charset="0"/>
              <a:buChar char="−"/>
            </a:pPr>
            <a:r>
              <a:rPr lang="ko-KR" altLang="en-US" sz="2000" spc="50" dirty="0" smtClean="0"/>
              <a:t>제출 마지막날까지 공지된 사항을 반영해서 제출</a:t>
            </a:r>
            <a:endParaRPr lang="en-US" altLang="ko-KR" sz="2000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ko-KR" altLang="en-US" sz="2400" spc="50" dirty="0"/>
              <a:t>소스코드에 자세히 주석달기</a:t>
            </a:r>
            <a:endParaRPr lang="en-US" altLang="ko-KR" sz="2400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en-US" altLang="ko-KR" sz="2400" spc="50" dirty="0"/>
              <a:t>Cheating </a:t>
            </a:r>
            <a:r>
              <a:rPr lang="ko-KR" altLang="en-US" sz="2400" spc="50" dirty="0"/>
              <a:t>금지 </a:t>
            </a:r>
            <a:r>
              <a:rPr lang="en-US" altLang="ko-KR" sz="2400" spc="50" dirty="0"/>
              <a:t>(F</a:t>
            </a:r>
            <a:r>
              <a:rPr lang="ko-KR" altLang="en-US" sz="2400" spc="50" dirty="0"/>
              <a:t>처리</a:t>
            </a:r>
            <a:r>
              <a:rPr lang="en-US" altLang="ko-KR" sz="2400" spc="50" dirty="0"/>
              <a:t>, </a:t>
            </a:r>
            <a:r>
              <a:rPr lang="ko-KR" altLang="en-US" sz="2400" spc="50" dirty="0"/>
              <a:t>모든 코드 철저히 검사</a:t>
            </a:r>
            <a:r>
              <a:rPr lang="en-US" altLang="ko-KR" sz="2400" spc="5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en-US" altLang="ko-KR" sz="2400" spc="50" dirty="0"/>
              <a:t>TA </a:t>
            </a:r>
          </a:p>
          <a:p>
            <a:pPr lvl="1">
              <a:buFont typeface="Arial" pitchFamily="34" charset="0"/>
              <a:buChar char="−"/>
            </a:pPr>
            <a:r>
              <a:rPr lang="ko-KR" altLang="en-US" sz="2000" spc="50" dirty="0" smtClean="0"/>
              <a:t>정인창 </a:t>
            </a:r>
            <a:r>
              <a:rPr lang="en-US" altLang="ko-KR" sz="2000" spc="50" dirty="0"/>
              <a:t>(301</a:t>
            </a:r>
            <a:r>
              <a:rPr lang="ko-KR" altLang="en-US" sz="2000" spc="50" dirty="0"/>
              <a:t>동 </a:t>
            </a:r>
            <a:r>
              <a:rPr lang="en-US" altLang="ko-KR" sz="2000" spc="50" dirty="0" smtClean="0"/>
              <a:t>851</a:t>
            </a:r>
            <a:r>
              <a:rPr lang="ko-KR" altLang="en-US" sz="2000" spc="50" dirty="0" smtClean="0"/>
              <a:t>호</a:t>
            </a:r>
            <a:r>
              <a:rPr lang="en-US" altLang="ko-KR" sz="2000" spc="50" dirty="0"/>
              <a:t>)</a:t>
            </a:r>
          </a:p>
          <a:p>
            <a:pPr lvl="1">
              <a:buFont typeface="Arial" pitchFamily="34" charset="0"/>
              <a:buChar char="−"/>
            </a:pPr>
            <a:r>
              <a:rPr lang="en-US" altLang="ko-KR" sz="2000" spc="50" dirty="0" smtClean="0"/>
              <a:t>E-mail</a:t>
            </a:r>
            <a:r>
              <a:rPr lang="en-US" altLang="ko-KR" sz="2000" spc="50" dirty="0"/>
              <a:t>: </a:t>
            </a:r>
            <a:r>
              <a:rPr lang="en-US" altLang="ko-KR" sz="2000" spc="50" dirty="0" smtClean="0"/>
              <a:t>jic0729@altair.snu.ac.kr</a:t>
            </a:r>
          </a:p>
          <a:p>
            <a:pPr lvl="1">
              <a:buFont typeface="Arial" pitchFamily="34" charset="0"/>
              <a:buChar char="−"/>
            </a:pPr>
            <a:endParaRPr lang="en-US" altLang="ko-KR" sz="2000" spc="5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Embedded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Action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thing: A B 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thing: A {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(“seen an A”); } B ;</a:t>
            </a:r>
          </a:p>
          <a:p>
            <a:r>
              <a:rPr lang="en-US" altLang="ko-KR" dirty="0"/>
              <a:t>thing: A </a:t>
            </a:r>
            <a:r>
              <a:rPr lang="en-US" altLang="ko-KR" dirty="0" err="1"/>
              <a:t>fakename</a:t>
            </a:r>
            <a:r>
              <a:rPr lang="en-US" altLang="ko-KR" dirty="0"/>
              <a:t> B 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fakename</a:t>
            </a:r>
            <a:r>
              <a:rPr lang="en-US" altLang="ko-KR" dirty="0"/>
              <a:t>: /* empty */ { </a:t>
            </a:r>
            <a:r>
              <a:rPr lang="en-US" altLang="ko-KR" dirty="0" err="1"/>
              <a:t>printf</a:t>
            </a:r>
            <a:r>
              <a:rPr lang="en-US" altLang="ko-KR" dirty="0"/>
              <a:t>(“seen an A</a:t>
            </a:r>
            <a:r>
              <a:rPr lang="en-US" altLang="ko-KR" dirty="0" smtClean="0"/>
              <a:t>”); </a:t>
            </a:r>
            <a:r>
              <a:rPr lang="en-US" altLang="ko-KR" dirty="0"/>
              <a:t>} 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thing: A { $$ = 17; } B {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(“%d”, $2); } ;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$$	  $1 	    $2	       $3		  $4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Embedded Action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Embedded action can cause shift/reduce conflict in otherwise acceptable grammars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    thing: </a:t>
            </a:r>
            <a:r>
              <a:rPr lang="en-US" altLang="ko-KR" sz="2400" dirty="0" err="1" smtClean="0"/>
              <a:t>abcd</a:t>
            </a:r>
            <a:r>
              <a:rPr lang="en-US" altLang="ko-KR" sz="2400" dirty="0" smtClean="0"/>
              <a:t> | </a:t>
            </a:r>
            <a:r>
              <a:rPr lang="en-US" altLang="ko-KR" sz="2400" dirty="0" err="1" smtClean="0"/>
              <a:t>abcz</a:t>
            </a:r>
            <a:r>
              <a:rPr lang="en-US" altLang="ko-KR" sz="2400" dirty="0" smtClean="0"/>
              <a:t> ;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abcd</a:t>
            </a:r>
            <a:r>
              <a:rPr lang="en-US" altLang="ko-KR" sz="2400" dirty="0" smtClean="0"/>
              <a:t>: ‘A’ ‘B’ ‘C’ ‘D’ ;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abcz</a:t>
            </a:r>
            <a:r>
              <a:rPr lang="en-US" altLang="ko-KR" sz="2400" dirty="0" smtClean="0"/>
              <a:t>: ‘A’ ‘B’ ‘C’ ‘Z’ ;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thing</a:t>
            </a:r>
            <a:r>
              <a:rPr lang="en-US" altLang="ko-KR" sz="2400" dirty="0"/>
              <a:t>: </a:t>
            </a:r>
            <a:r>
              <a:rPr lang="en-US" altLang="ko-KR" sz="2400" dirty="0" err="1" smtClean="0"/>
              <a:t>abcd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| </a:t>
            </a:r>
            <a:r>
              <a:rPr lang="en-US" altLang="ko-KR" sz="2400" dirty="0" err="1"/>
              <a:t>abcz</a:t>
            </a:r>
            <a:r>
              <a:rPr lang="en-US" altLang="ko-KR" sz="2400" dirty="0"/>
              <a:t> ;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abcd</a:t>
            </a:r>
            <a:r>
              <a:rPr lang="en-US" altLang="ko-KR" sz="2400" dirty="0"/>
              <a:t>: ‘A’ ‘</a:t>
            </a:r>
            <a:r>
              <a:rPr lang="en-US" altLang="ko-KR" sz="2400" dirty="0" smtClean="0"/>
              <a:t>B’ ‘C</a:t>
            </a:r>
            <a:r>
              <a:rPr lang="en-US" altLang="ko-KR" sz="2400" dirty="0"/>
              <a:t>’ ‘D’ ;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abcz</a:t>
            </a:r>
            <a:r>
              <a:rPr lang="en-US" altLang="ko-KR" sz="2400" dirty="0"/>
              <a:t>: ‘A’ ‘B’ </a:t>
            </a:r>
            <a:r>
              <a:rPr lang="en-US" altLang="ko-KR" sz="2400" dirty="0" smtClean="0"/>
              <a:t>{ </a:t>
            </a:r>
            <a:r>
              <a:rPr lang="en-US" altLang="ko-KR" sz="2400" dirty="0" err="1"/>
              <a:t>somefunc</a:t>
            </a:r>
            <a:r>
              <a:rPr lang="en-US" altLang="ko-KR" sz="2400" dirty="0"/>
              <a:t>(); } ‘C’ ‘Z’ 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86204" y="60840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fakename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Grammar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9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Cannot declare variable and initialize simultaneously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 = 0; </a:t>
            </a:r>
            <a:r>
              <a:rPr lang="en-US" altLang="ko-KR" dirty="0" smtClean="0">
                <a:solidFill>
                  <a:srgbClr val="FF0000"/>
                </a:solidFill>
              </a:rPr>
              <a:t>/* syntax error */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 anonymous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declaration</a:t>
            </a:r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{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y; } w; </a:t>
            </a:r>
            <a:r>
              <a:rPr lang="en-US" altLang="ko-KR" dirty="0" smtClean="0">
                <a:solidFill>
                  <a:srgbClr val="FF0000"/>
                </a:solidFill>
              </a:rPr>
              <a:t>/* syntax error */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Change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following ASSIGNOP</a:t>
            </a:r>
          </a:p>
          <a:p>
            <a:pPr lvl="1"/>
            <a:r>
              <a:rPr lang="en-US" altLang="ko-KR" dirty="0" smtClean="0"/>
              <a:t>+=, -=, *=, /=, %=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 multiply, divide, modulo operation on binary expression</a:t>
            </a:r>
          </a:p>
          <a:p>
            <a:pPr lvl="1"/>
            <a:r>
              <a:rPr lang="en-US" altLang="ko-KR" dirty="0" smtClean="0"/>
              <a:t>binary ‘*’ binary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Added Pre-increment/decrement operation</a:t>
            </a:r>
          </a:p>
          <a:p>
            <a:pPr lvl="1"/>
            <a:r>
              <a:rPr lang="en-US" altLang="ko-KR" dirty="0" smtClean="0"/>
              <a:t>INCOP unary</a:t>
            </a:r>
          </a:p>
          <a:p>
            <a:pPr lvl="1"/>
            <a:r>
              <a:rPr lang="en-US" altLang="ko-KR" dirty="0" smtClean="0"/>
              <a:t>DECOP unary</a:t>
            </a:r>
          </a:p>
        </p:txBody>
      </p:sp>
    </p:spTree>
    <p:extLst>
      <p:ext uri="{BB962C8B-B14F-4D97-AF65-F5344CB8AC3E}">
        <p14:creationId xmlns:p14="http://schemas.microsoft.com/office/powerpoint/2010/main" val="13831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O">
  <a:themeElements>
    <a:clrScheme name="rtoslab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toslab2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6687</TotalTime>
  <Words>1301</Words>
  <Application>Microsoft Office PowerPoint</Application>
  <PresentationFormat>화면 슬라이드 쇼(4:3)</PresentationFormat>
  <Paragraphs>337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굴림체</vt:lpstr>
      <vt:lpstr>맑은 고딕</vt:lpstr>
      <vt:lpstr>Arial</vt:lpstr>
      <vt:lpstr>Cambria Math</vt:lpstr>
      <vt:lpstr>Consolas</vt:lpstr>
      <vt:lpstr>Tahoma</vt:lpstr>
      <vt:lpstr>Times New Roman</vt:lpstr>
      <vt:lpstr>Wingdings</vt:lpstr>
      <vt:lpstr>VMO</vt:lpstr>
      <vt:lpstr>Project 3</vt:lpstr>
      <vt:lpstr>Projects</vt:lpstr>
      <vt:lpstr>Overview</vt:lpstr>
      <vt:lpstr>Embedded Action</vt:lpstr>
      <vt:lpstr>Embedded Action</vt:lpstr>
      <vt:lpstr>Embedded Action</vt:lpstr>
      <vt:lpstr>Grammar</vt:lpstr>
      <vt:lpstr>Grammar </vt:lpstr>
      <vt:lpstr>Grammar Change</vt:lpstr>
      <vt:lpstr>Semantic Check</vt:lpstr>
      <vt:lpstr>Semantic Check</vt:lpstr>
      <vt:lpstr>Undeclared Variables &amp; Functions</vt:lpstr>
      <vt:lpstr>Redeclaration of Same Variables at Same Scope</vt:lpstr>
      <vt:lpstr>No Type Conversion</vt:lpstr>
      <vt:lpstr>NULL</vt:lpstr>
      <vt:lpstr>Pointer Operation</vt:lpstr>
      <vt:lpstr>Operation on Structures</vt:lpstr>
      <vt:lpstr>Structure Declaration</vt:lpstr>
      <vt:lpstr>Structure Pointer Declaration</vt:lpstr>
      <vt:lpstr>Structure Pointer Declaration</vt:lpstr>
      <vt:lpstr>Structure Declaration</vt:lpstr>
      <vt:lpstr>Function</vt:lpstr>
      <vt:lpstr>Function</vt:lpstr>
      <vt:lpstr>LValue (Assignment) Checking</vt:lpstr>
      <vt:lpstr>LValue (Assignment) Checking</vt:lpstr>
      <vt:lpstr>LValue (Assignment) Checking</vt:lpstr>
      <vt:lpstr>Operand Check: Unary -</vt:lpstr>
      <vt:lpstr>Operand Check: INCOP, DECOP</vt:lpstr>
      <vt:lpstr>Operand Check: Binary +, -</vt:lpstr>
      <vt:lpstr>Operand Check: Relop, Equop</vt:lpstr>
      <vt:lpstr>Operand Check: Logical Operators</vt:lpstr>
      <vt:lpstr>NULL</vt:lpstr>
      <vt:lpstr>Output &amp; Tips</vt:lpstr>
      <vt:lpstr>Output</vt:lpstr>
      <vt:lpstr>Skip error code</vt:lpstr>
      <vt:lpstr>Tips</vt:lpstr>
      <vt:lpstr>Submission</vt:lpstr>
      <vt:lpstr>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InC</cp:lastModifiedBy>
  <cp:revision>145</cp:revision>
  <dcterms:created xsi:type="dcterms:W3CDTF">2011-05-26T07:14:03Z</dcterms:created>
  <dcterms:modified xsi:type="dcterms:W3CDTF">2015-11-05T04:04:45Z</dcterms:modified>
</cp:coreProperties>
</file>