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97" r:id="rId3"/>
    <p:sldId id="257" r:id="rId4"/>
    <p:sldId id="260" r:id="rId5"/>
    <p:sldId id="261" r:id="rId6"/>
    <p:sldId id="28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4" r:id="rId17"/>
    <p:sldId id="272" r:id="rId18"/>
    <p:sldId id="273" r:id="rId19"/>
    <p:sldId id="285" r:id="rId20"/>
    <p:sldId id="282" r:id="rId21"/>
    <p:sldId id="280" r:id="rId22"/>
    <p:sldId id="271" r:id="rId23"/>
    <p:sldId id="286" r:id="rId24"/>
    <p:sldId id="278" r:id="rId25"/>
    <p:sldId id="281" r:id="rId26"/>
    <p:sldId id="289" r:id="rId27"/>
    <p:sldId id="277" r:id="rId28"/>
    <p:sldId id="279" r:id="rId29"/>
    <p:sldId id="276" r:id="rId30"/>
    <p:sldId id="290" r:id="rId31"/>
    <p:sldId id="291" r:id="rId32"/>
    <p:sldId id="292" r:id="rId33"/>
    <p:sldId id="293" r:id="rId34"/>
    <p:sldId id="294" r:id="rId35"/>
    <p:sldId id="295" r:id="rId36"/>
    <p:sldId id="299" r:id="rId37"/>
    <p:sldId id="258" r:id="rId38"/>
    <p:sldId id="288" r:id="rId39"/>
    <p:sldId id="259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11194AC-3BD4-40BF-917F-EF30F6901DE7}" type="datetimeFigureOut">
              <a:rPr lang="ko-KR" altLang="en-US"/>
              <a:pPr>
                <a:defRPr/>
              </a:pPr>
              <a:t>2015-11-29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  <a:endParaRPr lang="ko-KR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D04894F-29BA-42E5-BCD9-8CA7D3B43C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D383714-F9C1-4E68-BDC0-A982269B5E4C}" type="slidenum">
              <a:rPr kumimoji="0" lang="ko-KR" altLang="en-US" smtClean="0">
                <a:latin typeface="맑은 고딕" pitchFamily="50" charset="-127"/>
                <a:ea typeface="맑은 고딕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0"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69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프로젝트에서는 </a:t>
            </a:r>
            <a:r>
              <a:rPr lang="ko-KR" altLang="en-US" dirty="0" err="1" smtClean="0"/>
              <a:t>스택이</a:t>
            </a:r>
            <a:r>
              <a:rPr lang="ko-KR" altLang="en-US" dirty="0" smtClean="0"/>
              <a:t> 위로 </a:t>
            </a:r>
            <a:r>
              <a:rPr lang="en-US" altLang="ko-KR" dirty="0" smtClean="0"/>
              <a:t>grow</a:t>
            </a:r>
            <a:r>
              <a:rPr lang="ko-KR" altLang="en-US" dirty="0" smtClean="0"/>
              <a:t>하는 것임을 고려해서 짜시면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04894F-29BA-42E5-BCD9-8CA7D3B43CBE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3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5FEA4-4E53-41F3-B198-D16C5CB4DB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08CFDE7B-EEC8-4C28-9A91-6CE69E70F5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0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4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6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/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9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703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2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9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84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72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964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167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Subject Type </a:t>
            </a:r>
            <a:r>
              <a:rPr lang="ko-KR" altLang="en-US" smtClean="0"/>
              <a:t>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>
              <a:defRPr/>
            </a:pPr>
            <a:fld id="{F438E39B-BE42-478F-B304-2D459635746E}" type="slidenum">
              <a:rPr lang="en-US" altLang="ko-KR" smtClean="0"/>
              <a:pPr algn="r">
                <a:defRPr/>
              </a:pPr>
              <a:t>‹#›</a:t>
            </a:fld>
            <a:endParaRPr lang="en-US" altLang="ko-K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85800" y="6575425"/>
            <a:ext cx="7772400" cy="539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1717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181600" y="6613525"/>
            <a:ext cx="3746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>
              <a:defRPr/>
            </a:pPr>
            <a:r>
              <a:rPr kumimoji="0" lang="en-US" altLang="ko-KR" sz="1000" b="1" smtClean="0">
                <a:solidFill>
                  <a:srgbClr val="003366"/>
                </a:solidFill>
                <a:latin typeface="Tahoma" pitchFamily="34" charset="0"/>
              </a:rPr>
              <a:t>Virtual Machine &amp; Optimization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Project 4</a:t>
            </a:r>
            <a:br>
              <a:rPr lang="en-US" altLang="ko-KR" smtClean="0"/>
            </a:br>
            <a:r>
              <a:rPr lang="en-US" altLang="ko-KR" smtClean="0"/>
              <a:t>Code Generation</a:t>
            </a:r>
            <a:endParaRPr lang="ko-KR" altLang="en-US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Due Date</a:t>
            </a:r>
          </a:p>
          <a:p>
            <a:pPr eaLnBrk="1" hangingPunct="1"/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smtClean="0"/>
              <a:t>일 일요일 </a:t>
            </a:r>
            <a:r>
              <a:rPr lang="en-US" altLang="ko-KR" dirty="0" smtClean="0"/>
              <a:t>23:55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Arithmetic / Logic Instruction</a:t>
            </a:r>
            <a:endParaRPr lang="ko-KR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Binary operation</a:t>
            </a:r>
          </a:p>
          <a:p>
            <a:pPr lvl="1" eaLnBrk="1" hangingPunct="1"/>
            <a:r>
              <a:rPr lang="en-US" altLang="ko-KR" dirty="0" smtClean="0"/>
              <a:t>pop two top elements of stack</a:t>
            </a:r>
          </a:p>
          <a:p>
            <a:pPr lvl="1" eaLnBrk="1" hangingPunct="1"/>
            <a:r>
              <a:rPr lang="en-US" altLang="ko-KR" dirty="0" smtClean="0"/>
              <a:t>apply operation as top element on left hand, second element of right hand</a:t>
            </a:r>
          </a:p>
          <a:p>
            <a:pPr lvl="1" eaLnBrk="1" hangingPunct="1"/>
            <a:r>
              <a:rPr lang="en-US" altLang="ko-KR" dirty="0" smtClean="0"/>
              <a:t>push result onto stack</a:t>
            </a:r>
          </a:p>
          <a:p>
            <a:pPr eaLnBrk="1" hangingPunct="1"/>
            <a:r>
              <a:rPr lang="en-US" altLang="ko-KR" dirty="0" smtClean="0"/>
              <a:t>Example</a:t>
            </a:r>
          </a:p>
          <a:p>
            <a:pPr lvl="1" eaLnBrk="1" hangingPunct="1"/>
            <a:r>
              <a:rPr lang="en-US" altLang="ko-KR" dirty="0" smtClean="0"/>
              <a:t>sub</a:t>
            </a:r>
          </a:p>
        </p:txBody>
      </p:sp>
      <p:grpSp>
        <p:nvGrpSpPr>
          <p:cNvPr id="11268" name="Group 16"/>
          <p:cNvGrpSpPr>
            <a:grpSpLocks/>
          </p:cNvGrpSpPr>
          <p:nvPr/>
        </p:nvGrpSpPr>
        <p:grpSpPr bwMode="auto">
          <a:xfrm>
            <a:off x="1890713" y="4868863"/>
            <a:ext cx="4619625" cy="1108075"/>
            <a:chOff x="1890920" y="4869160"/>
            <a:chExt cx="4619376" cy="1107996"/>
          </a:xfrm>
        </p:grpSpPr>
        <p:grpSp>
          <p:nvGrpSpPr>
            <p:cNvPr id="11269" name="Group 14"/>
            <p:cNvGrpSpPr>
              <a:grpSpLocks/>
            </p:cNvGrpSpPr>
            <p:nvPr/>
          </p:nvGrpSpPr>
          <p:grpSpPr bwMode="auto">
            <a:xfrm>
              <a:off x="1890920" y="4871116"/>
              <a:ext cx="1152128" cy="1106040"/>
              <a:chOff x="1890920" y="4806444"/>
              <a:chExt cx="1152128" cy="1106040"/>
            </a:xfrm>
          </p:grpSpPr>
          <p:grpSp>
            <p:nvGrpSpPr>
              <p:cNvPr id="11275" name="Group 6"/>
              <p:cNvGrpSpPr>
                <a:grpSpLocks/>
              </p:cNvGrpSpPr>
              <p:nvPr/>
            </p:nvGrpSpPr>
            <p:grpSpPr bwMode="auto">
              <a:xfrm>
                <a:off x="1890920" y="4806444"/>
                <a:ext cx="1152128" cy="738664"/>
                <a:chOff x="1882049" y="4233862"/>
                <a:chExt cx="1152128" cy="73866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882049" y="4603354"/>
                  <a:ext cx="1152463" cy="36668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2</a:t>
                  </a:r>
                  <a:endParaRPr kumimoji="0" lang="ko-KR" alt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882049" y="4233493"/>
                  <a:ext cx="1152463" cy="3698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3</a:t>
                  </a:r>
                  <a:endParaRPr kumimoji="0" lang="ko-KR" altLang="en-US" dirty="0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890920" y="5542622"/>
                <a:ext cx="1152463" cy="36986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</p:grpSp>
        <p:grpSp>
          <p:nvGrpSpPr>
            <p:cNvPr id="11270" name="Group 15"/>
            <p:cNvGrpSpPr>
              <a:grpSpLocks/>
            </p:cNvGrpSpPr>
            <p:nvPr/>
          </p:nvGrpSpPr>
          <p:grpSpPr bwMode="auto">
            <a:xfrm>
              <a:off x="5358168" y="4869160"/>
              <a:ext cx="1152128" cy="1107996"/>
              <a:chOff x="5358168" y="4804488"/>
              <a:chExt cx="1152128" cy="1107996"/>
            </a:xfrm>
          </p:grpSpPr>
          <p:grpSp>
            <p:nvGrpSpPr>
              <p:cNvPr id="11271" name="Group 9"/>
              <p:cNvGrpSpPr>
                <a:grpSpLocks/>
              </p:cNvGrpSpPr>
              <p:nvPr/>
            </p:nvGrpSpPr>
            <p:grpSpPr bwMode="auto">
              <a:xfrm>
                <a:off x="5358168" y="5173820"/>
                <a:ext cx="1152128" cy="738664"/>
                <a:chOff x="5364088" y="4233862"/>
                <a:chExt cx="1152128" cy="738664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363753" y="4604252"/>
                  <a:ext cx="1152463" cy="36827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363753" y="4234391"/>
                  <a:ext cx="1152463" cy="3698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1</a:t>
                  </a:r>
                  <a:endParaRPr kumimoji="0" lang="ko-KR" altLang="en-US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5357833" y="4804488"/>
                <a:ext cx="1152463" cy="36986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Control</a:t>
            </a:r>
            <a:endParaRPr lang="ko-KR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Terminate program</a:t>
            </a:r>
          </a:p>
          <a:p>
            <a:pPr lvl="1" eaLnBrk="1" hangingPunct="1"/>
            <a:r>
              <a:rPr lang="en-US" altLang="ko-KR" smtClean="0"/>
              <a:t>exit</a:t>
            </a:r>
          </a:p>
          <a:p>
            <a:pPr lvl="1" eaLnBrk="1" hangingPunct="1"/>
            <a:r>
              <a:rPr lang="ko-KR" altLang="en-US" smtClean="0"/>
              <a:t>실행중인 프로그램을 무조건 종료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Unconditional jump</a:t>
            </a:r>
          </a:p>
          <a:p>
            <a:pPr lvl="1" eaLnBrk="1" hangingPunct="1"/>
            <a:r>
              <a:rPr lang="en-US" altLang="ko-KR" smtClean="0"/>
              <a:t>jump [label] [+/- offset]</a:t>
            </a:r>
          </a:p>
          <a:p>
            <a:pPr lvl="1" eaLnBrk="1" hangingPunct="1"/>
            <a:r>
              <a:rPr lang="en-US" altLang="ko-KR" smtClean="0"/>
              <a:t>example</a:t>
            </a:r>
          </a:p>
          <a:p>
            <a:pPr lvl="2" eaLnBrk="1" hangingPunct="1"/>
            <a:r>
              <a:rPr lang="en-US" altLang="ko-KR" smtClean="0"/>
              <a:t>jump L 6 → pc = L + 6</a:t>
            </a:r>
          </a:p>
          <a:p>
            <a:pPr lvl="2" eaLnBrk="1" hangingPunct="1"/>
            <a:r>
              <a:rPr lang="en-US" altLang="ko-KR" smtClean="0"/>
              <a:t>jump L    → pc = L</a:t>
            </a:r>
          </a:p>
          <a:p>
            <a:pPr lvl="2" eaLnBrk="1" hangingPunct="1"/>
            <a:r>
              <a:rPr lang="en-US" altLang="ko-KR" smtClean="0"/>
              <a:t>jump 6    → pc = 6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Control</a:t>
            </a:r>
            <a:endParaRPr lang="ko-KR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Conditional jump</a:t>
            </a:r>
          </a:p>
          <a:p>
            <a:pPr lvl="1" eaLnBrk="1" hangingPunct="1"/>
            <a:r>
              <a:rPr lang="en-US" altLang="ko-KR" dirty="0" smtClean="0"/>
              <a:t>pop top element of stack</a:t>
            </a:r>
          </a:p>
          <a:p>
            <a:pPr lvl="1" eaLnBrk="1" hangingPunct="1"/>
            <a:r>
              <a:rPr lang="en-US" altLang="ko-KR" dirty="0" err="1" smtClean="0"/>
              <a:t>branch_true</a:t>
            </a:r>
            <a:r>
              <a:rPr lang="en-US" altLang="ko-KR" dirty="0" smtClean="0"/>
              <a:t> [label] [+/- offset]</a:t>
            </a:r>
          </a:p>
          <a:p>
            <a:pPr lvl="1" eaLnBrk="1" hangingPunct="1"/>
            <a:r>
              <a:rPr lang="en-US" altLang="ko-KR" dirty="0" err="1" smtClean="0"/>
              <a:t>branch_false</a:t>
            </a:r>
            <a:r>
              <a:rPr lang="en-US" altLang="ko-KR" dirty="0" smtClean="0"/>
              <a:t> [label] [+/- offset]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pop</a:t>
            </a:r>
            <a:r>
              <a:rPr lang="ko-KR" altLang="en-US" dirty="0" smtClean="0"/>
              <a:t>한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 지정된 위치로 점프하고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경우는 다음 코드를 수행</a:t>
            </a:r>
            <a:endParaRPr lang="en-US" altLang="ko-KR" dirty="0" smtClean="0"/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890713" y="5218113"/>
            <a:ext cx="4633912" cy="739775"/>
            <a:chOff x="1890920" y="4437112"/>
            <a:chExt cx="4634167" cy="738664"/>
          </a:xfrm>
        </p:grpSpPr>
        <p:grpSp>
          <p:nvGrpSpPr>
            <p:cNvPr id="13317" name="Group 4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82049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82049" y="4233862"/>
                <a:ext cx="115258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363628" y="4603194"/>
                <a:ext cx="1152588" cy="369332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63628" y="4233862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Stack Manipulation</a:t>
            </a:r>
            <a:endParaRPr lang="ko-KR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push</a:t>
            </a:r>
          </a:p>
          <a:p>
            <a:pPr lvl="1" eaLnBrk="1" hangingPunct="1"/>
            <a:r>
              <a:rPr lang="en-US" altLang="ko-KR" dirty="0" err="1" smtClean="0"/>
              <a:t>push_const</a:t>
            </a:r>
            <a:r>
              <a:rPr lang="en-US" altLang="ko-KR" dirty="0" smtClean="0"/>
              <a:t> &lt;constant&gt;</a:t>
            </a:r>
          </a:p>
          <a:p>
            <a:pPr lvl="1" eaLnBrk="1" hangingPunct="1"/>
            <a:r>
              <a:rPr lang="en-US" altLang="ko-KR" dirty="0" err="1" smtClean="0"/>
              <a:t>push_reg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&gt;</a:t>
            </a:r>
          </a:p>
          <a:p>
            <a:pPr lvl="1" eaLnBrk="1" hangingPunct="1"/>
            <a:r>
              <a:rPr lang="en-US" altLang="ko-KR" dirty="0" smtClean="0"/>
              <a:t>example</a:t>
            </a:r>
          </a:p>
          <a:p>
            <a:pPr lvl="2" eaLnBrk="1" hangingPunct="1"/>
            <a:r>
              <a:rPr lang="en-US" altLang="ko-KR" dirty="0" err="1" smtClean="0"/>
              <a:t>push_const</a:t>
            </a:r>
            <a:r>
              <a:rPr lang="en-US" altLang="ko-KR" dirty="0" smtClean="0"/>
              <a:t> Str0</a:t>
            </a:r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lvl="2" eaLnBrk="1" hangingPunct="1"/>
            <a:r>
              <a:rPr lang="en-US" altLang="ko-KR" dirty="0" err="1" smtClean="0"/>
              <a:t>push_reg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fp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1898650" y="3860800"/>
            <a:ext cx="4633913" cy="738188"/>
            <a:chOff x="1890920" y="4437112"/>
            <a:chExt cx="4634167" cy="738664"/>
          </a:xfrm>
        </p:grpSpPr>
        <p:grpSp>
          <p:nvGrpSpPr>
            <p:cNvPr id="14348" name="Group 4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82049" y="4603989"/>
                <a:ext cx="1152588" cy="368537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82049" y="4233862"/>
                <a:ext cx="1152588" cy="37012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grpSp>
          <p:nvGrpSpPr>
            <p:cNvPr id="14349" name="Group 5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363628" y="4603989"/>
                <a:ext cx="1152588" cy="36853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63628" y="4233862"/>
                <a:ext cx="1152588" cy="370127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Str0</a:t>
                </a:r>
                <a:endParaRPr kumimoji="0" lang="ko-KR" altLang="en-US" dirty="0"/>
              </a:p>
            </p:txBody>
          </p:sp>
        </p:grpSp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1897063" y="5332413"/>
            <a:ext cx="4635500" cy="738187"/>
            <a:chOff x="1890920" y="4437112"/>
            <a:chExt cx="4634167" cy="738664"/>
          </a:xfrm>
        </p:grpSpPr>
        <p:grpSp>
          <p:nvGrpSpPr>
            <p:cNvPr id="14342" name="Group 11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882049" y="4603988"/>
                <a:ext cx="1152194" cy="368538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82049" y="4233862"/>
                <a:ext cx="1152194" cy="3701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/>
              </a:p>
            </p:txBody>
          </p:sp>
        </p:grpSp>
        <p:grpSp>
          <p:nvGrpSpPr>
            <p:cNvPr id="14343" name="Group 12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364022" y="4603988"/>
                <a:ext cx="1152194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64022" y="4233862"/>
                <a:ext cx="1152194" cy="370126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 err="1" smtClean="0"/>
                  <a:t>fp</a:t>
                </a:r>
                <a:r>
                  <a:rPr kumimoji="0" lang="ko-KR" altLang="en-US" dirty="0" smtClean="0"/>
                  <a:t>의 값</a:t>
                </a:r>
                <a:endParaRPr kumimoji="0" lang="ko-KR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Stack Manipulation</a:t>
            </a:r>
            <a:endParaRPr lang="ko-KR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pop</a:t>
            </a:r>
          </a:p>
          <a:p>
            <a:pPr lvl="1" eaLnBrk="1" hangingPunct="1"/>
            <a:r>
              <a:rPr lang="en-US" altLang="ko-KR" smtClean="0"/>
              <a:t>pop_reg &lt;reg&gt;</a:t>
            </a:r>
          </a:p>
          <a:p>
            <a:pPr lvl="1" eaLnBrk="1" hangingPunct="1"/>
            <a:r>
              <a:rPr lang="en-US" altLang="ko-KR" smtClean="0"/>
              <a:t>example</a:t>
            </a:r>
          </a:p>
          <a:p>
            <a:pPr lvl="2" eaLnBrk="1" hangingPunct="1"/>
            <a:r>
              <a:rPr lang="en-US" altLang="ko-KR" smtClean="0"/>
              <a:t>pop_reg fp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892300" y="3625850"/>
            <a:ext cx="5919788" cy="739775"/>
            <a:chOff x="1891896" y="3429000"/>
            <a:chExt cx="5920464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6526338" y="3798332"/>
              <a:ext cx="1286022" cy="369332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fp</a:t>
              </a:r>
              <a:r>
                <a:rPr kumimoji="0" lang="en-US" altLang="ko-KR" dirty="0"/>
                <a:t> = value</a:t>
              </a:r>
              <a:endParaRPr kumimoji="0" lang="ko-KR" altLang="en-US" dirty="0"/>
            </a:p>
          </p:txBody>
        </p:sp>
        <p:grpSp>
          <p:nvGrpSpPr>
            <p:cNvPr id="15366" name="Group 3"/>
            <p:cNvGrpSpPr>
              <a:grpSpLocks/>
            </p:cNvGrpSpPr>
            <p:nvPr/>
          </p:nvGrpSpPr>
          <p:grpSpPr bwMode="auto">
            <a:xfrm>
              <a:off x="1891896" y="3429000"/>
              <a:ext cx="4634167" cy="738664"/>
              <a:chOff x="1890920" y="4437112"/>
              <a:chExt cx="4634167" cy="738664"/>
            </a:xfrm>
          </p:grpSpPr>
          <p:grpSp>
            <p:nvGrpSpPr>
              <p:cNvPr id="15367" name="Group 4"/>
              <p:cNvGrpSpPr>
                <a:grpSpLocks/>
              </p:cNvGrpSpPr>
              <p:nvPr/>
            </p:nvGrpSpPr>
            <p:grpSpPr bwMode="auto">
              <a:xfrm>
                <a:off x="1890920" y="4437112"/>
                <a:ext cx="1152128" cy="738664"/>
                <a:chOff x="1882049" y="4233862"/>
                <a:chExt cx="1152128" cy="738664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882049" y="4603194"/>
                  <a:ext cx="1152657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882049" y="4233862"/>
                  <a:ext cx="1152657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value</a:t>
                  </a:r>
                  <a:endParaRPr kumimoji="0" lang="ko-KR" altLang="en-US" dirty="0"/>
                </a:p>
              </p:txBody>
            </p:sp>
          </p:grpSp>
          <p:grpSp>
            <p:nvGrpSpPr>
              <p:cNvPr id="15368" name="Group 5"/>
              <p:cNvGrpSpPr>
                <a:grpSpLocks/>
              </p:cNvGrpSpPr>
              <p:nvPr/>
            </p:nvGrpSpPr>
            <p:grpSpPr bwMode="auto">
              <a:xfrm>
                <a:off x="5372959" y="4437112"/>
                <a:ext cx="1152128" cy="738664"/>
                <a:chOff x="5364088" y="4233862"/>
                <a:chExt cx="1152128" cy="73866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363834" y="4233862"/>
                  <a:ext cx="1152657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63834" y="4603194"/>
                  <a:ext cx="1152657" cy="3693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Stack Manipulation</a:t>
            </a:r>
            <a:endParaRPr lang="ko-KR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shift stack pointer</a:t>
            </a:r>
          </a:p>
          <a:p>
            <a:pPr lvl="1" eaLnBrk="1" hangingPunct="1"/>
            <a:r>
              <a:rPr lang="en-US" altLang="ko-KR" smtClean="0"/>
              <a:t>shift_sp &lt;integer constant&gt;</a:t>
            </a:r>
          </a:p>
          <a:p>
            <a:pPr lvl="1" eaLnBrk="1" hangingPunct="1"/>
            <a:r>
              <a:rPr lang="ko-KR" altLang="en-US" smtClean="0"/>
              <a:t>지역 변수를 위한 스택 프레임 할당을 위해 사용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example</a:t>
            </a:r>
          </a:p>
          <a:p>
            <a:pPr lvl="2" eaLnBrk="1" hangingPunct="1"/>
            <a:r>
              <a:rPr lang="en-US" altLang="ko-KR" smtClean="0"/>
              <a:t>shift_sp 3</a:t>
            </a:r>
          </a:p>
          <a:p>
            <a:pPr eaLnBrk="1" hangingPunct="1"/>
            <a:endParaRPr lang="ko-KR" altLang="en-US" smtClean="0"/>
          </a:p>
        </p:txBody>
      </p:sp>
      <p:grpSp>
        <p:nvGrpSpPr>
          <p:cNvPr id="16388" name="그룹 19"/>
          <p:cNvGrpSpPr>
            <a:grpSpLocks/>
          </p:cNvGrpSpPr>
          <p:nvPr/>
        </p:nvGrpSpPr>
        <p:grpSpPr bwMode="auto">
          <a:xfrm>
            <a:off x="2195513" y="4092575"/>
            <a:ext cx="1152525" cy="2216150"/>
            <a:chOff x="2195736" y="3763328"/>
            <a:chExt cx="1152128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241186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value</a:t>
              </a:r>
              <a:endParaRPr kumimoji="0"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95736" y="5609459"/>
              <a:ext cx="1152128" cy="3698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95736" y="4871324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4501463"/>
              <a:ext cx="1152128" cy="3698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4133190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5736" y="3763328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16389" name="그룹 20"/>
          <p:cNvGrpSpPr>
            <a:grpSpLocks/>
          </p:cNvGrpSpPr>
          <p:nvPr/>
        </p:nvGrpSpPr>
        <p:grpSpPr bwMode="auto">
          <a:xfrm>
            <a:off x="5364163" y="4092575"/>
            <a:ext cx="1152525" cy="2216150"/>
            <a:chOff x="2195736" y="3763328"/>
            <a:chExt cx="1152128" cy="2215992"/>
          </a:xfrm>
        </p:grpSpPr>
        <p:sp>
          <p:nvSpPr>
            <p:cNvPr id="22" name="TextBox 21"/>
            <p:cNvSpPr txBox="1"/>
            <p:nvPr/>
          </p:nvSpPr>
          <p:spPr>
            <a:xfrm>
              <a:off x="2195736" y="5241186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value</a:t>
              </a:r>
              <a:endParaRPr kumimoji="0"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5736" y="5609459"/>
              <a:ext cx="1152128" cy="3698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4871324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5736" y="4501463"/>
              <a:ext cx="1152128" cy="36986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95736" y="4133190"/>
              <a:ext cx="1152128" cy="36827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95736" y="3763328"/>
              <a:ext cx="1152128" cy="3698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cxnSp>
        <p:nvCxnSpPr>
          <p:cNvPr id="16390" name="직선 화살표 연결선 28"/>
          <p:cNvCxnSpPr>
            <a:cxnSpLocks noChangeShapeType="1"/>
            <a:stCxn id="33" idx="1"/>
            <a:endCxn id="8" idx="3"/>
          </p:cNvCxnSpPr>
          <p:nvPr/>
        </p:nvCxnSpPr>
        <p:spPr bwMode="auto">
          <a:xfrm flipH="1">
            <a:off x="3348038" y="5754688"/>
            <a:ext cx="360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708400" y="5570538"/>
            <a:ext cx="503238" cy="369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sp</a:t>
            </a:r>
            <a:endParaRPr kumimoji="0" lang="ko-KR" altLang="en-US" dirty="0"/>
          </a:p>
        </p:txBody>
      </p:sp>
      <p:cxnSp>
        <p:nvCxnSpPr>
          <p:cNvPr id="16392" name="직선 화살표 연결선 37"/>
          <p:cNvCxnSpPr>
            <a:cxnSpLocks noChangeShapeType="1"/>
            <a:stCxn id="39" idx="1"/>
          </p:cNvCxnSpPr>
          <p:nvPr/>
        </p:nvCxnSpPr>
        <p:spPr bwMode="auto">
          <a:xfrm flipH="1">
            <a:off x="6516688" y="4646613"/>
            <a:ext cx="3587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875463" y="4462463"/>
            <a:ext cx="504825" cy="369887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sp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Assign / Fetch</a:t>
            </a:r>
            <a:endParaRPr lang="ko-KR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Assign value into specified address</a:t>
            </a:r>
          </a:p>
          <a:p>
            <a:pPr lvl="1" eaLnBrk="1" hangingPunct="1"/>
            <a:r>
              <a:rPr lang="en-US" altLang="ko-KR" smtClean="0"/>
              <a:t>example</a:t>
            </a:r>
          </a:p>
          <a:p>
            <a:pPr lvl="2" eaLnBrk="1" hangingPunct="1"/>
            <a:r>
              <a:rPr lang="en-US" altLang="ko-KR" smtClean="0"/>
              <a:t>push_const Lglob</a:t>
            </a:r>
          </a:p>
          <a:p>
            <a:pPr lvl="2" eaLnBrk="1" hangingPunct="1"/>
            <a:r>
              <a:rPr lang="en-US" altLang="ko-KR" smtClean="0"/>
              <a:t>push_const 3</a:t>
            </a:r>
          </a:p>
          <a:p>
            <a:pPr lvl="2" eaLnBrk="1" hangingPunct="1"/>
            <a:r>
              <a:rPr lang="en-US" altLang="ko-KR" smtClean="0"/>
              <a:t>assign</a:t>
            </a:r>
            <a:endParaRPr lang="ko-KR" altLang="en-US" smtClean="0"/>
          </a:p>
        </p:txBody>
      </p: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595313" y="3738563"/>
            <a:ext cx="5921375" cy="1830387"/>
            <a:chOff x="595750" y="3369422"/>
            <a:chExt cx="5920464" cy="1829509"/>
          </a:xfrm>
        </p:grpSpPr>
        <p:sp>
          <p:nvSpPr>
            <p:cNvPr id="24" name="TextBox 23"/>
            <p:cNvSpPr txBox="1"/>
            <p:nvPr/>
          </p:nvSpPr>
          <p:spPr>
            <a:xfrm>
              <a:off x="1881427" y="4108842"/>
              <a:ext cx="1152348" cy="36812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1427" y="3739132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endParaRPr kumimoji="0"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3866" y="4108842"/>
              <a:ext cx="1152348" cy="368123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…</a:t>
              </a:r>
              <a:endParaRPr kumimoji="0"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866" y="3739132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5750" y="4813354"/>
              <a:ext cx="1285677" cy="369710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1427" y="4818114"/>
              <a:ext cx="1152348" cy="36971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?</a:t>
              </a:r>
              <a:endParaRPr kumimoji="0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1427" y="3369422"/>
              <a:ext cx="1152348" cy="369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3866" y="3369422"/>
              <a:ext cx="1152348" cy="3697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78189" y="4824461"/>
              <a:ext cx="1285677" cy="369711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3866" y="4829221"/>
              <a:ext cx="1152348" cy="3697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cxnSp>
          <p:nvCxnSpPr>
            <p:cNvPr id="17423" name="Curved Connector 5"/>
            <p:cNvCxnSpPr>
              <a:cxnSpLocks noChangeShapeType="1"/>
              <a:stCxn id="25" idx="1"/>
              <a:endCxn id="17" idx="0"/>
            </p:cNvCxnSpPr>
            <p:nvPr/>
          </p:nvCxnSpPr>
          <p:spPr bwMode="auto">
            <a:xfrm rot="10800000" flipV="1">
              <a:off x="1238899" y="3923419"/>
              <a:ext cx="643148" cy="890613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Assign / Fetch</a:t>
            </a:r>
            <a:endParaRPr lang="ko-KR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Fetch value from specified address</a:t>
            </a:r>
            <a:endParaRPr lang="ko-KR" altLang="en-US" smtClean="0"/>
          </a:p>
          <a:p>
            <a:pPr lvl="1" eaLnBrk="1" hangingPunct="1"/>
            <a:r>
              <a:rPr lang="en-US" altLang="ko-KR" smtClean="0"/>
              <a:t>example</a:t>
            </a:r>
          </a:p>
          <a:p>
            <a:pPr lvl="2" eaLnBrk="1" hangingPunct="1"/>
            <a:r>
              <a:rPr lang="en-US" altLang="ko-KR" smtClean="0"/>
              <a:t>push_const Lglob</a:t>
            </a:r>
          </a:p>
          <a:p>
            <a:pPr lvl="2" eaLnBrk="1" hangingPunct="1"/>
            <a:r>
              <a:rPr lang="en-US" altLang="ko-KR" smtClean="0"/>
              <a:t>fetch</a:t>
            </a:r>
          </a:p>
          <a:p>
            <a:pPr lvl="2"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18436" name="Group 28"/>
          <p:cNvGrpSpPr>
            <a:grpSpLocks/>
          </p:cNvGrpSpPr>
          <p:nvPr/>
        </p:nvGrpSpPr>
        <p:grpSpPr bwMode="auto">
          <a:xfrm>
            <a:off x="595313" y="3357563"/>
            <a:ext cx="5921375" cy="1449387"/>
            <a:chOff x="604623" y="4437112"/>
            <a:chExt cx="5920464" cy="1449452"/>
          </a:xfrm>
        </p:grpSpPr>
        <p:grpSp>
          <p:nvGrpSpPr>
            <p:cNvPr id="18437" name="Group 17"/>
            <p:cNvGrpSpPr>
              <a:grpSpLocks/>
            </p:cNvGrpSpPr>
            <p:nvPr/>
          </p:nvGrpSpPr>
          <p:grpSpPr bwMode="auto">
            <a:xfrm>
              <a:off x="1890920" y="4437112"/>
              <a:ext cx="4634167" cy="738664"/>
              <a:chOff x="1890920" y="4437112"/>
              <a:chExt cx="4634167" cy="738664"/>
            </a:xfrm>
          </p:grpSpPr>
          <p:grpSp>
            <p:nvGrpSpPr>
              <p:cNvPr id="18441" name="Group 18"/>
              <p:cNvGrpSpPr>
                <a:grpSpLocks/>
              </p:cNvGrpSpPr>
              <p:nvPr/>
            </p:nvGrpSpPr>
            <p:grpSpPr bwMode="auto">
              <a:xfrm>
                <a:off x="1890920" y="4437112"/>
                <a:ext cx="1152128" cy="738664"/>
                <a:chOff x="1882049" y="4233862"/>
                <a:chExt cx="1152128" cy="738664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881429" y="4603766"/>
                  <a:ext cx="1152348" cy="36831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881429" y="4233862"/>
                  <a:ext cx="1152348" cy="3699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 err="1"/>
                    <a:t>Lglob</a:t>
                  </a:r>
                  <a:endParaRPr kumimoji="0" lang="ko-KR" altLang="en-US" dirty="0"/>
                </a:p>
              </p:txBody>
            </p:sp>
          </p:grpSp>
          <p:grpSp>
            <p:nvGrpSpPr>
              <p:cNvPr id="18442" name="Group 19"/>
              <p:cNvGrpSpPr>
                <a:grpSpLocks/>
              </p:cNvGrpSpPr>
              <p:nvPr/>
            </p:nvGrpSpPr>
            <p:grpSpPr bwMode="auto">
              <a:xfrm>
                <a:off x="5372959" y="4437112"/>
                <a:ext cx="1152128" cy="738664"/>
                <a:chOff x="5364088" y="4233862"/>
                <a:chExt cx="1152128" cy="738664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363868" y="4603766"/>
                  <a:ext cx="1152348" cy="36831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…</a:t>
                  </a:r>
                  <a:endParaRPr kumimoji="0"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3868" y="4233862"/>
                  <a:ext cx="1152348" cy="3699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dirty="0"/>
                    <a:t>3</a:t>
                  </a:r>
                  <a:endParaRPr kumimoji="0" lang="ko-KR" altLang="en-US" dirty="0"/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604623" y="5511897"/>
              <a:ext cx="1285677" cy="36990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 err="1"/>
                <a:t>Lglob</a:t>
              </a:r>
              <a:r>
                <a:rPr kumimoji="0" lang="en-US" altLang="ko-KR" dirty="0"/>
                <a:t> :</a:t>
              </a:r>
              <a:endParaRPr kumimoji="0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0300" y="5516660"/>
              <a:ext cx="1152348" cy="36990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cxnSp>
          <p:nvCxnSpPr>
            <p:cNvPr id="18440" name="Curved Connector 27"/>
            <p:cNvCxnSpPr>
              <a:cxnSpLocks noChangeShapeType="1"/>
              <a:stCxn id="25" idx="3"/>
              <a:endCxn id="22" idx="1"/>
            </p:cNvCxnSpPr>
            <p:nvPr/>
          </p:nvCxnSpPr>
          <p:spPr bwMode="auto">
            <a:xfrm flipV="1">
              <a:off x="3043048" y="4621778"/>
              <a:ext cx="2329911" cy="108012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 / O</a:t>
            </a:r>
            <a:endParaRPr lang="ko-KR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Input</a:t>
            </a:r>
          </a:p>
          <a:p>
            <a:pPr lvl="1" eaLnBrk="1" hangingPunct="1"/>
            <a:r>
              <a:rPr lang="ko-KR" altLang="en-US" dirty="0" smtClean="0"/>
              <a:t>숫자나 문자를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</a:p>
          <a:p>
            <a:pPr lvl="1" eaLnBrk="1" hangingPunct="1"/>
            <a:r>
              <a:rPr lang="en-US" altLang="ko-KR" dirty="0" err="1" smtClean="0"/>
              <a:t>read_int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(integer)</a:t>
            </a:r>
            <a:r>
              <a:rPr lang="ko-KR" altLang="en-US" dirty="0" smtClean="0"/>
              <a:t>를 입력 받음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read_char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를 입력 받음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example</a:t>
            </a:r>
          </a:p>
          <a:p>
            <a:pPr lvl="2" eaLnBrk="1" hangingPunct="1"/>
            <a:r>
              <a:rPr lang="en-US" altLang="ko-KR" dirty="0" err="1" smtClean="0"/>
              <a:t>read_int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92275" y="5514975"/>
            <a:ext cx="1150938" cy="3698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2275" y="5146675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514975"/>
            <a:ext cx="1152525" cy="3698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5146675"/>
            <a:ext cx="115252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5375" y="5145088"/>
            <a:ext cx="1287463" cy="64611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read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$ 3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 / O</a:t>
            </a:r>
            <a:endParaRPr lang="ko-KR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Output</a:t>
            </a:r>
          </a:p>
          <a:p>
            <a:pPr lvl="1" eaLnBrk="1" hangingPunct="1"/>
            <a:r>
              <a:rPr lang="ko-KR" altLang="en-US" dirty="0" smtClean="0"/>
              <a:t>화면에 숫자나 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문자열을 출력한다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write_int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숫자를 출력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write_char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문자를 출력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write_string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문자열을 출력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example</a:t>
            </a:r>
          </a:p>
          <a:p>
            <a:pPr lvl="2" eaLnBrk="1" hangingPunct="1"/>
            <a:r>
              <a:rPr lang="en-US" altLang="ko-KR" dirty="0" err="1" smtClean="0"/>
              <a:t>write_int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2775" y="5300663"/>
            <a:ext cx="1150938" cy="369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2775" y="4932363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10</a:t>
            </a:r>
            <a:endParaRPr kumimoji="0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663" y="5300663"/>
            <a:ext cx="1150937" cy="3698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4663" y="4932363"/>
            <a:ext cx="1150937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788" y="4941888"/>
            <a:ext cx="1285875" cy="368300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$ </a:t>
            </a:r>
            <a:r>
              <a:rPr kumimoji="0" lang="en-US" altLang="ko-KR" dirty="0" smtClean="0"/>
              <a:t>10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Projects</a:t>
            </a:r>
            <a:endParaRPr lang="ko-KR" alt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pc="50" dirty="0" smtClean="0"/>
              <a:t>Lexical analyzer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pc="5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pc="50" dirty="0" err="1" smtClean="0"/>
              <a:t>Yacc</a:t>
            </a:r>
            <a:r>
              <a:rPr lang="en-US" altLang="ko-KR" spc="50" dirty="0" smtClean="0"/>
              <a:t> programming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pc="5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pc="50" dirty="0" smtClean="0"/>
              <a:t>Semantic analysis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pc="5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b="1" spc="50" dirty="0" smtClean="0"/>
              <a:t>Code generation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 smtClean="0"/>
          </a:p>
        </p:txBody>
      </p:sp>
    </p:spTree>
    <p:extLst>
      <p:ext uri="{BB962C8B-B14F-4D97-AF65-F5344CB8AC3E}">
        <p14:creationId xmlns:p14="http://schemas.microsoft.com/office/powerpoint/2010/main" val="31210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 / O</a:t>
            </a:r>
            <a:endParaRPr lang="ko-K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입력이 되는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read, write</a:t>
            </a:r>
            <a:r>
              <a:rPr lang="ko-KR" altLang="en-US" dirty="0" smtClean="0"/>
              <a:t> 함수를 지원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프로그램이 정확히 동작하는 지를 체크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C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함수를 찾으면 해당하는 </a:t>
            </a:r>
            <a:r>
              <a:rPr lang="en-US" altLang="ko-KR" dirty="0" smtClean="0"/>
              <a:t>I/O instruction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example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main() {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/>
              <a:t>	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= 5;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/>
              <a:t>	</a:t>
            </a:r>
            <a:r>
              <a:rPr lang="en-US" altLang="ko-KR" sz="2000" dirty="0" err="1" smtClean="0"/>
              <a:t>write_int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	}</a:t>
            </a:r>
            <a:endParaRPr lang="en-US" altLang="ko-KR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More Details on Stack Machine</a:t>
            </a:r>
            <a:endParaRPr lang="ko-KR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 머신은 </a:t>
            </a:r>
            <a:r>
              <a:rPr lang="en-US" altLang="ko-KR" smtClean="0"/>
              <a:t>asm.l</a:t>
            </a:r>
            <a:r>
              <a:rPr lang="ko-KR" altLang="en-US" smtClean="0"/>
              <a:t>과  </a:t>
            </a:r>
            <a:r>
              <a:rPr lang="en-US" altLang="ko-KR" smtClean="0"/>
              <a:t>gram.y </a:t>
            </a:r>
            <a:r>
              <a:rPr lang="ko-KR" altLang="en-US" smtClean="0"/>
              <a:t>파일로 작성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gram.y</a:t>
            </a:r>
          </a:p>
          <a:p>
            <a:pPr lvl="1" eaLnBrk="1" hangingPunct="1"/>
            <a:r>
              <a:rPr lang="ko-KR" altLang="en-US" smtClean="0"/>
              <a:t>각 </a:t>
            </a:r>
            <a:r>
              <a:rPr lang="en-US" altLang="ko-KR" smtClean="0"/>
              <a:t>instruction</a:t>
            </a:r>
            <a:r>
              <a:rPr lang="ko-KR" altLang="en-US" smtClean="0"/>
              <a:t>의 실제 동작은 </a:t>
            </a:r>
            <a:r>
              <a:rPr lang="en-US" altLang="ko-KR" smtClean="0"/>
              <a:t>simulate_stack_machine </a:t>
            </a:r>
            <a:r>
              <a:rPr lang="ko-KR" altLang="en-US" smtClean="0"/>
              <a:t>함수에서 찾을 수 있음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코드</a:t>
            </a:r>
            <a:r>
              <a:rPr lang="en-US" altLang="ko-KR" smtClean="0"/>
              <a:t>, </a:t>
            </a:r>
            <a:r>
              <a:rPr lang="ko-KR" altLang="en-US" smtClean="0"/>
              <a:t>스택 및 데이터영역의 크기와 오프셋을 확인할 수 있음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Global Variables</a:t>
            </a:r>
            <a:endParaRPr lang="ko-K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전역 변수 저장공간을 설정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&lt;label&gt;. data &lt;size&gt;</a:t>
            </a:r>
          </a:p>
          <a:p>
            <a:pPr lvl="1" eaLnBrk="1" hangingPunct="1">
              <a:defRPr/>
            </a:pPr>
            <a:r>
              <a:rPr lang="en-US" altLang="ko-KR" dirty="0" smtClean="0"/>
              <a:t>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, char, pointer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1 word</a:t>
            </a:r>
            <a:r>
              <a:rPr lang="ko-KR" altLang="en-US" dirty="0" smtClean="0"/>
              <a:t>로 생각한다</a:t>
            </a:r>
            <a:endParaRPr lang="en-US" altLang="ko-KR" dirty="0" smtClean="0"/>
          </a:p>
          <a:p>
            <a:pPr marL="457200" lvl="1" indent="0" eaLnBrk="1" hangingPunct="1">
              <a:buFontTx/>
              <a:buNone/>
              <a:defRPr/>
            </a:pPr>
            <a:endParaRPr lang="en-US" altLang="ko-KR" dirty="0" smtClean="0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800225" y="3573463"/>
            <a:ext cx="22320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/>
              <a:t>int global_1;</a:t>
            </a:r>
          </a:p>
          <a:p>
            <a:pPr eaLnBrk="1" hangingPunct="1"/>
            <a:r>
              <a:rPr kumimoji="0" lang="en-US" altLang="ko-KR" sz="1600"/>
              <a:t>int global_2;</a:t>
            </a:r>
          </a:p>
          <a:p>
            <a:pPr eaLnBrk="1" hangingPunct="1"/>
            <a:endParaRPr kumimoji="0" lang="en-US" altLang="ko-KR" sz="1600"/>
          </a:p>
          <a:p>
            <a:pPr eaLnBrk="1" hangingPunct="1"/>
            <a:r>
              <a:rPr kumimoji="0" lang="en-US" altLang="ko-KR" sz="1600"/>
              <a:t>struct _str1{</a:t>
            </a:r>
          </a:p>
          <a:p>
            <a:pPr eaLnBrk="1" hangingPunct="1"/>
            <a:r>
              <a:rPr kumimoji="0" lang="en-US" altLang="ko-KR" sz="1600"/>
              <a:t>    int x;</a:t>
            </a:r>
          </a:p>
          <a:p>
            <a:pPr eaLnBrk="1" hangingPunct="1"/>
            <a:r>
              <a:rPr kumimoji="0" lang="en-US" altLang="ko-KR" sz="1600"/>
              <a:t>    int y;</a:t>
            </a:r>
          </a:p>
          <a:p>
            <a:pPr eaLnBrk="1" hangingPunct="1"/>
            <a:r>
              <a:rPr kumimoji="0" lang="en-US" altLang="ko-KR" sz="1600"/>
              <a:t>    struct _st2{</a:t>
            </a:r>
          </a:p>
          <a:p>
            <a:pPr eaLnBrk="1" hangingPunct="1"/>
            <a:r>
              <a:rPr kumimoji="0" lang="en-US" altLang="ko-KR" sz="1600"/>
              <a:t>        int z;</a:t>
            </a:r>
          </a:p>
          <a:p>
            <a:pPr eaLnBrk="1" hangingPunct="1"/>
            <a:r>
              <a:rPr kumimoji="0" lang="en-US" altLang="ko-KR" sz="1600"/>
              <a:t>        int w[5];</a:t>
            </a:r>
          </a:p>
          <a:p>
            <a:pPr eaLnBrk="1" hangingPunct="1"/>
            <a:r>
              <a:rPr kumimoji="0" lang="en-US" altLang="ko-KR" sz="1600"/>
              <a:t>    } strstr</a:t>
            </a:r>
          </a:p>
          <a:p>
            <a:pPr eaLnBrk="1" hangingPunct="1"/>
            <a:r>
              <a:rPr kumimoji="0" lang="en-US" altLang="ko-KR" sz="1600"/>
              <a:t>} sample_str;</a:t>
            </a:r>
          </a:p>
          <a:p>
            <a:pPr eaLnBrk="1" hangingPunct="1"/>
            <a:r>
              <a:rPr kumimoji="0" lang="en-US" altLang="ko-KR" sz="1600"/>
              <a:t>    …</a:t>
            </a:r>
            <a:endParaRPr kumimoji="0" lang="ko-KR" altLang="en-US" sz="1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67063" y="3573463"/>
            <a:ext cx="2889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kumimoji="0" lang="en-US" altLang="ko-KR" sz="1600">
              <a:solidFill>
                <a:srgbClr val="FF0000"/>
              </a:solidFill>
            </a:endParaRP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kumimoji="0" lang="en-US" altLang="ko-KR" sz="16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0" y="3681413"/>
            <a:ext cx="23780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/>
              <a:t>…</a:t>
            </a:r>
          </a:p>
          <a:p>
            <a:pPr eaLnBrk="1" hangingPunct="1"/>
            <a:r>
              <a:rPr kumimoji="0" lang="en-US" altLang="ko-KR"/>
              <a:t>main_final:</a:t>
            </a:r>
          </a:p>
          <a:p>
            <a:pPr eaLnBrk="1" hangingPunct="1"/>
            <a:r>
              <a:rPr kumimoji="0" lang="en-US" altLang="ko-KR"/>
              <a:t>	push_reg sp</a:t>
            </a:r>
          </a:p>
          <a:p>
            <a:pPr eaLnBrk="1" hangingPunct="1"/>
            <a:r>
              <a:rPr kumimoji="0" lang="en-US" altLang="ko-KR"/>
              <a:t>	pop_reg sp</a:t>
            </a:r>
          </a:p>
          <a:p>
            <a:pPr eaLnBrk="1" hangingPunct="1"/>
            <a:r>
              <a:rPr kumimoji="0" lang="en-US" altLang="ko-KR"/>
              <a:t>	pop_reg fp</a:t>
            </a:r>
          </a:p>
          <a:p>
            <a:pPr eaLnBrk="1" hangingPunct="1"/>
            <a:r>
              <a:rPr kumimoji="0" lang="en-US" altLang="ko-KR"/>
              <a:t>	pop_reg pc</a:t>
            </a:r>
          </a:p>
          <a:p>
            <a:pPr eaLnBrk="1" hangingPunct="1"/>
            <a:r>
              <a:rPr kumimoji="0" lang="en-US" altLang="ko-KR"/>
              <a:t>main_end:</a:t>
            </a:r>
          </a:p>
          <a:p>
            <a:pPr eaLnBrk="1" hangingPunct="1"/>
            <a:r>
              <a:rPr kumimoji="0" lang="en-US" altLang="ko-KR">
                <a:solidFill>
                  <a:srgbClr val="FF0000"/>
                </a:solidFill>
              </a:rPr>
              <a:t>Lglob. data 10</a:t>
            </a:r>
          </a:p>
          <a:p>
            <a:pPr eaLnBrk="1" hangingPunct="1"/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Global Variables</a:t>
            </a:r>
            <a:endParaRPr lang="ko-K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전역 변수에 값 대입하기</a:t>
            </a:r>
            <a:endParaRPr lang="en-US" altLang="ko-KR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 smtClean="0"/>
              <a:t>push_const</a:t>
            </a:r>
            <a:r>
              <a:rPr lang="en-US" altLang="ko-KR" dirty="0" smtClean="0"/>
              <a:t> Lglob+4 	</a:t>
            </a:r>
            <a:r>
              <a:rPr lang="ko-KR" altLang="en-US" dirty="0" smtClean="0">
                <a:solidFill>
                  <a:srgbClr val="FF0000"/>
                </a:solidFill>
              </a:rPr>
              <a:t>전역 변수 시작주소 </a:t>
            </a: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오프셋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 smtClean="0"/>
              <a:t>push_const</a:t>
            </a:r>
            <a:r>
              <a:rPr lang="en-US" altLang="ko-KR" dirty="0" smtClean="0"/>
              <a:t> 12		</a:t>
            </a:r>
            <a:r>
              <a:rPr lang="ko-KR" altLang="en-US" dirty="0" smtClean="0">
                <a:solidFill>
                  <a:srgbClr val="FF0000"/>
                </a:solidFill>
              </a:rPr>
              <a:t>대입하고 싶은 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smtClean="0"/>
              <a:t>assign			</a:t>
            </a:r>
            <a:r>
              <a:rPr lang="ko-KR" altLang="en-US" dirty="0" smtClean="0">
                <a:solidFill>
                  <a:srgbClr val="FF0000"/>
                </a:solidFill>
              </a:rPr>
              <a:t>대입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ko-KR" altLang="en-US" dirty="0"/>
              <a:t>전역 변수에서 값 가져오기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불러 온</a:t>
            </a:r>
            <a:r>
              <a:rPr lang="en-US" altLang="ko-KR" dirty="0"/>
              <a:t>, </a:t>
            </a:r>
            <a:r>
              <a:rPr lang="ko-KR" altLang="en-US" dirty="0"/>
              <a:t>전역변수의 값은 </a:t>
            </a:r>
            <a:r>
              <a:rPr lang="ko-KR" altLang="en-US" dirty="0" err="1"/>
              <a:t>스택에</a:t>
            </a:r>
            <a:r>
              <a:rPr lang="ko-KR" altLang="en-US" dirty="0"/>
              <a:t> 저장됨</a:t>
            </a: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err="1" smtClean="0"/>
              <a:t>push_const</a:t>
            </a:r>
            <a:r>
              <a:rPr lang="en-US" altLang="ko-KR" dirty="0" smtClean="0"/>
              <a:t> Lglob+4</a:t>
            </a:r>
            <a:r>
              <a:rPr lang="en-US" altLang="ko-KR" dirty="0"/>
              <a:t>	</a:t>
            </a:r>
            <a:r>
              <a:rPr lang="ko-KR" altLang="en-US" dirty="0">
                <a:solidFill>
                  <a:srgbClr val="FF0000"/>
                </a:solidFill>
              </a:rPr>
              <a:t>전역 변수 시작주소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오프셋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ko-KR" dirty="0" smtClean="0"/>
              <a:t>fetch</a:t>
            </a:r>
            <a:r>
              <a:rPr lang="en-US" altLang="ko-KR" dirty="0"/>
              <a:t>			</a:t>
            </a:r>
            <a:r>
              <a:rPr lang="ko-KR" altLang="en-US" dirty="0">
                <a:solidFill>
                  <a:srgbClr val="FF0000"/>
                </a:solidFill>
              </a:rPr>
              <a:t>값 가져오기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Tx/>
              <a:buNone/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Function</a:t>
            </a:r>
            <a:endParaRPr lang="ko-KR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각 함수의 이름을 </a:t>
            </a:r>
            <a:r>
              <a:rPr lang="en-US" altLang="ko-KR" smtClean="0"/>
              <a:t>label</a:t>
            </a:r>
            <a:r>
              <a:rPr lang="ko-KR" altLang="en-US" smtClean="0"/>
              <a:t>로 생성한뒤</a:t>
            </a:r>
            <a:r>
              <a:rPr lang="en-US" altLang="ko-KR" smtClean="0"/>
              <a:t>, </a:t>
            </a:r>
            <a:r>
              <a:rPr lang="ko-KR" altLang="en-US" smtClean="0"/>
              <a:t>함수 호출시에는 </a:t>
            </a:r>
            <a:r>
              <a:rPr lang="en-US" altLang="ko-KR" smtClean="0"/>
              <a:t>control </a:t>
            </a:r>
            <a:r>
              <a:rPr lang="ko-KR" altLang="en-US" smtClean="0"/>
              <a:t>명령어를 사용해서 이동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강의 교재의 함수 부분을 참고해서 자신만의 </a:t>
            </a:r>
            <a:r>
              <a:rPr lang="en-US" altLang="ko-KR" smtClean="0"/>
              <a:t>calling convention</a:t>
            </a:r>
            <a:r>
              <a:rPr lang="ko-KR" altLang="en-US" smtClean="0"/>
              <a:t>을 만들기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지역 변수를 위한 스택 공간 할당은 </a:t>
            </a:r>
            <a:r>
              <a:rPr lang="en-US" altLang="ko-KR" smtClean="0"/>
              <a:t>shift_sp</a:t>
            </a:r>
            <a:r>
              <a:rPr lang="ko-KR" altLang="en-US" smtClean="0"/>
              <a:t>를 사용</a:t>
            </a:r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Function: Calling Convention I</a:t>
            </a:r>
            <a:endParaRPr lang="ko-KR" altLang="en-US" dirty="0" smtClean="0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7561262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16238" y="1844675"/>
            <a:ext cx="2808287" cy="3097213"/>
          </a:xfrm>
          <a:prstGeom prst="rect">
            <a:avLst/>
          </a:prstGeom>
          <a:solidFill>
            <a:srgbClr val="FFCCF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6238" y="4941888"/>
            <a:ext cx="2808287" cy="1366837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Calling Convention II</a:t>
            </a:r>
            <a:endParaRPr lang="ko-KR" altLang="en-US" dirty="0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3" y="1600200"/>
            <a:ext cx="7637434" cy="4876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93084" y="1844675"/>
            <a:ext cx="2808287" cy="3097213"/>
          </a:xfrm>
          <a:prstGeom prst="rect">
            <a:avLst/>
          </a:prstGeom>
          <a:solidFill>
            <a:srgbClr val="FFCCF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3084" y="4941888"/>
            <a:ext cx="2808287" cy="1366837"/>
          </a:xfrm>
          <a:prstGeom prst="rect">
            <a:avLst/>
          </a:prstGeom>
          <a:solidFill>
            <a:srgbClr val="FFFF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3350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Additional Implementation</a:t>
            </a:r>
            <a:endParaRPr lang="ko-KR" alt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while, for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for</a:t>
            </a:r>
            <a:r>
              <a:rPr lang="ko-KR" altLang="en-US" dirty="0" smtClean="0"/>
              <a:t>문의 경우 </a:t>
            </a:r>
            <a:r>
              <a:rPr lang="en-US" altLang="ko-KR" dirty="0" smtClean="0"/>
              <a:t>nested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없다고 가정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구조체의 연산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assignment, return, parameter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구현 했을 경우 </a:t>
            </a:r>
            <a:r>
              <a:rPr lang="en-US" altLang="ko-KR" dirty="0" smtClean="0"/>
              <a:t>readme</a:t>
            </a:r>
            <a:r>
              <a:rPr lang="ko-KR" altLang="en-US" dirty="0" smtClean="0"/>
              <a:t>파일에 반드시 표시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추가 구현 중 하나만 구현했을 경우도 표시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  <a:endParaRPr lang="ko-K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ko-KR" dirty="0"/>
              <a:t>a++ (a</a:t>
            </a:r>
            <a:r>
              <a:rPr lang="ko-KR" altLang="en-US" dirty="0"/>
              <a:t>는 </a:t>
            </a:r>
            <a:r>
              <a:rPr lang="en-US" altLang="ko-KR" dirty="0" err="1"/>
              <a:t>int</a:t>
            </a:r>
            <a:r>
              <a:rPr lang="ko-KR" altLang="en-US" dirty="0"/>
              <a:t>형 전역 변수</a:t>
            </a:r>
            <a:r>
              <a:rPr lang="en-US" altLang="ko-KR" dirty="0"/>
              <a:t>, </a:t>
            </a:r>
            <a:r>
              <a:rPr lang="ko-KR" altLang="en-US" dirty="0"/>
              <a:t>오프셋 </a:t>
            </a:r>
            <a:r>
              <a:rPr lang="en-US" altLang="ko-KR" dirty="0"/>
              <a:t>0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push_const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fetch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push_const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push_const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Lglob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fetch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push_const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add</a:t>
            </a:r>
            <a:endParaRPr lang="en-US" altLang="ko-KR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assign</a:t>
            </a:r>
            <a:endParaRPr lang="en-US" altLang="ko-KR" sz="1600" dirty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a</a:t>
            </a:r>
            <a:r>
              <a:rPr lang="ko-KR" altLang="en-US" dirty="0" smtClean="0"/>
              <a:t>가 포인터인 경우는 포인터가 가리키는 대상의 크기만큼 증가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struct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를 계산해야 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push_const</a:t>
            </a:r>
            <a:r>
              <a:rPr lang="en-US" altLang="ko-KR" dirty="0" smtClean="0"/>
              <a:t> 1 → </a:t>
            </a:r>
            <a:r>
              <a:rPr lang="en-US" altLang="ko-KR" dirty="0" err="1" smtClean="0"/>
              <a:t>push_const</a:t>
            </a:r>
            <a:r>
              <a:rPr lang="en-US" altLang="ko-KR" dirty="0" smtClean="0"/>
              <a:t> &lt;size&gt;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dirty="0" smtClean="0"/>
          </a:p>
          <a:p>
            <a:pPr lvl="1" eaLnBrk="1" hangingPunct="1"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- HelloWorld</a:t>
            </a:r>
            <a:endParaRPr lang="ko-K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push_const</a:t>
            </a:r>
            <a:r>
              <a:rPr lang="en-US" altLang="ko-KR" sz="1600" dirty="0" smtClean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push_reg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push_reg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pop_reg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EXIT: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 smtClean="0"/>
              <a:t>main_start</a:t>
            </a:r>
            <a:r>
              <a:rPr lang="en-US" altLang="ko-KR" sz="1600" dirty="0" smtClean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Str0</a:t>
            </a:r>
            <a:r>
              <a:rPr lang="en-US" altLang="ko-KR" sz="1600" dirty="0"/>
              <a:t>. string “hello world\n”</a:t>
            </a:r>
            <a:endParaRPr lang="ko-KR" alt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push_const</a:t>
            </a:r>
            <a:r>
              <a:rPr lang="en-US" altLang="ko-KR" sz="1600" dirty="0" smtClean="0"/>
              <a:t> Str0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write_string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 smtClean="0"/>
              <a:t>main_exit</a:t>
            </a:r>
            <a:r>
              <a:rPr lang="en-US" altLang="ko-KR" sz="1600" dirty="0" smtClean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push_reg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pop_reg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pop_reg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pop_reg</a:t>
            </a:r>
            <a:r>
              <a:rPr lang="en-US" altLang="ko-KR" sz="1600" dirty="0" smtClean="0"/>
              <a:t> pc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 smtClean="0"/>
              <a:t>main_end</a:t>
            </a:r>
            <a:r>
              <a:rPr lang="en-US" altLang="ko-KR" sz="1600" dirty="0" smtClean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 smtClean="0"/>
              <a:t>Lglob</a:t>
            </a:r>
            <a:r>
              <a:rPr lang="en-US" altLang="ko-KR" sz="1600" dirty="0" smtClean="0"/>
              <a:t>. data 0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3100"/>
            <a:ext cx="3286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844675"/>
            <a:ext cx="3287713" cy="923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 </a:t>
            </a:r>
            <a:r>
              <a:rPr kumimoji="0" lang="en-US" altLang="ko-KR" dirty="0" err="1"/>
              <a:t>write_string</a:t>
            </a:r>
            <a:r>
              <a:rPr kumimoji="0" lang="en-US" altLang="ko-KR" dirty="0"/>
              <a:t>(“hello world\n”);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Overview</a:t>
            </a:r>
            <a:endParaRPr lang="ko-KR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Code generation</a:t>
            </a:r>
          </a:p>
          <a:p>
            <a:pPr eaLnBrk="1" hangingPunct="1"/>
            <a:r>
              <a:rPr lang="en-US" altLang="ko-KR" dirty="0" smtClean="0"/>
              <a:t>Stack simulator</a:t>
            </a:r>
          </a:p>
          <a:p>
            <a:pPr lvl="1" eaLnBrk="1" hangingPunct="1"/>
            <a:r>
              <a:rPr lang="en-US" altLang="ko-KR" dirty="0" smtClean="0"/>
              <a:t>Register</a:t>
            </a:r>
          </a:p>
          <a:p>
            <a:pPr lvl="1" eaLnBrk="1" hangingPunct="1"/>
            <a:r>
              <a:rPr lang="en-US" altLang="ko-KR" dirty="0" smtClean="0"/>
              <a:t>Instruction set</a:t>
            </a:r>
          </a:p>
          <a:p>
            <a:pPr eaLnBrk="1" hangingPunct="1"/>
            <a:r>
              <a:rPr lang="en-US" altLang="ko-KR" dirty="0" smtClean="0"/>
              <a:t>Additional Implementation</a:t>
            </a:r>
          </a:p>
          <a:p>
            <a:pPr eaLnBrk="1" hangingPunct="1"/>
            <a:r>
              <a:rPr lang="en-US" altLang="ko-KR" dirty="0" smtClean="0"/>
              <a:t>Examples</a:t>
            </a:r>
          </a:p>
          <a:p>
            <a:pPr eaLnBrk="1" hangingPunct="1"/>
            <a:r>
              <a:rPr lang="en-US" altLang="ko-KR" dirty="0" smtClean="0"/>
              <a:t>Tips</a:t>
            </a:r>
          </a:p>
          <a:p>
            <a:pPr eaLnBrk="1" hangingPunct="1"/>
            <a:r>
              <a:rPr lang="en-US" altLang="ko-KR" dirty="0" smtClean="0"/>
              <a:t>Submission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- struct1 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 smtClean="0">
                <a:solidFill>
                  <a:srgbClr val="FF0000"/>
                </a:solidFill>
              </a:rPr>
              <a:t>main:</a:t>
            </a:r>
            <a:r>
              <a:rPr lang="en-US" altLang="ko-KR" sz="1200" dirty="0" smtClean="0"/>
              <a:t>	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shift_sp</a:t>
            </a:r>
            <a:r>
              <a:rPr lang="en-US" altLang="ko-KR" sz="1200" dirty="0" smtClean="0"/>
              <a:t> 84</a:t>
            </a:r>
          </a:p>
          <a:p>
            <a:pPr marL="0" indent="0">
              <a:buNone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main_start</a:t>
            </a:r>
            <a:r>
              <a:rPr lang="en-US" altLang="ko-KR" sz="12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push_reg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fp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push_const</a:t>
            </a:r>
            <a:r>
              <a:rPr lang="en-US" altLang="ko-KR" sz="1200" dirty="0" smtClean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add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push_reg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sp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fetch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push_const</a:t>
            </a:r>
            <a:r>
              <a:rPr lang="en-US" altLang="ko-KR" sz="1200" dirty="0" smtClean="0"/>
              <a:t> 7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assign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fetch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shift_sp</a:t>
            </a:r>
            <a:r>
              <a:rPr lang="en-US" altLang="ko-KR" sz="1200" dirty="0" smtClean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push_reg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fp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push_const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5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8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add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fetch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10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000000"/>
                </a:solidFill>
              </a:rPr>
              <a:t> sub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assign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fetch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shift_sp</a:t>
            </a:r>
            <a:r>
              <a:rPr lang="en-US" altLang="ko-KR" sz="1200" dirty="0">
                <a:solidFill>
                  <a:srgbClr val="000000"/>
                </a:solidFill>
              </a:rPr>
              <a:t> -1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Lglob</a:t>
            </a:r>
            <a:r>
              <a:rPr lang="en-US" altLang="ko-KR" sz="1200" dirty="0" smtClean="0">
                <a:solidFill>
                  <a:srgbClr val="FF0000"/>
                </a:solidFill>
              </a:rPr>
              <a:t>.  data 10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 smtClean="0">
                <a:solidFill>
                  <a:srgbClr val="000000"/>
                </a:solidFill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000000"/>
                </a:solidFill>
              </a:rPr>
              <a:t>global_1;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global_2;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_str1{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x;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y;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_st2{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z;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w[5];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</a:rPr>
              <a:t>} 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strstr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</a:rPr>
              <a:t>} 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sample_str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*l;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</a:rPr>
              <a:t> _str1 </a:t>
            </a:r>
            <a:r>
              <a:rPr lang="en-US" altLang="ko-KR" sz="1200" dirty="0" err="1">
                <a:solidFill>
                  <a:srgbClr val="000000"/>
                </a:solidFill>
              </a:rPr>
              <a:t>teststr</a:t>
            </a:r>
            <a:r>
              <a:rPr lang="en-US" altLang="ko-KR" sz="1200" dirty="0">
                <a:solidFill>
                  <a:srgbClr val="000000"/>
                </a:solidFill>
              </a:rPr>
              <a:t>[10];                                                                                      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</a:rPr>
              <a:t> = 7;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teststr</a:t>
            </a:r>
            <a:r>
              <a:rPr lang="en-US" altLang="ko-KR" sz="1200" dirty="0">
                <a:solidFill>
                  <a:srgbClr val="000000"/>
                </a:solidFill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].y =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- 10;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0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8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4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0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6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2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8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- if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200" dirty="0" smtClean="0"/>
              <a:t>·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·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·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·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·</a:t>
            </a:r>
            <a:r>
              <a:rPr lang="en-US" altLang="ko-KR" sz="1200" dirty="0"/>
              <a:t> ·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label_0: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equal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branch_false</a:t>
            </a:r>
            <a:r>
              <a:rPr lang="en-US" altLang="ko-KR" sz="1200" dirty="0"/>
              <a:t> label_1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fetch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jump label_2</a:t>
            </a:r>
          </a:p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FF0000"/>
                </a:solidFill>
              </a:rPr>
              <a:t>label_1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smtClean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</a:t>
            </a:r>
            <a:r>
              <a:rPr lang="en-US" altLang="ko-KR" sz="1200" dirty="0" smtClean="0"/>
              <a:t>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    add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push_reg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    fetch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push_const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0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</a:t>
            </a:r>
            <a:r>
              <a:rPr lang="en-US" altLang="ko-KR" sz="1200" dirty="0"/>
              <a:t>assign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fetch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FF0000"/>
                </a:solidFill>
              </a:rPr>
              <a:t>label_2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Lglob</a:t>
            </a:r>
            <a:r>
              <a:rPr lang="en-US" altLang="ko-KR" sz="1200" dirty="0" smtClean="0">
                <a:solidFill>
                  <a:srgbClr val="FF0000"/>
                </a:solidFill>
              </a:rPr>
              <a:t>.  data 0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b;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int x;       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a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b = 2;                                                                                                 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      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</a:rPr>
              <a:t>if (</a:t>
            </a:r>
            <a:r>
              <a:rPr lang="en-US" altLang="ko-KR" sz="1200" dirty="0">
                <a:solidFill>
                  <a:srgbClr val="000000"/>
                </a:solidFill>
              </a:rPr>
              <a:t>a == b</a:t>
            </a:r>
            <a:r>
              <a:rPr lang="en-US" altLang="ko-KR" sz="1200" dirty="0" smtClean="0">
                <a:solidFill>
                  <a:srgbClr val="000000"/>
                </a:solidFill>
              </a:rPr>
              <a:t>) {                                                                                                   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x = 1;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</a:rPr>
              <a:t>} else {                                                                                                        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    x = 0;                                                                                                    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</a:rPr>
              <a:t>}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srgbClr val="000000"/>
                </a:solidFill>
              </a:rPr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8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4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0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func2(caller)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main: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4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main_start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…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12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8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func2(caller)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 smtClean="0"/>
              <a:t>        …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push_reg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4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label_0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2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-3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jump test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label_0: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shift_sp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Lglob</a:t>
            </a:r>
            <a:r>
              <a:rPr lang="en-US" altLang="ko-KR" sz="1200" dirty="0">
                <a:solidFill>
                  <a:srgbClr val="FF0000"/>
                </a:solidFill>
              </a:rPr>
              <a:t>.  data 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3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8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- func2(</a:t>
            </a:r>
            <a:r>
              <a:rPr lang="en-US" altLang="ko-KR" dirty="0" err="1" smtClean="0"/>
              <a:t>callee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 numCol="2"/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test: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test_start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-1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push_const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     add</a:t>
            </a:r>
          </a:p>
          <a:p>
            <a:pPr marL="0" indent="0">
              <a:buNone/>
            </a:pPr>
            <a:r>
              <a:rPr lang="en-US" altLang="ko-KR" sz="1200" dirty="0"/>
              <a:t>        fetch</a:t>
            </a:r>
          </a:p>
          <a:p>
            <a:pPr marL="0" indent="0">
              <a:buNone/>
            </a:pPr>
            <a:r>
              <a:rPr lang="en-US" altLang="ko-KR" sz="1200" dirty="0"/>
              <a:t>        assign</a:t>
            </a:r>
          </a:p>
          <a:p>
            <a:pPr marL="0" indent="0">
              <a:buNone/>
            </a:pPr>
            <a:r>
              <a:rPr lang="en-US" altLang="ko-KR" sz="1200" dirty="0"/>
              <a:t>        jump </a:t>
            </a:r>
            <a:r>
              <a:rPr lang="en-US" altLang="ko-KR" sz="1200" dirty="0" err="1"/>
              <a:t>test_final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test_final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push_reg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fp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pop_reg</a:t>
            </a:r>
            <a:r>
              <a:rPr lang="en-US" altLang="ko-KR" sz="1200" dirty="0"/>
              <a:t> pc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rgbClr val="FF0000"/>
                </a:solidFill>
              </a:rPr>
              <a:t>test_end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test(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a,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b,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c){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return a;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main(){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j;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k;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</a:rPr>
              <a:t> l;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 = 1;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j = 2;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k = 3;</a:t>
            </a:r>
          </a:p>
          <a:p>
            <a:pPr marL="0" lvl="0" indent="0">
              <a:buNone/>
            </a:pPr>
            <a:endParaRPr lang="en-US" altLang="ko-KR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    l = test(</a:t>
            </a:r>
            <a:r>
              <a:rPr lang="en-US" altLang="ko-KR" sz="1200" dirty="0" err="1">
                <a:solidFill>
                  <a:srgbClr val="000000"/>
                </a:solidFill>
              </a:rPr>
              <a:t>i</a:t>
            </a:r>
            <a:r>
              <a:rPr lang="en-US" altLang="ko-KR" sz="1200" dirty="0">
                <a:solidFill>
                  <a:srgbClr val="000000"/>
                </a:solidFill>
              </a:rPr>
              <a:t>, j, k);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rgbClr val="000000"/>
                </a:solidFill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67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- func2</a:t>
            </a:r>
            <a:endParaRPr lang="ko-KR" altLang="en-US" dirty="0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3" y="1600200"/>
            <a:ext cx="763743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Grammar</a:t>
            </a:r>
            <a:r>
              <a:rPr lang="ko-KR" altLang="en-US" dirty="0" smtClean="0"/>
              <a:t>의 변형은</a:t>
            </a:r>
            <a:r>
              <a:rPr lang="en-US" altLang="ko-KR" dirty="0"/>
              <a:t> </a:t>
            </a:r>
            <a:r>
              <a:rPr lang="en-US" altLang="ko-KR" dirty="0" smtClean="0"/>
              <a:t>code generation</a:t>
            </a:r>
            <a:r>
              <a:rPr lang="ko-KR" altLang="en-US" dirty="0" smtClean="0"/>
              <a:t>에 꼭 필요한 </a:t>
            </a:r>
            <a:r>
              <a:rPr lang="en-US" altLang="ko-KR" dirty="0" smtClean="0"/>
              <a:t>nonterminal </a:t>
            </a:r>
            <a:r>
              <a:rPr lang="ko-KR" altLang="en-US" dirty="0" smtClean="0"/>
              <a:t>추가 위주로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를 해결할 필요 없음</a:t>
            </a:r>
            <a:endParaRPr lang="en-US" altLang="ko-KR" dirty="0" smtClean="0"/>
          </a:p>
          <a:p>
            <a:r>
              <a:rPr lang="en-US" altLang="ko-KR" dirty="0" smtClean="0"/>
              <a:t>nonterminal</a:t>
            </a:r>
            <a:r>
              <a:rPr lang="ko-KR" altLang="en-US" dirty="0" smtClean="0"/>
              <a:t>이 가지는 </a:t>
            </a:r>
            <a:r>
              <a:rPr lang="en-US" altLang="ko-KR" dirty="0" smtClean="0"/>
              <a:t>data structure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Project 3</a:t>
            </a:r>
            <a:r>
              <a:rPr lang="ko-KR" altLang="en-US" dirty="0" smtClean="0"/>
              <a:t>와 다를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binary operation </a:t>
            </a:r>
            <a:r>
              <a:rPr lang="ko-KR" altLang="en-US" dirty="0" smtClean="0"/>
              <a:t>등을 구현하기 위해서는 </a:t>
            </a:r>
            <a:r>
              <a:rPr lang="en-US" altLang="ko-KR" dirty="0" smtClean="0"/>
              <a:t>reduce</a:t>
            </a:r>
            <a:r>
              <a:rPr lang="ko-KR" altLang="en-US" dirty="0" smtClean="0"/>
              <a:t>시에 </a:t>
            </a:r>
            <a:r>
              <a:rPr lang="en-US" altLang="ko-KR" dirty="0" smtClean="0"/>
              <a:t>operand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nonterminal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저장되어 있어야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Project 3</a:t>
            </a:r>
            <a:r>
              <a:rPr lang="ko-KR" altLang="en-US" dirty="0" smtClean="0"/>
              <a:t>에서 해당 </a:t>
            </a:r>
            <a:r>
              <a:rPr lang="en-US" altLang="ko-KR" dirty="0" smtClean="0"/>
              <a:t>nonterminal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정보만을 가지게 구현했다면 수정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684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Submission</a:t>
            </a:r>
            <a:endParaRPr lang="ko-K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ko-KR" altLang="en-US" sz="2400" spc="50" dirty="0"/>
              <a:t>제출 기한</a:t>
            </a:r>
            <a:endParaRPr lang="en-US" altLang="ko-KR" sz="2400" spc="50" dirty="0"/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en-US" altLang="ko-KR" sz="2000" spc="50" dirty="0" smtClean="0"/>
              <a:t>12</a:t>
            </a:r>
            <a:r>
              <a:rPr lang="ko-KR" altLang="en-US" sz="2000" spc="50" dirty="0" smtClean="0"/>
              <a:t>월 </a:t>
            </a:r>
            <a:r>
              <a:rPr lang="en-US" altLang="ko-KR" sz="2000" spc="50" dirty="0" smtClean="0"/>
              <a:t>14</a:t>
            </a:r>
            <a:r>
              <a:rPr lang="ko-KR" altLang="en-US" sz="2000" spc="50" dirty="0" smtClean="0"/>
              <a:t>일 </a:t>
            </a:r>
            <a:r>
              <a:rPr lang="en-US" altLang="ko-KR" sz="2000" spc="50" dirty="0" smtClean="0"/>
              <a:t>23</a:t>
            </a:r>
            <a:r>
              <a:rPr lang="ko-KR" altLang="en-US" sz="2000" spc="50" dirty="0" smtClean="0"/>
              <a:t>시 </a:t>
            </a:r>
            <a:r>
              <a:rPr lang="en-US" altLang="ko-KR" sz="2000" spc="50" dirty="0" smtClean="0"/>
              <a:t>55</a:t>
            </a:r>
            <a:r>
              <a:rPr lang="ko-KR" altLang="en-US" sz="2000" spc="50" dirty="0" smtClean="0"/>
              <a:t>분</a:t>
            </a:r>
            <a:endParaRPr lang="en-US" altLang="ko-KR" sz="2000" spc="50" dirty="0" smtClean="0"/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ko-KR" altLang="en-US" sz="2000" spc="50" dirty="0" err="1" smtClean="0"/>
              <a:t>딜레이는</a:t>
            </a:r>
            <a:r>
              <a:rPr lang="ko-KR" altLang="en-US" sz="2000" spc="50" dirty="0" smtClean="0"/>
              <a:t> 하루 </a:t>
            </a:r>
            <a:r>
              <a:rPr lang="en-US" altLang="ko-KR" sz="2000" spc="50" dirty="0" smtClean="0"/>
              <a:t>10%</a:t>
            </a:r>
            <a:r>
              <a:rPr lang="ko-KR" altLang="en-US" sz="2000" spc="50" dirty="0" smtClean="0"/>
              <a:t>씩</a:t>
            </a:r>
            <a:r>
              <a:rPr lang="en-US" altLang="ko-KR" sz="2000" spc="50" dirty="0" smtClean="0"/>
              <a:t>, </a:t>
            </a:r>
            <a:r>
              <a:rPr lang="ko-KR" altLang="en-US" sz="2000" spc="50" dirty="0" smtClean="0"/>
              <a:t>이후 매일 </a:t>
            </a:r>
            <a:r>
              <a:rPr lang="en-US" altLang="ko-KR" sz="2000" spc="50" dirty="0" smtClean="0"/>
              <a:t>5%</a:t>
            </a:r>
            <a:r>
              <a:rPr lang="ko-KR" altLang="en-US" sz="2000" spc="50" dirty="0" smtClean="0"/>
              <a:t>씩 감점</a:t>
            </a:r>
            <a:endParaRPr lang="en-US" altLang="ko-KR" sz="2000" spc="5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ko-KR" altLang="en-US" sz="2400" spc="50" dirty="0"/>
              <a:t>제출 방법</a:t>
            </a:r>
            <a:endParaRPr lang="en-US" altLang="ko-KR" sz="2400" spc="50" dirty="0"/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en-US" altLang="ko-KR" sz="2000" spc="50" dirty="0"/>
              <a:t>newetl.snu.ac.kr</a:t>
            </a:r>
            <a:r>
              <a:rPr lang="ko-KR" altLang="en-US" sz="2000" spc="50" dirty="0"/>
              <a:t>을 통해서 제출</a:t>
            </a:r>
            <a:endParaRPr lang="en-US" altLang="ko-KR" sz="2000" spc="5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ko-KR" altLang="en-US" sz="2400" spc="50" dirty="0" smtClean="0"/>
              <a:t>제출 </a:t>
            </a:r>
            <a:r>
              <a:rPr lang="ko-KR" altLang="en-US" sz="2400" spc="50" dirty="0"/>
              <a:t>파일</a:t>
            </a:r>
            <a:endParaRPr lang="en-US" altLang="ko-KR" sz="2400" spc="50" dirty="0"/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en-US" altLang="ko-KR" sz="2000" spc="50" dirty="0" err="1"/>
              <a:t>subc.l</a:t>
            </a:r>
            <a:r>
              <a:rPr lang="en-US" altLang="ko-KR" sz="2000" spc="50" dirty="0"/>
              <a:t>, </a:t>
            </a:r>
            <a:r>
              <a:rPr lang="en-US" altLang="ko-KR" sz="2000" spc="50" dirty="0" err="1"/>
              <a:t>subc.y</a:t>
            </a:r>
            <a:r>
              <a:rPr lang="en-US" altLang="ko-KR" sz="2000" spc="50" dirty="0"/>
              <a:t>, </a:t>
            </a:r>
            <a:r>
              <a:rPr lang="en-US" altLang="ko-KR" sz="2000" spc="50" dirty="0" err="1"/>
              <a:t>subc.h</a:t>
            </a:r>
            <a:r>
              <a:rPr lang="en-US" altLang="ko-KR" sz="2000" spc="50" dirty="0"/>
              <a:t>, </a:t>
            </a:r>
            <a:r>
              <a:rPr lang="en-US" altLang="ko-KR" sz="2000" spc="50" dirty="0" err="1"/>
              <a:t>hash.c</a:t>
            </a:r>
            <a:r>
              <a:rPr lang="en-US" altLang="ko-KR" sz="2000" spc="50" dirty="0"/>
              <a:t>, </a:t>
            </a:r>
            <a:r>
              <a:rPr lang="en-US" altLang="ko-KR" sz="2000" spc="50" dirty="0" err="1"/>
              <a:t>hash.h</a:t>
            </a:r>
            <a:r>
              <a:rPr lang="en-US" altLang="ko-KR" sz="2000" spc="50" dirty="0"/>
              <a:t> </a:t>
            </a:r>
            <a:r>
              <a:rPr lang="ko-KR" altLang="en-US" sz="2000" spc="50" dirty="0"/>
              <a:t>등 소스파일과 </a:t>
            </a:r>
            <a:r>
              <a:rPr lang="en-US" altLang="ko-KR" sz="2000" spc="50" dirty="0" err="1"/>
              <a:t>Makefile</a:t>
            </a:r>
            <a:r>
              <a:rPr lang="en-US" altLang="ko-KR" sz="2000" spc="50" dirty="0"/>
              <a:t>, readme </a:t>
            </a:r>
            <a:r>
              <a:rPr lang="ko-KR" altLang="en-US" sz="2000" spc="50" dirty="0"/>
              <a:t>파일</a:t>
            </a:r>
            <a:r>
              <a:rPr lang="en-US" altLang="ko-KR" sz="2000" spc="50" dirty="0"/>
              <a:t>, </a:t>
            </a:r>
            <a:r>
              <a:rPr lang="ko-KR" altLang="en-US" sz="2000" spc="50" dirty="0">
                <a:solidFill>
                  <a:srgbClr val="FF0000"/>
                </a:solidFill>
              </a:rPr>
              <a:t>결과 </a:t>
            </a:r>
            <a:r>
              <a:rPr lang="ko-KR" altLang="en-US" sz="2000" spc="50" dirty="0" smtClean="0">
                <a:solidFill>
                  <a:srgbClr val="FF0000"/>
                </a:solidFill>
              </a:rPr>
              <a:t>보고서</a:t>
            </a:r>
            <a:r>
              <a:rPr lang="ko-KR" altLang="en-US" sz="2000" spc="50" dirty="0"/>
              <a:t>를</a:t>
            </a:r>
            <a:r>
              <a:rPr lang="ko-KR" altLang="en-US" sz="2000" spc="50" dirty="0" smtClean="0"/>
              <a:t> </a:t>
            </a:r>
            <a:r>
              <a:rPr lang="ko-KR" altLang="en-US" sz="2000" spc="50" dirty="0"/>
              <a:t>압축해서 </a:t>
            </a:r>
            <a:r>
              <a:rPr lang="en-US" altLang="ko-KR" sz="2000" spc="50" dirty="0"/>
              <a:t>zip</a:t>
            </a:r>
            <a:r>
              <a:rPr lang="ko-KR" altLang="en-US" sz="2000" spc="50" dirty="0"/>
              <a:t>파일로 </a:t>
            </a:r>
            <a:r>
              <a:rPr lang="ko-KR" altLang="en-US" sz="2000" spc="50" dirty="0" smtClean="0"/>
              <a:t>제출</a:t>
            </a:r>
            <a:endParaRPr lang="en-US" altLang="ko-KR" sz="2000" spc="50" dirty="0" smtClean="0"/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ko-KR" altLang="en-US" sz="2000" spc="50" dirty="0" smtClean="0"/>
              <a:t>파일명</a:t>
            </a:r>
            <a:r>
              <a:rPr lang="en-US" altLang="ko-KR" sz="2000" spc="50" dirty="0"/>
              <a:t>: </a:t>
            </a:r>
            <a:r>
              <a:rPr lang="en-US" altLang="ko-KR" sz="2000" spc="50" dirty="0" smtClean="0"/>
              <a:t>project4_</a:t>
            </a:r>
            <a:r>
              <a:rPr lang="ko-KR" altLang="en-US" sz="2000" spc="50" dirty="0" smtClean="0"/>
              <a:t>학번</a:t>
            </a:r>
            <a:r>
              <a:rPr lang="en-US" altLang="ko-KR" sz="2000" spc="50" dirty="0" smtClean="0"/>
              <a:t>.</a:t>
            </a:r>
            <a:r>
              <a:rPr lang="en-US" altLang="ko-KR" sz="2000" spc="50" dirty="0"/>
              <a:t>zip</a:t>
            </a:r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en-US" altLang="ko-KR" sz="2000" spc="50" dirty="0"/>
              <a:t>readme </a:t>
            </a:r>
            <a:r>
              <a:rPr lang="ko-KR" altLang="en-US" sz="2000" spc="50" dirty="0"/>
              <a:t>파일에는 이름</a:t>
            </a:r>
            <a:r>
              <a:rPr lang="en-US" altLang="ko-KR" sz="2000" spc="50" dirty="0"/>
              <a:t>, </a:t>
            </a:r>
            <a:r>
              <a:rPr lang="ko-KR" altLang="en-US" sz="2000" spc="50" dirty="0"/>
              <a:t>학번</a:t>
            </a:r>
            <a:r>
              <a:rPr lang="en-US" altLang="ko-KR" sz="2000" spc="50" dirty="0"/>
              <a:t>, </a:t>
            </a:r>
            <a:r>
              <a:rPr lang="ko-KR" altLang="en-US" sz="2000" spc="50" dirty="0"/>
              <a:t>이메일</a:t>
            </a:r>
            <a:r>
              <a:rPr lang="en-US" altLang="ko-KR" sz="2000" spc="50" dirty="0"/>
              <a:t>, </a:t>
            </a:r>
            <a:r>
              <a:rPr lang="ko-KR" altLang="en-US" sz="2000" spc="50" dirty="0"/>
              <a:t>실행방법</a:t>
            </a:r>
            <a:r>
              <a:rPr lang="en-US" altLang="ko-KR" sz="2000" spc="50" dirty="0"/>
              <a:t>(</a:t>
            </a:r>
            <a:r>
              <a:rPr lang="en-US" altLang="ko-KR" sz="2000" spc="50" dirty="0" err="1"/>
              <a:t>Makefile</a:t>
            </a:r>
            <a:r>
              <a:rPr lang="ko-KR" altLang="en-US" sz="2000" spc="50" dirty="0"/>
              <a:t>을 변경하였을 경우</a:t>
            </a:r>
            <a:r>
              <a:rPr lang="en-US" altLang="ko-KR" sz="2000" spc="50" dirty="0"/>
              <a:t>)</a:t>
            </a:r>
            <a:r>
              <a:rPr lang="ko-KR" altLang="en-US" sz="2000" spc="50" dirty="0"/>
              <a:t>을 적는다</a:t>
            </a:r>
            <a:r>
              <a:rPr lang="en-US" altLang="ko-KR" sz="2000" spc="50" dirty="0"/>
              <a:t>.</a:t>
            </a:r>
          </a:p>
          <a:p>
            <a:pPr eaLnBrk="1" hangingPunct="1"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Score</a:t>
            </a:r>
            <a:endParaRPr lang="ko-KR" alt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Project 4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점 기준으로 배점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배점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예제 코드 및 보고서 총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추가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예제 코드보다 조금 더 복잡한 테스트 코드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추가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Delay </a:t>
            </a:r>
            <a:r>
              <a:rPr lang="ko-KR" altLang="en-US" dirty="0" smtClean="0"/>
              <a:t>시 하루 </a:t>
            </a:r>
            <a:r>
              <a:rPr lang="en-US" altLang="ko-KR" dirty="0" smtClean="0"/>
              <a:t>10%, </a:t>
            </a:r>
            <a:r>
              <a:rPr lang="ko-KR" altLang="en-US" dirty="0" smtClean="0"/>
              <a:t>이후 매일 </a:t>
            </a:r>
            <a:r>
              <a:rPr lang="en-US" altLang="ko-KR" dirty="0" smtClean="0"/>
              <a:t>5%</a:t>
            </a:r>
            <a:r>
              <a:rPr lang="ko-KR" altLang="en-US" dirty="0" smtClean="0"/>
              <a:t>씩 감점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41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Notice</a:t>
            </a:r>
            <a:endParaRPr lang="ko-K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ko-KR" altLang="en-US" sz="2400" spc="50" dirty="0"/>
              <a:t>수업 게시판 확인</a:t>
            </a:r>
            <a:endParaRPr lang="en-US" altLang="ko-KR" sz="2400" spc="50" dirty="0"/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ko-KR" altLang="en-US" sz="2000" spc="50" dirty="0"/>
              <a:t>수정</a:t>
            </a:r>
            <a:r>
              <a:rPr lang="en-US" altLang="ko-KR" sz="2000" spc="50" dirty="0"/>
              <a:t> </a:t>
            </a:r>
            <a:r>
              <a:rPr lang="ko-KR" altLang="en-US" sz="2000" spc="50" dirty="0"/>
              <a:t>또는 추가되는 사항은 항상 게시판을 통하여 공지</a:t>
            </a:r>
            <a:endParaRPr lang="en-US" altLang="ko-KR" sz="2000" spc="50" dirty="0"/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ko-KR" altLang="en-US" sz="2000" spc="50" dirty="0"/>
              <a:t>제출 마지막날까지 공지된 사항을 반영해서 제출</a:t>
            </a:r>
            <a:endParaRPr lang="en-US" altLang="ko-KR" sz="2000" spc="5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altLang="ko-KR" spc="5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ko-KR" altLang="en-US" sz="2400" spc="50" dirty="0"/>
              <a:t>소스코드에 자세히 주석달기</a:t>
            </a:r>
            <a:endParaRPr lang="en-US" altLang="ko-KR" sz="2400" spc="5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altLang="ko-KR" spc="5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sz="2400" spc="50" dirty="0"/>
              <a:t>Cheating </a:t>
            </a:r>
            <a:r>
              <a:rPr lang="ko-KR" altLang="en-US" sz="2400" spc="50" dirty="0"/>
              <a:t>금지 </a:t>
            </a:r>
            <a:r>
              <a:rPr lang="en-US" altLang="ko-KR" sz="2400" spc="50" dirty="0"/>
              <a:t>(F</a:t>
            </a:r>
            <a:r>
              <a:rPr lang="ko-KR" altLang="en-US" sz="2400" spc="50" dirty="0"/>
              <a:t>처리</a:t>
            </a:r>
            <a:r>
              <a:rPr lang="en-US" altLang="ko-KR" sz="2400" spc="50" dirty="0"/>
              <a:t>, </a:t>
            </a:r>
            <a:r>
              <a:rPr lang="ko-KR" altLang="en-US" sz="2400" spc="50" dirty="0"/>
              <a:t>모든 코드 철저히 검사</a:t>
            </a:r>
            <a:r>
              <a:rPr lang="en-US" altLang="ko-KR" sz="2400" spc="50" dirty="0"/>
              <a:t>)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altLang="ko-KR" spc="5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ko-KR" sz="2400" spc="50" dirty="0"/>
              <a:t>TA </a:t>
            </a:r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ko-KR" altLang="en-US" sz="2000" spc="50" dirty="0" smtClean="0"/>
              <a:t>정인</a:t>
            </a:r>
            <a:r>
              <a:rPr lang="ko-KR" altLang="en-US" sz="2000" spc="50" dirty="0"/>
              <a:t>창</a:t>
            </a:r>
            <a:r>
              <a:rPr lang="ko-KR" altLang="en-US" sz="2000" spc="50" dirty="0" smtClean="0"/>
              <a:t> </a:t>
            </a:r>
            <a:r>
              <a:rPr lang="en-US" altLang="ko-KR" sz="2000" spc="50" dirty="0" smtClean="0"/>
              <a:t>(</a:t>
            </a:r>
            <a:r>
              <a:rPr lang="en-US" altLang="ko-KR" sz="2000" spc="50" dirty="0"/>
              <a:t>301</a:t>
            </a:r>
            <a:r>
              <a:rPr lang="ko-KR" altLang="en-US" sz="2000" spc="50" dirty="0"/>
              <a:t>동 </a:t>
            </a:r>
            <a:r>
              <a:rPr lang="en-US" altLang="ko-KR" sz="2000" spc="50" dirty="0" smtClean="0"/>
              <a:t>851</a:t>
            </a:r>
            <a:r>
              <a:rPr lang="ko-KR" altLang="en-US" sz="2000" spc="50" dirty="0" smtClean="0"/>
              <a:t>호</a:t>
            </a:r>
            <a:r>
              <a:rPr lang="en-US" altLang="ko-KR" sz="2000" spc="50" dirty="0"/>
              <a:t>)</a:t>
            </a:r>
          </a:p>
          <a:p>
            <a:pPr lvl="1" eaLnBrk="1" hangingPunct="1">
              <a:buFont typeface="Arial" pitchFamily="34" charset="0"/>
              <a:buChar char="−"/>
              <a:defRPr/>
            </a:pPr>
            <a:r>
              <a:rPr lang="en-US" altLang="ko-KR" sz="2000" spc="50" dirty="0"/>
              <a:t>e-mail</a:t>
            </a:r>
            <a:r>
              <a:rPr lang="en-US" altLang="ko-KR" sz="2000" spc="50"/>
              <a:t>: </a:t>
            </a:r>
            <a:r>
              <a:rPr lang="en-US" altLang="ko-KR" sz="2000" spc="50" smtClean="0"/>
              <a:t>jic0729@altair.snu.ac.kr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Code Generation</a:t>
            </a:r>
            <a:endParaRPr lang="ko-KR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스택 기반의 중간코드</a:t>
            </a:r>
            <a:r>
              <a:rPr lang="en-US" altLang="ko-KR" smtClean="0"/>
              <a:t>(IR)</a:t>
            </a:r>
            <a:r>
              <a:rPr lang="ko-KR" altLang="en-US" smtClean="0"/>
              <a:t>를 생성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자바 바이트코드와 유사함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생성된 코드를 스택 시뮬레이터에서 실행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코드는 </a:t>
            </a:r>
            <a:r>
              <a:rPr lang="en-US" altLang="ko-KR" smtClean="0"/>
              <a:t>subc.y</a:t>
            </a:r>
            <a:r>
              <a:rPr lang="ko-KR" altLang="en-US" smtClean="0"/>
              <a:t>의 </a:t>
            </a:r>
            <a:r>
              <a:rPr lang="en-US" altLang="ko-KR" smtClean="0"/>
              <a:t>Embedded action</a:t>
            </a:r>
            <a:r>
              <a:rPr lang="ko-KR" altLang="en-US" smtClean="0"/>
              <a:t>에서 생성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문법적으로 잘못된 코드</a:t>
            </a:r>
            <a:r>
              <a:rPr lang="en-US" altLang="ko-KR" smtClean="0"/>
              <a:t>(syntax, semantic)</a:t>
            </a:r>
            <a:r>
              <a:rPr lang="ko-KR" altLang="en-US" smtClean="0"/>
              <a:t>는 입력되지 않음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Stack Simulator</a:t>
            </a:r>
            <a:endParaRPr lang="ko-KR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operand</a:t>
            </a:r>
            <a:r>
              <a:rPr lang="ko-KR" altLang="en-US" dirty="0" smtClean="0"/>
              <a:t>들을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해서 연산을 수행한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결과를 다시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하는 구조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ex) </a:t>
            </a:r>
            <a:r>
              <a:rPr lang="en-US" altLang="ko-KR" dirty="0" err="1" smtClean="0"/>
              <a:t>JavaVM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instruction</a:t>
            </a:r>
          </a:p>
          <a:p>
            <a:pPr lvl="1" eaLnBrk="1" hangingPunct="1"/>
            <a:r>
              <a:rPr lang="en-US" altLang="ko-KR" dirty="0" smtClean="0"/>
              <a:t>ex) add, sub, </a:t>
            </a:r>
            <a:r>
              <a:rPr lang="en-US" altLang="ko-KR" dirty="0" err="1" smtClean="0"/>
              <a:t>push_reg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pop_reg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설치 및 사용법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강의 홈페이지에서 다운받은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압축을 풀고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를 실행하면 </a:t>
            </a:r>
            <a:r>
              <a:rPr lang="en-US" altLang="ko-KR" dirty="0" err="1" smtClean="0"/>
              <a:t>sim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./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 [</a:t>
            </a:r>
            <a:r>
              <a:rPr lang="en-US" altLang="ko-KR" dirty="0" err="1" smtClean="0"/>
              <a:t>file_name.s</a:t>
            </a:r>
            <a:r>
              <a:rPr lang="en-US" altLang="ko-KR" dirty="0" smtClean="0"/>
              <a:t>]</a:t>
            </a:r>
          </a:p>
          <a:p>
            <a:pPr lvl="1" eaLnBrk="1" hangingPunct="1"/>
            <a:r>
              <a:rPr lang="ko-KR" altLang="en-US" dirty="0" smtClean="0"/>
              <a:t>동봉된 </a:t>
            </a:r>
            <a:r>
              <a:rPr lang="en-US" altLang="ko-KR" dirty="0" err="1" smtClean="0"/>
              <a:t>test.s</a:t>
            </a:r>
            <a:r>
              <a:rPr lang="ko-KR" altLang="en-US" dirty="0" smtClean="0"/>
              <a:t>로 테스트해볼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  <a:endParaRPr lang="ko-K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263" y="1600200"/>
            <a:ext cx="3094037" cy="4876800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push_const</a:t>
            </a:r>
            <a:r>
              <a:rPr lang="en-US" altLang="ko-KR" sz="1600" dirty="0" smtClean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push_reg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push_reg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pop_reg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EXIT: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 smtClean="0"/>
              <a:t>main_start</a:t>
            </a:r>
            <a:r>
              <a:rPr lang="en-US" altLang="ko-KR" sz="1600" dirty="0" smtClean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smtClean="0"/>
              <a:t>Str0</a:t>
            </a:r>
            <a:r>
              <a:rPr lang="en-US" altLang="ko-KR" sz="1600" dirty="0"/>
              <a:t>. string “hello world\n”</a:t>
            </a:r>
            <a:endParaRPr lang="ko-KR" alt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push_const</a:t>
            </a:r>
            <a:r>
              <a:rPr lang="en-US" altLang="ko-KR" sz="1600" dirty="0" smtClean="0"/>
              <a:t> Str0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write_string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 smtClean="0"/>
              <a:t>main_exit</a:t>
            </a:r>
            <a:r>
              <a:rPr lang="en-US" altLang="ko-KR" sz="1600" dirty="0" smtClean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push_reg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pop_reg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pop_reg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fp</a:t>
            </a:r>
            <a:endParaRPr lang="en-US" altLang="ko-KR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pop_reg</a:t>
            </a:r>
            <a:r>
              <a:rPr lang="en-US" altLang="ko-KR" sz="1600" dirty="0" smtClean="0"/>
              <a:t> pc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 smtClean="0"/>
              <a:t>main_end</a:t>
            </a:r>
            <a:r>
              <a:rPr lang="en-US" altLang="ko-KR" sz="1600" dirty="0" smtClean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dirty="0" err="1" smtClean="0"/>
              <a:t>Lglob</a:t>
            </a:r>
            <a:r>
              <a:rPr lang="en-US" altLang="ko-KR" sz="1600" dirty="0" smtClean="0"/>
              <a:t>. data 0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08500"/>
            <a:ext cx="32861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550" y="2205038"/>
            <a:ext cx="3287713" cy="923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int</a:t>
            </a:r>
            <a:r>
              <a:rPr kumimoji="0" lang="en-US" altLang="ko-KR" dirty="0"/>
              <a:t>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    </a:t>
            </a:r>
            <a:r>
              <a:rPr kumimoji="0" lang="en-US" altLang="ko-KR" dirty="0" err="1"/>
              <a:t>write_string</a:t>
            </a:r>
            <a:r>
              <a:rPr kumimoji="0" lang="en-US" altLang="ko-KR" dirty="0"/>
              <a:t>(“hello world\n”);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971550" y="1835150"/>
            <a:ext cx="246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Input C code (t.c)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5148263" y="1235075"/>
            <a:ext cx="309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Generated IR code (t.s)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971550" y="4140200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Execution on stack simulator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4427538" y="2420938"/>
            <a:ext cx="576262" cy="36036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 flipH="1">
            <a:off x="4427538" y="4733925"/>
            <a:ext cx="576262" cy="36036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7179" name="TextBox 10"/>
          <p:cNvSpPr txBox="1">
            <a:spLocks noChangeArrowheads="1"/>
          </p:cNvSpPr>
          <p:nvPr/>
        </p:nvSpPr>
        <p:spPr bwMode="auto">
          <a:xfrm>
            <a:off x="4356100" y="20193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latin typeface="Consolas" pitchFamily="49" charset="0"/>
                <a:cs typeface="Consolas" pitchFamily="49" charset="0"/>
              </a:rPr>
              <a:t>subc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Registers</a:t>
            </a:r>
            <a:endParaRPr lang="ko-KR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SP</a:t>
            </a:r>
          </a:p>
          <a:p>
            <a:pPr lvl="1" eaLnBrk="1" hangingPunct="1"/>
            <a:r>
              <a:rPr lang="ko-KR" altLang="en-US" smtClean="0"/>
              <a:t>스택을 가리키는 포인터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주로</a:t>
            </a:r>
            <a:r>
              <a:rPr lang="en-US" altLang="ko-KR" smtClean="0"/>
              <a:t>, </a:t>
            </a:r>
            <a:r>
              <a:rPr lang="ko-KR" altLang="en-US" smtClean="0"/>
              <a:t>지역 변수의 값을 접근하기 위해 사용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FP</a:t>
            </a:r>
          </a:p>
          <a:p>
            <a:pPr lvl="1" eaLnBrk="1" hangingPunct="1"/>
            <a:r>
              <a:rPr lang="ko-KR" altLang="en-US" smtClean="0"/>
              <a:t>스택 프레임 포인터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전역 변수의 값을 접근하거나 함수의 호출</a:t>
            </a:r>
            <a:r>
              <a:rPr lang="en-US" altLang="ko-KR" smtClean="0"/>
              <a:t>, </a:t>
            </a:r>
            <a:r>
              <a:rPr lang="ko-KR" altLang="en-US" smtClean="0"/>
              <a:t>리턴에 사용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PC</a:t>
            </a:r>
          </a:p>
          <a:p>
            <a:pPr lvl="1" eaLnBrk="1" hangingPunct="1"/>
            <a:r>
              <a:rPr lang="ko-KR" altLang="en-US" smtClean="0"/>
              <a:t>현재 수행중인 프로그램의 </a:t>
            </a:r>
            <a:r>
              <a:rPr lang="en-US" altLang="ko-KR" smtClean="0"/>
              <a:t>program counter</a:t>
            </a:r>
          </a:p>
          <a:p>
            <a:pPr lvl="1" eaLnBrk="1" hangingPunct="1"/>
            <a:r>
              <a:rPr lang="en-US" altLang="ko-KR" smtClean="0"/>
              <a:t>branch</a:t>
            </a:r>
            <a:r>
              <a:rPr lang="ko-KR" altLang="en-US" smtClean="0"/>
              <a:t>를 수행하기 위해서는 </a:t>
            </a:r>
            <a:r>
              <a:rPr lang="en-US" altLang="ko-KR" smtClean="0"/>
              <a:t>PC</a:t>
            </a:r>
            <a:r>
              <a:rPr lang="ko-KR" altLang="en-US" smtClean="0"/>
              <a:t>값을 변경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Start up code</a:t>
            </a:r>
            <a:endParaRPr lang="ko-KR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push_const</a:t>
            </a:r>
            <a:r>
              <a:rPr lang="en-US" altLang="ko-KR" sz="2400" dirty="0" smtClean="0"/>
              <a:t> 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push_reg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fp</a:t>
            </a:r>
            <a:endParaRPr lang="en-US" altLang="ko-KR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push_reg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sp</a:t>
            </a:r>
            <a:endParaRPr lang="en-US" altLang="ko-KR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pop_reg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fp</a:t>
            </a:r>
            <a:endParaRPr lang="en-US" altLang="ko-KR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 smtClean="0"/>
              <a:t>	jump main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 smtClean="0"/>
              <a:t>EXIT: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exit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2400" dirty="0" smtClean="0"/>
              <a:t>main: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calling convention</a:t>
            </a:r>
            <a:r>
              <a:rPr lang="ko-KR" altLang="en-US" dirty="0" smtClean="0"/>
              <a:t>에 따라 다소 변할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725" y="3600450"/>
            <a:ext cx="11509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EXIT</a:t>
            </a:r>
            <a:endParaRPr kumimoji="0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725" y="2862263"/>
            <a:ext cx="1150938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725" y="2492375"/>
            <a:ext cx="11509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2725" y="2124075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3663" y="3232150"/>
            <a:ext cx="115252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← </a:t>
            </a:r>
            <a:r>
              <a:rPr kumimoji="0" lang="en-US" altLang="ko-KR" dirty="0" err="1"/>
              <a:t>sp</a:t>
            </a:r>
            <a:r>
              <a:rPr kumimoji="0" lang="en-US" altLang="ko-KR" dirty="0"/>
              <a:t>, </a:t>
            </a:r>
            <a:r>
              <a:rPr kumimoji="0" lang="en-US" altLang="ko-KR" dirty="0" err="1"/>
              <a:t>fp</a:t>
            </a:r>
            <a:endParaRPr kumimoji="0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725" y="3232150"/>
            <a:ext cx="1150938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/>
              <a:t>old_fp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Arithmetic / Logic Instruction</a:t>
            </a:r>
            <a:endParaRPr lang="ko-KR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Unary operation</a:t>
            </a:r>
          </a:p>
          <a:p>
            <a:pPr lvl="1" eaLnBrk="1" hangingPunct="1"/>
            <a:r>
              <a:rPr lang="en-US" altLang="ko-KR" dirty="0" smtClean="0"/>
              <a:t>pop top element of stack</a:t>
            </a:r>
          </a:p>
          <a:p>
            <a:pPr lvl="1" eaLnBrk="1" hangingPunct="1"/>
            <a:r>
              <a:rPr lang="en-US" altLang="ko-KR" dirty="0" smtClean="0"/>
              <a:t>apply operation</a:t>
            </a:r>
          </a:p>
          <a:p>
            <a:pPr lvl="1" eaLnBrk="1" hangingPunct="1"/>
            <a:r>
              <a:rPr lang="en-US" altLang="ko-KR" dirty="0" smtClean="0"/>
              <a:t>push result onto stack</a:t>
            </a:r>
          </a:p>
          <a:p>
            <a:pPr eaLnBrk="1" hangingPunct="1"/>
            <a:r>
              <a:rPr lang="en-US" altLang="ko-KR" dirty="0" smtClean="0"/>
              <a:t>Example</a:t>
            </a:r>
          </a:p>
          <a:p>
            <a:pPr lvl="1" eaLnBrk="1" hangingPunct="1"/>
            <a:r>
              <a:rPr lang="en-US" altLang="ko-KR" dirty="0" smtClean="0"/>
              <a:t>negate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not</a:t>
            </a:r>
          </a:p>
          <a:p>
            <a:pPr lvl="1" eaLnBrk="1" hangingPunct="1"/>
            <a:endParaRPr lang="ko-KR" altLang="en-US" dirty="0" smtClean="0"/>
          </a:p>
        </p:txBody>
      </p:sp>
      <p:grpSp>
        <p:nvGrpSpPr>
          <p:cNvPr id="10244" name="Group 23"/>
          <p:cNvGrpSpPr>
            <a:grpSpLocks/>
          </p:cNvGrpSpPr>
          <p:nvPr/>
        </p:nvGrpSpPr>
        <p:grpSpPr bwMode="auto">
          <a:xfrm>
            <a:off x="1890713" y="4437063"/>
            <a:ext cx="4633912" cy="738187"/>
            <a:chOff x="1890920" y="4437112"/>
            <a:chExt cx="4634167" cy="738664"/>
          </a:xfrm>
        </p:grpSpPr>
        <p:grpSp>
          <p:nvGrpSpPr>
            <p:cNvPr id="10252" name="Group 13"/>
            <p:cNvGrpSpPr>
              <a:grpSpLocks/>
            </p:cNvGrpSpPr>
            <p:nvPr/>
          </p:nvGrpSpPr>
          <p:grpSpPr bwMode="auto">
            <a:xfrm>
              <a:off x="1890920" y="4437112"/>
              <a:ext cx="1152128" cy="738664"/>
              <a:chOff x="1882049" y="4233862"/>
              <a:chExt cx="1152128" cy="73866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82049" y="4603988"/>
                <a:ext cx="1152588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82049" y="4233862"/>
                <a:ext cx="1152588" cy="3701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0253" name="Group 14"/>
            <p:cNvGrpSpPr>
              <a:grpSpLocks/>
            </p:cNvGrpSpPr>
            <p:nvPr/>
          </p:nvGrpSpPr>
          <p:grpSpPr bwMode="auto">
            <a:xfrm>
              <a:off x="5372959" y="4437112"/>
              <a:ext cx="1152128" cy="738664"/>
              <a:chOff x="5364088" y="4233862"/>
              <a:chExt cx="1152128" cy="7386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363628" y="4603988"/>
                <a:ext cx="1152588" cy="36853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3628" y="4233862"/>
                <a:ext cx="1152588" cy="3701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-1</a:t>
                </a:r>
                <a:endParaRPr kumimoji="0" lang="ko-KR" altLang="en-US" dirty="0"/>
              </a:p>
            </p:txBody>
          </p:sp>
        </p:grpSp>
      </p:grpSp>
      <p:grpSp>
        <p:nvGrpSpPr>
          <p:cNvPr id="10245" name="Group 24"/>
          <p:cNvGrpSpPr>
            <a:grpSpLocks/>
          </p:cNvGrpSpPr>
          <p:nvPr/>
        </p:nvGrpSpPr>
        <p:grpSpPr bwMode="auto">
          <a:xfrm>
            <a:off x="1890713" y="5732463"/>
            <a:ext cx="4633912" cy="739775"/>
            <a:chOff x="1890920" y="5733256"/>
            <a:chExt cx="4634167" cy="738664"/>
          </a:xfrm>
        </p:grpSpPr>
        <p:grpSp>
          <p:nvGrpSpPr>
            <p:cNvPr id="10246" name="Group 15"/>
            <p:cNvGrpSpPr>
              <a:grpSpLocks/>
            </p:cNvGrpSpPr>
            <p:nvPr/>
          </p:nvGrpSpPr>
          <p:grpSpPr bwMode="auto">
            <a:xfrm>
              <a:off x="1890920" y="5733256"/>
              <a:ext cx="1152128" cy="738664"/>
              <a:chOff x="1882049" y="4233862"/>
              <a:chExt cx="1152128" cy="73866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882049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882049" y="4233862"/>
                <a:ext cx="115258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1</a:t>
                </a:r>
                <a:endParaRPr kumimoji="0" lang="ko-KR" altLang="en-US" dirty="0"/>
              </a:p>
            </p:txBody>
          </p:sp>
        </p:grpSp>
        <p:grpSp>
          <p:nvGrpSpPr>
            <p:cNvPr id="10247" name="Group 18"/>
            <p:cNvGrpSpPr>
              <a:grpSpLocks/>
            </p:cNvGrpSpPr>
            <p:nvPr/>
          </p:nvGrpSpPr>
          <p:grpSpPr bwMode="auto">
            <a:xfrm>
              <a:off x="5372959" y="5733256"/>
              <a:ext cx="1152128" cy="738664"/>
              <a:chOff x="5364088" y="4233862"/>
              <a:chExt cx="1152128" cy="73866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363628" y="4603194"/>
                <a:ext cx="1152588" cy="3693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…</a:t>
                </a:r>
                <a:endParaRPr kumimoji="0"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63628" y="4233862"/>
                <a:ext cx="115258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dirty="0"/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O">
  <a:themeElements>
    <a:clrScheme name="rtoslab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toslab2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 Lab</Template>
  <TotalTime>6041</TotalTime>
  <Words>1673</Words>
  <Application>Microsoft Office PowerPoint</Application>
  <PresentationFormat>화면 슬라이드 쇼(4:3)</PresentationFormat>
  <Paragraphs>635</Paragraphs>
  <Slides>39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VMO</vt:lpstr>
      <vt:lpstr>Project 4 Code Generation</vt:lpstr>
      <vt:lpstr>Projects</vt:lpstr>
      <vt:lpstr>Overview</vt:lpstr>
      <vt:lpstr>Code Generation</vt:lpstr>
      <vt:lpstr>Stack Simulator</vt:lpstr>
      <vt:lpstr>Example</vt:lpstr>
      <vt:lpstr>Registers</vt:lpstr>
      <vt:lpstr>Start up code</vt:lpstr>
      <vt:lpstr>Arithmetic / Logic Instruction</vt:lpstr>
      <vt:lpstr>Arithmetic / Logic Instruction</vt:lpstr>
      <vt:lpstr>Control</vt:lpstr>
      <vt:lpstr>Control</vt:lpstr>
      <vt:lpstr>Stack Manipulation</vt:lpstr>
      <vt:lpstr>Stack Manipulation</vt:lpstr>
      <vt:lpstr>Stack Manipulation</vt:lpstr>
      <vt:lpstr>Assign / Fetch</vt:lpstr>
      <vt:lpstr>Assign / Fetch</vt:lpstr>
      <vt:lpstr>I / O</vt:lpstr>
      <vt:lpstr>I / O</vt:lpstr>
      <vt:lpstr>I / O</vt:lpstr>
      <vt:lpstr>More Details on Stack Machine</vt:lpstr>
      <vt:lpstr>Global Variables</vt:lpstr>
      <vt:lpstr>Global Variables</vt:lpstr>
      <vt:lpstr>Function</vt:lpstr>
      <vt:lpstr>Function: Calling Convention I</vt:lpstr>
      <vt:lpstr>Example: Calling Convention II</vt:lpstr>
      <vt:lpstr>Additional Implementation</vt:lpstr>
      <vt:lpstr>Example</vt:lpstr>
      <vt:lpstr>Example - HelloWorld</vt:lpstr>
      <vt:lpstr>Example - struct1 </vt:lpstr>
      <vt:lpstr>Example - if</vt:lpstr>
      <vt:lpstr>Example - func2(caller)</vt:lpstr>
      <vt:lpstr>Example - func2(caller)</vt:lpstr>
      <vt:lpstr>Example - func2(callee)</vt:lpstr>
      <vt:lpstr>Example - func2</vt:lpstr>
      <vt:lpstr>Tips</vt:lpstr>
      <vt:lpstr>Submission</vt:lpstr>
      <vt:lpstr>Score</vt:lpstr>
      <vt:lpstr>Notice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InC</cp:lastModifiedBy>
  <cp:revision>186</cp:revision>
  <dcterms:created xsi:type="dcterms:W3CDTF">2011-05-26T07:14:03Z</dcterms:created>
  <dcterms:modified xsi:type="dcterms:W3CDTF">2015-11-29T14:52:47Z</dcterms:modified>
</cp:coreProperties>
</file>