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73" r:id="rId2"/>
    <p:sldId id="301" r:id="rId3"/>
    <p:sldId id="275" r:id="rId4"/>
    <p:sldId id="297" r:id="rId5"/>
    <p:sldId id="302" r:id="rId6"/>
    <p:sldId id="289" r:id="rId7"/>
    <p:sldId id="294" r:id="rId8"/>
    <p:sldId id="283" r:id="rId9"/>
    <p:sldId id="286" r:id="rId10"/>
    <p:sldId id="288" r:id="rId11"/>
    <p:sldId id="290" r:id="rId12"/>
    <p:sldId id="291" r:id="rId13"/>
    <p:sldId id="285" r:id="rId14"/>
    <p:sldId id="284" r:id="rId15"/>
    <p:sldId id="287" r:id="rId16"/>
    <p:sldId id="298" r:id="rId17"/>
    <p:sldId id="293" r:id="rId18"/>
    <p:sldId id="279" r:id="rId19"/>
    <p:sldId id="281" r:id="rId20"/>
    <p:sldId id="282" r:id="rId21"/>
    <p:sldId id="292" r:id="rId22"/>
    <p:sldId id="278" r:id="rId23"/>
    <p:sldId id="295" r:id="rId24"/>
    <p:sldId id="300" r:id="rId25"/>
    <p:sldId id="276" r:id="rId26"/>
    <p:sldId id="277" r:id="rId27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21" autoAdjust="0"/>
  </p:normalViewPr>
  <p:slideViewPr>
    <p:cSldViewPr>
      <p:cViewPr varScale="1">
        <p:scale>
          <a:sx n="79" d="100"/>
          <a:sy n="79" d="100"/>
        </p:scale>
        <p:origin x="108" y="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F2551-CA36-4C9C-8841-4B28C820F5A5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09C6F-B466-474E-BC4D-F6D5E5306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0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90DE5-8CA5-4C57-AE6B-4D6AAD839A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93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grammar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conflict</a:t>
            </a:r>
            <a:r>
              <a:rPr lang="ko-KR" altLang="en-US" dirty="0" smtClean="0"/>
              <a:t>가 발생할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shift/reduce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shift</a:t>
            </a:r>
            <a:r>
              <a:rPr lang="ko-KR" altLang="en-US" dirty="0" smtClean="0"/>
              <a:t>할 수도 있고 </a:t>
            </a:r>
            <a:r>
              <a:rPr lang="en-US" altLang="ko-KR" dirty="0" smtClean="0"/>
              <a:t>reduce</a:t>
            </a:r>
            <a:r>
              <a:rPr lang="ko-KR" altLang="en-US" dirty="0" smtClean="0"/>
              <a:t>할 수도 있는 경우입니다</a:t>
            </a:r>
            <a:r>
              <a:rPr lang="en-US" altLang="ko-KR" dirty="0" smtClean="0"/>
              <a:t>.  X</a:t>
            </a:r>
            <a:r>
              <a:rPr lang="en-US" altLang="ko-KR" baseline="0" dirty="0" smtClean="0"/>
              <a:t> + X 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e + e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reduce</a:t>
            </a:r>
            <a:r>
              <a:rPr lang="ko-KR" altLang="en-US" baseline="0" dirty="0" smtClean="0"/>
              <a:t>한 다음에 바로 </a:t>
            </a:r>
            <a:r>
              <a:rPr lang="en-US" altLang="ko-KR" baseline="0" dirty="0" smtClean="0"/>
              <a:t>e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reduce</a:t>
            </a:r>
            <a:r>
              <a:rPr lang="ko-KR" altLang="en-US" baseline="0" dirty="0" smtClean="0"/>
              <a:t>할지 아니면 </a:t>
            </a:r>
            <a:r>
              <a:rPr lang="en-US" altLang="ko-KR" baseline="0" dirty="0" smtClean="0"/>
              <a:t>+ 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shift</a:t>
            </a:r>
            <a:r>
              <a:rPr lang="ko-KR" altLang="en-US" baseline="0" dirty="0" smtClean="0"/>
              <a:t>할지 정할 수 없죠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reduce/reduce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reduce</a:t>
            </a:r>
            <a:r>
              <a:rPr lang="ko-KR" altLang="en-US" baseline="0" dirty="0" smtClean="0"/>
              <a:t>가 두 가지로 </a:t>
            </a:r>
            <a:r>
              <a:rPr lang="ko-KR" altLang="en-US" baseline="0" dirty="0" err="1" smtClean="0"/>
              <a:t>가능할때</a:t>
            </a:r>
            <a:r>
              <a:rPr lang="ko-KR" altLang="en-US" baseline="0" dirty="0" smtClean="0"/>
              <a:t> 입니다</a:t>
            </a:r>
            <a:r>
              <a:rPr lang="en-US" altLang="ko-KR" baseline="0" dirty="0" smtClean="0"/>
              <a:t>. X</a:t>
            </a:r>
            <a:r>
              <a:rPr lang="ko-KR" altLang="en-US" baseline="0" dirty="0" smtClean="0"/>
              <a:t>를 </a:t>
            </a:r>
            <a:r>
              <a:rPr lang="en-US" altLang="ko-KR" baseline="0" dirty="0" err="1" smtClean="0"/>
              <a:t>proga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reduce</a:t>
            </a:r>
            <a:r>
              <a:rPr lang="ko-KR" altLang="en-US" baseline="0" dirty="0" smtClean="0"/>
              <a:t>할지 </a:t>
            </a:r>
            <a:r>
              <a:rPr lang="en-US" altLang="ko-KR" baseline="0" dirty="0" err="1" smtClean="0"/>
              <a:t>progb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reduce</a:t>
            </a:r>
            <a:r>
              <a:rPr lang="ko-KR" altLang="en-US" baseline="0" dirty="0" smtClean="0"/>
              <a:t>할지 알 수 없죠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469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grammar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자체가 </a:t>
            </a:r>
            <a:r>
              <a:rPr lang="en-US" altLang="ko-KR" baseline="0" dirty="0" smtClean="0"/>
              <a:t>ambiguous</a:t>
            </a:r>
            <a:r>
              <a:rPr lang="ko-KR" altLang="en-US" baseline="0" dirty="0" smtClean="0"/>
              <a:t>한 경우입니다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04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아예 룰을 쪼개서 해결하는 방법입니다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이렇게 하면 </a:t>
            </a:r>
            <a:r>
              <a:rPr lang="en-US" altLang="ko-KR" dirty="0" smtClean="0"/>
              <a:t>*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reduce</a:t>
            </a:r>
            <a:r>
              <a:rPr lang="ko-KR" altLang="en-US" dirty="0" smtClean="0"/>
              <a:t>하게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789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혹은 아까 말한 </a:t>
            </a:r>
            <a:r>
              <a:rPr lang="en-US" altLang="ko-KR" dirty="0" err="1" smtClean="0"/>
              <a:t>prec</a:t>
            </a:r>
            <a:r>
              <a:rPr lang="ko-KR" altLang="en-US" dirty="0" smtClean="0"/>
              <a:t>을 쓸 수도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경우에는 </a:t>
            </a:r>
            <a:r>
              <a:rPr lang="en-US" altLang="ko-KR" dirty="0" smtClean="0"/>
              <a:t>UMINUS</a:t>
            </a:r>
            <a:r>
              <a:rPr lang="ko-KR" altLang="en-US" dirty="0" smtClean="0"/>
              <a:t>가 가장 우선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다음이 </a:t>
            </a:r>
            <a:r>
              <a:rPr lang="en-US" altLang="ko-KR" dirty="0" smtClean="0"/>
              <a:t>* / </a:t>
            </a:r>
            <a:r>
              <a:rPr lang="ko-KR" altLang="en-US" dirty="0" smtClean="0"/>
              <a:t>그 다음이 </a:t>
            </a:r>
            <a:r>
              <a:rPr lang="en-US" altLang="ko-KR" dirty="0" smtClean="0"/>
              <a:t>+ -</a:t>
            </a:r>
            <a:r>
              <a:rPr lang="ko-KR" altLang="en-US" dirty="0" smtClean="0"/>
              <a:t>가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433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일종의 </a:t>
            </a:r>
            <a:r>
              <a:rPr lang="en-US" altLang="ko-KR" dirty="0" smtClean="0"/>
              <a:t>debug tool</a:t>
            </a:r>
            <a:r>
              <a:rPr lang="ko-KR" altLang="en-US" dirty="0" smtClean="0"/>
              <a:t>이라고 할 수 있는 부분에 대해 설명해드리겠습니다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y</a:t>
            </a:r>
            <a:r>
              <a:rPr lang="ko-KR" altLang="en-US" baseline="0" dirty="0" smtClean="0"/>
              <a:t>파일 </a:t>
            </a:r>
            <a:r>
              <a:rPr lang="ko-KR" altLang="en-US" baseline="0" dirty="0" err="1" smtClean="0"/>
              <a:t>컴파일시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–v</a:t>
            </a:r>
            <a:r>
              <a:rPr lang="ko-KR" altLang="en-US" baseline="0" dirty="0" smtClean="0"/>
              <a:t>옵션을 키면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뒤에 설명</a:t>
            </a:r>
            <a:r>
              <a:rPr lang="en-US" altLang="ko-KR" baseline="0" dirty="0" smtClean="0"/>
              <a:t>) </a:t>
            </a:r>
            <a:r>
              <a:rPr lang="en-US" altLang="ko-KR" baseline="0" dirty="0" err="1" smtClean="0"/>
              <a:t>subc.output</a:t>
            </a:r>
            <a:r>
              <a:rPr lang="ko-KR" altLang="en-US" baseline="0" dirty="0" smtClean="0"/>
              <a:t>이라는 파일이 나오는데 이 파일에는 </a:t>
            </a:r>
            <a:r>
              <a:rPr lang="en-US" altLang="ko-KR" baseline="0" dirty="0" smtClean="0"/>
              <a:t>state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transition </a:t>
            </a:r>
            <a:r>
              <a:rPr lang="ko-KR" altLang="en-US" baseline="0" dirty="0" smtClean="0"/>
              <a:t>정보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conflict </a:t>
            </a:r>
            <a:r>
              <a:rPr lang="ko-KR" altLang="en-US" baseline="0" dirty="0" smtClean="0"/>
              <a:t>정보가 들어 있습니다</a:t>
            </a:r>
            <a:r>
              <a:rPr lang="en-US" altLang="ko-KR" baseline="0" dirty="0" smtClean="0"/>
              <a:t>. conflict</a:t>
            </a:r>
            <a:r>
              <a:rPr lang="ko-KR" altLang="en-US" baseline="0" dirty="0" smtClean="0"/>
              <a:t>가 발생하는지는 이 파일을 통해 확인하시면 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364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yylval</a:t>
            </a:r>
            <a:r>
              <a:rPr lang="en-US" altLang="ko-KR" baseline="0" dirty="0" smtClean="0"/>
              <a:t> : id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int value</a:t>
            </a:r>
            <a:r>
              <a:rPr lang="ko-KR" altLang="en-US" baseline="0" dirty="0" smtClean="0"/>
              <a:t> 같은 거</a:t>
            </a:r>
            <a:r>
              <a:rPr lang="en-US" altLang="ko-KR" baseline="0" dirty="0" smtClean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121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4ED9A13-B66C-4214-A774-7D575A6692D3}" type="slidenum">
              <a:rPr lang="en-US" altLang="ko-KR"/>
              <a:pPr eaLnBrk="1" hangingPunct="1"/>
              <a:t>5</a:t>
            </a:fld>
            <a:endParaRPr lang="en-US" altLang="ko-KR"/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58751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 declaration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~</a:t>
            </a:r>
            <a:r>
              <a:rPr lang="ko-KR" altLang="en-US" dirty="0" smtClean="0"/>
              <a:t>가 들어갑니다</a:t>
            </a:r>
            <a:r>
              <a:rPr lang="en-US" altLang="ko-KR" dirty="0" smtClean="0"/>
              <a:t>. skeleton</a:t>
            </a:r>
            <a:r>
              <a:rPr lang="ko-KR" altLang="en-US" dirty="0" smtClean="0"/>
              <a:t>을 보시면 </a:t>
            </a:r>
            <a:r>
              <a:rPr lang="ko-KR" altLang="en-US" dirty="0" err="1" smtClean="0"/>
              <a:t>아시구요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bison declaration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~</a:t>
            </a:r>
            <a:r>
              <a:rPr lang="ko-KR" altLang="en-US" dirty="0" smtClean="0"/>
              <a:t>가 들어갑니다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007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lex</a:t>
            </a:r>
            <a:r>
              <a:rPr lang="ko-KR" altLang="en-US" baseline="0" dirty="0" smtClean="0"/>
              <a:t>파일에 </a:t>
            </a:r>
            <a:r>
              <a:rPr lang="ko-KR" altLang="en-US" dirty="0" smtClean="0"/>
              <a:t>에 들어가는 코드입니다</a:t>
            </a:r>
            <a:r>
              <a:rPr lang="en-US" altLang="ko-KR" dirty="0" smtClean="0"/>
              <a:t>. </a:t>
            </a:r>
            <a:r>
              <a:rPr lang="en-US" altLang="ko-KR" baseline="0" dirty="0" smtClean="0"/>
              <a:t> union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에서 지원하는 기능으로 같은 주소에 대해 다양한 접근을 가능하게 하는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이와 같이 쓰면 이름에 따라 같은 주소에 대해 </a:t>
            </a:r>
            <a:r>
              <a:rPr lang="en-US" altLang="ko-KR" baseline="0" dirty="0" smtClean="0"/>
              <a:t>int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char* </a:t>
            </a:r>
            <a:r>
              <a:rPr lang="ko-KR" altLang="en-US" baseline="0" dirty="0" smtClean="0"/>
              <a:t>중 원하는 타입으로 접근할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474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symbol value</a:t>
            </a:r>
            <a:r>
              <a:rPr lang="en-US" altLang="ko-KR" baseline="0" dirty="0" smtClean="0"/>
              <a:t> : token</a:t>
            </a:r>
            <a:r>
              <a:rPr lang="ko-KR" altLang="en-US" baseline="0" dirty="0" smtClean="0"/>
              <a:t>의 경우는 </a:t>
            </a:r>
            <a:r>
              <a:rPr lang="en-US" altLang="ko-KR" baseline="0" dirty="0" err="1" smtClean="0"/>
              <a:t>lex</a:t>
            </a:r>
            <a:r>
              <a:rPr lang="ko-KR" altLang="en-US" baseline="0" dirty="0" smtClean="0"/>
              <a:t>에서 넣은 값을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yylval</a:t>
            </a:r>
            <a:r>
              <a:rPr lang="en-US" altLang="ko-KR" baseline="0" dirty="0" smtClean="0"/>
              <a:t>), non-terminal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reduce</a:t>
            </a:r>
            <a:r>
              <a:rPr lang="ko-KR" altLang="en-US" baseline="0" dirty="0" smtClean="0"/>
              <a:t>시에 값을 넣어줄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토큰은 다음과 같이 </a:t>
            </a:r>
            <a:r>
              <a:rPr lang="en-US" altLang="ko-KR" baseline="0" dirty="0" smtClean="0"/>
              <a:t>%token</a:t>
            </a:r>
            <a:r>
              <a:rPr lang="ko-KR" altLang="en-US" baseline="0" dirty="0" smtClean="0"/>
              <a:t>을 붙이고 선언하는데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때 </a:t>
            </a:r>
            <a:r>
              <a:rPr lang="en-US" altLang="ko-KR" baseline="0" dirty="0" smtClean="0"/>
              <a:t>&lt;&gt;</a:t>
            </a:r>
            <a:r>
              <a:rPr lang="ko-KR" altLang="en-US" baseline="0" dirty="0" smtClean="0"/>
              <a:t>안에 타입을 선언할 수 있습니다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아까 </a:t>
            </a:r>
            <a:r>
              <a:rPr lang="ko-KR" altLang="en-US" baseline="0" dirty="0" err="1" smtClean="0"/>
              <a:t>유니온에서</a:t>
            </a:r>
            <a:r>
              <a:rPr lang="ko-KR" altLang="en-US" baseline="0" dirty="0" smtClean="0"/>
              <a:t> 선언한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따로 </a:t>
            </a:r>
            <a:r>
              <a:rPr lang="en-US" altLang="ko-KR" baseline="0" dirty="0" err="1" smtClean="0"/>
              <a:t>yylval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필요없는</a:t>
            </a:r>
            <a:r>
              <a:rPr lang="ko-KR" altLang="en-US" baseline="0" dirty="0" smtClean="0"/>
              <a:t> 경우는 선언하지 않아도 됩니다</a:t>
            </a:r>
            <a:r>
              <a:rPr lang="en-US" altLang="ko-KR" baseline="0" dirty="0" smtClean="0"/>
              <a:t>. (type</a:t>
            </a:r>
            <a:r>
              <a:rPr lang="ko-KR" altLang="en-US" baseline="0" dirty="0" smtClean="0"/>
              <a:t>등 </a:t>
            </a:r>
            <a:r>
              <a:rPr lang="en-US" altLang="ko-KR" baseline="0" dirty="0" smtClean="0"/>
              <a:t>keyword</a:t>
            </a:r>
            <a:r>
              <a:rPr lang="ko-KR" altLang="en-US" baseline="0" dirty="0" smtClean="0"/>
              <a:t>인 경우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type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non-terminal</a:t>
            </a:r>
            <a:r>
              <a:rPr lang="ko-KR" altLang="en-US" baseline="0" dirty="0" smtClean="0"/>
              <a:t>에 대해서 같은 역할을 해줍니다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624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toekn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과 마찬가지로 </a:t>
            </a:r>
            <a:r>
              <a:rPr lang="en-US" altLang="ko-KR" dirty="0" smtClean="0"/>
              <a:t>bison</a:t>
            </a:r>
            <a:r>
              <a:rPr lang="en-US" altLang="ko-KR" baseline="0" dirty="0" smtClean="0"/>
              <a:t> declaration</a:t>
            </a:r>
            <a:r>
              <a:rPr lang="ko-KR" altLang="en-US" baseline="0" dirty="0" smtClean="0"/>
              <a:t> 부분에서 선언하는 특성입니다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각 </a:t>
            </a:r>
            <a:r>
              <a:rPr lang="en-US" altLang="ko-KR" baseline="0" dirty="0" smtClean="0"/>
              <a:t>operator( ‘+’ </a:t>
            </a:r>
            <a:r>
              <a:rPr lang="ko-KR" altLang="en-US" baseline="0" dirty="0" smtClean="0"/>
              <a:t>등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token</a:t>
            </a:r>
            <a:r>
              <a:rPr lang="ko-KR" altLang="en-US" baseline="0" dirty="0" smtClean="0"/>
              <a:t>에 대해서 </a:t>
            </a:r>
            <a:r>
              <a:rPr lang="en-US" altLang="ko-KR" baseline="0" dirty="0" smtClean="0"/>
              <a:t>associativity</a:t>
            </a:r>
            <a:r>
              <a:rPr lang="ko-KR" altLang="en-US" baseline="0" dirty="0" smtClean="0"/>
              <a:t>를 지정해줄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38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사칙연산의 우선순위 정하는 것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우선순위를 줄 수 있습니다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associativiiy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줄 때 순서를 </a:t>
            </a:r>
            <a:r>
              <a:rPr lang="ko-KR" altLang="en-US" baseline="0" dirty="0" err="1" smtClean="0"/>
              <a:t>맞춰줄수도</a:t>
            </a:r>
            <a:r>
              <a:rPr lang="ko-KR" altLang="en-US" baseline="0" dirty="0" smtClean="0"/>
              <a:t> 있고 그게 아니면 </a:t>
            </a:r>
            <a:r>
              <a:rPr lang="en-US" altLang="ko-KR" baseline="0" dirty="0" smtClean="0"/>
              <a:t>%</a:t>
            </a:r>
            <a:r>
              <a:rPr lang="en-US" altLang="ko-KR" baseline="0" dirty="0" err="1" smtClean="0"/>
              <a:t>prec</a:t>
            </a:r>
            <a:r>
              <a:rPr lang="ko-KR" altLang="en-US" baseline="0" dirty="0" smtClean="0"/>
              <a:t>을 써도 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60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187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rule </a:t>
            </a:r>
            <a:r>
              <a:rPr lang="ko-KR" altLang="en-US" dirty="0" smtClean="0"/>
              <a:t>다음에 중괄호를 열어서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을 넣을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977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>
                <a:effectLst/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400">
                <a:latin typeface="Times New Roman" pitchFamily="18" charset="0"/>
                <a:ea typeface="+mn-ea"/>
              </a:defRPr>
            </a:lvl1pPr>
          </a:lstStyle>
          <a:p>
            <a:fld id="{F65041B1-F73B-4B76-8DA2-C45180D22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45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57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867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9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effectLst/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18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70060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39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71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884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00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9483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8135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Master Subject Type </a:t>
            </a:r>
            <a:r>
              <a:rPr lang="ko-KR" altLang="en-US" dirty="0" smtClean="0"/>
              <a:t>편집하려면 누르십시오</a:t>
            </a:r>
            <a:r>
              <a:rPr lang="en-US" altLang="ko-KR" dirty="0" smtClean="0"/>
              <a:t>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문자열 유형을 편집하려면 누르십시오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세째 수준</a:t>
            </a:r>
          </a:p>
          <a:p>
            <a:pPr lvl="3"/>
            <a:r>
              <a:rPr lang="ko-KR" altLang="en-US" dirty="0" smtClean="0"/>
              <a:t>네째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617476" name="Text Box 4"/>
          <p:cNvSpPr txBox="1">
            <a:spLocks noChangeArrowheads="1"/>
          </p:cNvSpPr>
          <p:nvPr/>
        </p:nvSpPr>
        <p:spPr bwMode="auto">
          <a:xfrm>
            <a:off x="8534400" y="6338888"/>
            <a:ext cx="460375" cy="3667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 eaLnBrk="1" latinLnBrk="1" hangingPunct="1">
              <a:defRPr/>
            </a:pPr>
            <a:fld id="{7408DA19-1474-4E3A-8C8F-4A931CA7E686}" type="slidenum">
              <a:rPr kumimoji="1" lang="en-US" altLang="ko-KR">
                <a:ea typeface="굴림" charset="-127"/>
              </a:rPr>
              <a:pPr algn="r" eaLnBrk="1" latinLnBrk="1" hangingPunct="1">
                <a:defRPr/>
              </a:pPr>
              <a:t>‹#›</a:t>
            </a:fld>
            <a:endParaRPr kumimoji="1" lang="en-US" altLang="ko-KR">
              <a:ea typeface="굴림" charset="-127"/>
            </a:endParaRPr>
          </a:p>
        </p:txBody>
      </p:sp>
      <p:sp>
        <p:nvSpPr>
          <p:cNvPr id="617477" name="Rectangle 5"/>
          <p:cNvSpPr>
            <a:spLocks noChangeArrowheads="1"/>
          </p:cNvSpPr>
          <p:nvPr/>
        </p:nvSpPr>
        <p:spPr bwMode="auto">
          <a:xfrm>
            <a:off x="685800" y="6575425"/>
            <a:ext cx="7772400" cy="53975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rgbClr val="17175E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a typeface="+mn-ea"/>
            </a:endParaRPr>
          </a:p>
        </p:txBody>
      </p:sp>
      <p:sp>
        <p:nvSpPr>
          <p:cNvPr id="617478" name="Text Box 6"/>
          <p:cNvSpPr txBox="1">
            <a:spLocks noChangeArrowheads="1"/>
          </p:cNvSpPr>
          <p:nvPr/>
        </p:nvSpPr>
        <p:spPr bwMode="auto">
          <a:xfrm>
            <a:off x="5181600" y="6613525"/>
            <a:ext cx="3746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rgbClr val="003366"/>
                </a:solidFill>
                <a:latin typeface="Tahoma" pitchFamily="34" charset="0"/>
                <a:ea typeface="굴림" charset="-127"/>
              </a:rPr>
              <a:t>Virtual</a:t>
            </a:r>
            <a:r>
              <a:rPr lang="en-US" altLang="ko-KR" sz="1000" b="1" baseline="0" dirty="0" smtClean="0">
                <a:solidFill>
                  <a:srgbClr val="003366"/>
                </a:solidFill>
                <a:latin typeface="Tahoma" pitchFamily="34" charset="0"/>
                <a:ea typeface="굴림" charset="-127"/>
              </a:rPr>
              <a:t> Machine &amp; Optimization </a:t>
            </a:r>
            <a:r>
              <a:rPr lang="en-US" altLang="ko-KR" sz="1000" b="1" dirty="0" smtClean="0">
                <a:solidFill>
                  <a:srgbClr val="003366"/>
                </a:solidFill>
                <a:latin typeface="Tahoma" pitchFamily="34" charset="0"/>
                <a:ea typeface="굴림" charset="-127"/>
              </a:rPr>
              <a:t>Laboratory</a:t>
            </a:r>
            <a:endParaRPr lang="en-US" altLang="ko-KR" sz="1000" b="1" dirty="0">
              <a:solidFill>
                <a:srgbClr val="003366"/>
              </a:solidFill>
              <a:latin typeface="Tahoma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/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ü"/>
        <a:defRPr kumimoji="1"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.org/s/bis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Project 2</a:t>
            </a:r>
            <a:br>
              <a:rPr lang="en-US" altLang="ko-KR" dirty="0" smtClean="0"/>
            </a:br>
            <a:r>
              <a:rPr lang="en-US" altLang="ko-KR" dirty="0" smtClean="0"/>
              <a:t>YACC Programming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Due Date: </a:t>
            </a:r>
            <a:r>
              <a:rPr lang="en-US" altLang="ko-KR" dirty="0" smtClean="0"/>
              <a:t>10/19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03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Token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lexer</a:t>
            </a:r>
            <a:r>
              <a:rPr lang="ko-KR" altLang="en-US" dirty="0" smtClean="0"/>
              <a:t>에서 넘겨받은 값으로 </a:t>
            </a:r>
            <a:r>
              <a:rPr lang="en-US" altLang="ko-KR" dirty="0" err="1" smtClean="0"/>
              <a:t>yacc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token</a:t>
            </a:r>
            <a:r>
              <a:rPr lang="ko-KR" altLang="en-US" dirty="0" smtClean="0"/>
              <a:t>으로 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lex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에서 리턴하는 값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example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bison declaration</a:t>
            </a:r>
            <a:r>
              <a:rPr lang="ko-KR" altLang="en-US" dirty="0" smtClean="0"/>
              <a:t>에 사용하는 모든 </a:t>
            </a:r>
            <a:r>
              <a:rPr lang="en-US" altLang="ko-KR" dirty="0" smtClean="0"/>
              <a:t>token</a:t>
            </a:r>
            <a:r>
              <a:rPr lang="ko-KR" altLang="en-US" dirty="0" smtClean="0"/>
              <a:t>들을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 값은</a:t>
            </a:r>
            <a:r>
              <a:rPr lang="en-US" altLang="ko-KR" dirty="0"/>
              <a:t> </a:t>
            </a:r>
            <a:r>
              <a:rPr lang="en-US" altLang="ko-KR" dirty="0" smtClean="0"/>
              <a:t>integer</a:t>
            </a:r>
            <a:r>
              <a:rPr lang="ko-KR" altLang="en-US" dirty="0" smtClean="0"/>
              <a:t>값으로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yacc</a:t>
            </a:r>
            <a:r>
              <a:rPr lang="ko-KR" altLang="en-US" dirty="0" smtClean="0"/>
              <a:t>을 컴파일할때 자동으로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example</a:t>
            </a:r>
          </a:p>
          <a:p>
            <a:pPr marL="457200" lvl="1" indent="0">
              <a:buNone/>
            </a:pPr>
            <a:r>
              <a:rPr lang="en-US" altLang="ko-KR" sz="1600" dirty="0" smtClean="0"/>
              <a:t>     %</a:t>
            </a:r>
            <a:r>
              <a:rPr lang="en-US" altLang="ko-KR" sz="1600" dirty="0" smtClean="0"/>
              <a:t>token&lt;</a:t>
            </a:r>
            <a:r>
              <a:rPr lang="en-US" altLang="ko-KR" sz="1600" dirty="0" err="1" smtClean="0"/>
              <a:t>intVal</a:t>
            </a:r>
            <a:r>
              <a:rPr lang="en-US" altLang="ko-KR" sz="1600" dirty="0" smtClean="0"/>
              <a:t>&gt; INTEGER_CONST</a:t>
            </a:r>
            <a:endParaRPr lang="en-US" altLang="ko-KR" sz="1600" dirty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2780928"/>
            <a:ext cx="3960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&lt;normal</a:t>
            </a:r>
            <a:r>
              <a:rPr lang="en-US" altLang="ko-KR" sz="1600" dirty="0" smtClean="0"/>
              <a:t>&gt;{</a:t>
            </a:r>
            <a:r>
              <a:rPr lang="en-US" altLang="ko-KR" sz="1600" dirty="0" err="1" smtClean="0"/>
              <a:t>integer_const</a:t>
            </a:r>
            <a:r>
              <a:rPr lang="en-US" altLang="ko-KR" sz="1600" dirty="0" smtClean="0"/>
              <a:t>} </a:t>
            </a:r>
            <a:r>
              <a:rPr lang="en-US" altLang="ko-KR" sz="1600" dirty="0" smtClean="0"/>
              <a:t>{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 smtClean="0"/>
              <a:t>yylval.intVal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= </a:t>
            </a:r>
            <a:r>
              <a:rPr lang="en-US" altLang="ko-KR" sz="1600" dirty="0" err="1" smtClean="0"/>
              <a:t>atoi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yytext</a:t>
            </a:r>
            <a:r>
              <a:rPr lang="en-US" altLang="ko-KR" sz="1600" dirty="0" smtClean="0"/>
              <a:t>);</a:t>
            </a:r>
            <a:endParaRPr lang="en-US" altLang="ko-KR" sz="1600" dirty="0" smtClean="0"/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return </a:t>
            </a:r>
            <a:r>
              <a:rPr lang="en-US" altLang="ko-KR" sz="1600" dirty="0" smtClean="0">
                <a:solidFill>
                  <a:srgbClr val="FF0000"/>
                </a:solidFill>
              </a:rPr>
              <a:t>INTEGER_CONST</a:t>
            </a:r>
            <a:r>
              <a:rPr lang="en-US" altLang="ko-KR" sz="1600" dirty="0" smtClean="0"/>
              <a:t>;</a:t>
            </a:r>
            <a:endParaRPr lang="en-US" altLang="ko-KR" sz="1600" dirty="0" smtClean="0"/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4924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yylval</a:t>
            </a:r>
            <a:r>
              <a:rPr lang="en-US" altLang="ko-KR" dirty="0" smtClean="0"/>
              <a:t> &amp; Union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yylval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lexer</a:t>
            </a:r>
            <a:r>
              <a:rPr lang="ko-KR" altLang="en-US" dirty="0" smtClean="0"/>
              <a:t>에서 읽은 </a:t>
            </a:r>
            <a:r>
              <a:rPr lang="en-US" altLang="ko-KR" dirty="0" smtClean="0"/>
              <a:t>token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yacc</a:t>
            </a:r>
            <a:r>
              <a:rPr lang="ko-KR" altLang="en-US" dirty="0" smtClean="0"/>
              <a:t>에서 참조하기 위한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값을 처리하기 위해서 </a:t>
            </a:r>
            <a:r>
              <a:rPr lang="en-US" altLang="ko-KR" dirty="0" smtClean="0"/>
              <a:t>union</a:t>
            </a:r>
            <a:r>
              <a:rPr lang="ko-KR" altLang="en-US" dirty="0" smtClean="0"/>
              <a:t>으로 선언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example</a:t>
            </a:r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Union</a:t>
            </a:r>
          </a:p>
          <a:p>
            <a:pPr lvl="1"/>
            <a:r>
              <a:rPr lang="en-US" altLang="ko-KR" dirty="0" err="1" smtClean="0"/>
              <a:t>yylval</a:t>
            </a:r>
            <a:r>
              <a:rPr lang="ko-KR" altLang="en-US" dirty="0" smtClean="0"/>
              <a:t>을 위한 </a:t>
            </a:r>
            <a:r>
              <a:rPr lang="en-US" altLang="ko-KR" dirty="0" smtClean="0"/>
              <a:t>union</a:t>
            </a:r>
            <a:r>
              <a:rPr lang="ko-KR" altLang="en-US" dirty="0" smtClean="0"/>
              <a:t>의 선언부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bison declaration</a:t>
            </a:r>
            <a:r>
              <a:rPr lang="ko-KR" altLang="en-US" dirty="0" smtClean="0"/>
              <a:t>에 선언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75656" y="3140968"/>
            <a:ext cx="3960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&lt;normal</a:t>
            </a:r>
            <a:r>
              <a:rPr lang="en-US" altLang="ko-KR" sz="1600" dirty="0" smtClean="0"/>
              <a:t>&gt;{</a:t>
            </a:r>
            <a:r>
              <a:rPr lang="en-US" altLang="ko-KR" sz="1600" dirty="0" err="1" smtClean="0"/>
              <a:t>integer_const</a:t>
            </a:r>
            <a:r>
              <a:rPr lang="en-US" altLang="ko-KR" sz="1600" dirty="0" smtClean="0"/>
              <a:t>} </a:t>
            </a:r>
            <a:r>
              <a:rPr lang="en-US" altLang="ko-KR" sz="1600" dirty="0" smtClean="0"/>
              <a:t>{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yylval.intVal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=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atoi</a:t>
            </a:r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yytext</a:t>
            </a:r>
            <a:r>
              <a:rPr lang="en-US" altLang="ko-KR" sz="1600" dirty="0" smtClean="0">
                <a:solidFill>
                  <a:srgbClr val="FF0000"/>
                </a:solidFill>
              </a:rPr>
              <a:t>);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return </a:t>
            </a:r>
            <a:r>
              <a:rPr lang="en-US" altLang="ko-KR" sz="1600" dirty="0" smtClean="0"/>
              <a:t>INTEGER_CONST</a:t>
            </a:r>
            <a:r>
              <a:rPr lang="en-US" altLang="ko-KR" sz="1600" dirty="0" smtClean="0"/>
              <a:t>;</a:t>
            </a:r>
            <a:endParaRPr lang="en-US" altLang="ko-KR" sz="1600" dirty="0" smtClean="0"/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5517232"/>
            <a:ext cx="3960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%union {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600" dirty="0">
                <a:solidFill>
                  <a:srgbClr val="FF0000"/>
                </a:solidFill>
              </a:rPr>
              <a:t>	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intVal</a:t>
            </a:r>
            <a:r>
              <a:rPr lang="en-US" altLang="ko-KR" sz="16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1600" dirty="0" smtClean="0"/>
              <a:t>    char	*</a:t>
            </a:r>
            <a:r>
              <a:rPr lang="en-US" altLang="ko-KR" sz="1600" dirty="0" err="1" smtClean="0"/>
              <a:t>stringVal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551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Symbol value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Token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non-terminal</a:t>
            </a:r>
            <a:r>
              <a:rPr lang="ko-KR" altLang="en-US" dirty="0" smtClean="0"/>
              <a:t>은 각자의 값을 가진다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token</a:t>
            </a:r>
            <a:r>
              <a:rPr lang="ko-KR" altLang="en-US" dirty="0" smtClean="0"/>
              <a:t>을 찾았을 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yylval</a:t>
            </a:r>
            <a:r>
              <a:rPr lang="ko-KR" altLang="en-US" dirty="0" smtClean="0"/>
              <a:t>에 넣은 값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reduce</a:t>
            </a:r>
            <a:r>
              <a:rPr lang="ko-KR" altLang="en-US" dirty="0"/>
              <a:t> </a:t>
            </a:r>
            <a:r>
              <a:rPr lang="ko-KR" altLang="en-US" dirty="0" smtClean="0"/>
              <a:t>과정에서 </a:t>
            </a:r>
            <a:r>
              <a:rPr lang="en-US" altLang="ko-KR" dirty="0" smtClean="0"/>
              <a:t>non-terminal</a:t>
            </a:r>
            <a:r>
              <a:rPr lang="ko-KR" altLang="en-US" dirty="0" smtClean="0"/>
              <a:t>에 넣은 값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%token</a:t>
            </a:r>
          </a:p>
          <a:p>
            <a:pPr lvl="1"/>
            <a:r>
              <a:rPr lang="en-US" altLang="ko-KR" dirty="0" smtClean="0"/>
              <a:t>token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symbol value</a:t>
            </a:r>
            <a:r>
              <a:rPr lang="ko-KR" altLang="en-US" dirty="0" smtClean="0"/>
              <a:t>값의 타입을 선언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%</a:t>
            </a:r>
            <a:r>
              <a:rPr lang="en-US" altLang="ko-KR" dirty="0" smtClean="0"/>
              <a:t>token&lt;</a:t>
            </a:r>
            <a:r>
              <a:rPr lang="en-US" altLang="ko-KR" dirty="0" err="1" smtClean="0"/>
              <a:t>intVal</a:t>
            </a:r>
            <a:r>
              <a:rPr lang="en-US" altLang="ko-KR" dirty="0" smtClean="0"/>
              <a:t>&gt; </a:t>
            </a:r>
            <a:r>
              <a:rPr lang="en-US" altLang="ko-KR" dirty="0" smtClean="0"/>
              <a:t>INTEGER_CONST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%token 	TYPE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%type</a:t>
            </a:r>
          </a:p>
          <a:p>
            <a:pPr lvl="1"/>
            <a:r>
              <a:rPr lang="en-US" altLang="ko-KR" dirty="0"/>
              <a:t>non-terminal</a:t>
            </a:r>
            <a:r>
              <a:rPr lang="ko-KR" altLang="en-US" dirty="0"/>
              <a:t>의 </a:t>
            </a:r>
            <a:r>
              <a:rPr lang="en-US" altLang="ko-KR" dirty="0"/>
              <a:t>symbol value</a:t>
            </a:r>
            <a:r>
              <a:rPr lang="ko-KR" altLang="en-US" dirty="0" smtClean="0"/>
              <a:t>값의 타입을 선언</a:t>
            </a:r>
            <a:endParaRPr lang="en-US" altLang="ko-KR" dirty="0"/>
          </a:p>
          <a:p>
            <a:pPr lvl="1"/>
            <a:r>
              <a:rPr lang="en-US" altLang="ko-KR" dirty="0"/>
              <a:t>%type &lt;</a:t>
            </a:r>
            <a:r>
              <a:rPr lang="en-US" altLang="ko-KR" dirty="0" err="1"/>
              <a:t>stringVal</a:t>
            </a:r>
            <a:r>
              <a:rPr lang="en-US" altLang="ko-KR" dirty="0"/>
              <a:t>&gt; </a:t>
            </a:r>
            <a:r>
              <a:rPr lang="en-US" altLang="ko-KR" dirty="0" err="1" smtClean="0"/>
              <a:t>expr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744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Associativity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operator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token</a:t>
            </a:r>
            <a:r>
              <a:rPr lang="ko-KR" altLang="en-US" dirty="0" smtClean="0"/>
              <a:t>에 대해 </a:t>
            </a:r>
            <a:r>
              <a:rPr lang="en-US" altLang="ko-KR" dirty="0" smtClean="0"/>
              <a:t>associativity</a:t>
            </a:r>
            <a:r>
              <a:rPr lang="ko-KR" altLang="en-US" dirty="0" smtClean="0"/>
              <a:t>를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%left, %right, %</a:t>
            </a:r>
            <a:r>
              <a:rPr lang="en-US" altLang="ko-KR" dirty="0" err="1" smtClean="0"/>
              <a:t>nonassoc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2785" y="2564904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%token NUMBER</a:t>
            </a:r>
          </a:p>
          <a:p>
            <a:r>
              <a:rPr lang="en-US" altLang="ko-KR" dirty="0" smtClean="0"/>
              <a:t>%left PLUS</a:t>
            </a:r>
          </a:p>
          <a:p>
            <a:r>
              <a:rPr lang="en-US" altLang="ko-KR" dirty="0" smtClean="0"/>
              <a:t>%%</a:t>
            </a:r>
          </a:p>
          <a:p>
            <a:r>
              <a:rPr lang="en-US" altLang="ko-KR" dirty="0" err="1" smtClean="0"/>
              <a:t>expr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 PLUS </a:t>
            </a:r>
            <a:r>
              <a:rPr lang="en-US" altLang="ko-KR" dirty="0" err="1" smtClean="0"/>
              <a:t>expr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| NUMBER</a:t>
            </a:r>
          </a:p>
          <a:p>
            <a:r>
              <a:rPr lang="en-US" altLang="ko-KR" dirty="0" smtClean="0"/>
              <a:t>        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47201" y="2564904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%token NUMBER</a:t>
            </a:r>
          </a:p>
          <a:p>
            <a:r>
              <a:rPr lang="en-US" altLang="ko-KR" dirty="0" smtClean="0"/>
              <a:t>%right PLUS</a:t>
            </a:r>
          </a:p>
          <a:p>
            <a:r>
              <a:rPr lang="en-US" altLang="ko-KR" dirty="0" smtClean="0"/>
              <a:t>%%</a:t>
            </a:r>
          </a:p>
          <a:p>
            <a:r>
              <a:rPr lang="en-US" altLang="ko-KR" dirty="0" err="1" smtClean="0"/>
              <a:t>expr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 PLUS </a:t>
            </a:r>
            <a:r>
              <a:rPr lang="en-US" altLang="ko-KR" dirty="0" err="1" smtClean="0"/>
              <a:t>expr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| NUMBER</a:t>
            </a:r>
          </a:p>
          <a:p>
            <a:r>
              <a:rPr lang="en-US" altLang="ko-KR" dirty="0" smtClean="0"/>
              <a:t>        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19872" y="457507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expr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0072" y="558924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 + (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03648" y="558924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(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) + </a:t>
            </a:r>
            <a:r>
              <a:rPr lang="en-US" altLang="ko-KR" dirty="0" err="1" smtClean="0"/>
              <a:t>expr</a:t>
            </a:r>
            <a:endParaRPr lang="ko-KR" altLang="en-US" dirty="0"/>
          </a:p>
        </p:txBody>
      </p:sp>
      <p:sp>
        <p:nvSpPr>
          <p:cNvPr id="4" name="아래쪽 화살표 3"/>
          <p:cNvSpPr/>
          <p:nvPr/>
        </p:nvSpPr>
        <p:spPr bwMode="auto">
          <a:xfrm rot="2607861">
            <a:off x="3530165" y="4955074"/>
            <a:ext cx="288032" cy="64483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아래쪽 화살표 10"/>
          <p:cNvSpPr/>
          <p:nvPr/>
        </p:nvSpPr>
        <p:spPr bwMode="auto">
          <a:xfrm rot="18992139" flipH="1">
            <a:off x="5207870" y="4955074"/>
            <a:ext cx="288032" cy="64483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53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4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Precedence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Bison declaration</a:t>
            </a:r>
            <a:r>
              <a:rPr lang="ko-KR" altLang="en-US" dirty="0" smtClean="0"/>
              <a:t>에서 아래에 쓰여진 것일수록 우선순위가 증가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%left, %right, %</a:t>
            </a:r>
            <a:r>
              <a:rPr lang="en-US" altLang="ko-KR" dirty="0" err="1" smtClean="0"/>
              <a:t>nonassoc</a:t>
            </a:r>
            <a:r>
              <a:rPr lang="ko-KR" altLang="en-US" dirty="0" smtClean="0"/>
              <a:t>만 해당</a:t>
            </a:r>
            <a:endParaRPr lang="en-US" altLang="ko-KR" dirty="0" smtClean="0"/>
          </a:p>
          <a:p>
            <a:r>
              <a:rPr lang="en-US" altLang="ko-KR" dirty="0" smtClean="0"/>
              <a:t>Grammar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%</a:t>
            </a:r>
            <a:r>
              <a:rPr lang="en-US" altLang="ko-KR" dirty="0" err="1" smtClean="0"/>
              <a:t>prec</a:t>
            </a:r>
            <a:r>
              <a:rPr lang="ko-KR" altLang="en-US" dirty="0" smtClean="0"/>
              <a:t>를 활용해서 우선순위 조작 가능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	 </a:t>
            </a:r>
            <a:r>
              <a:rPr lang="en-US" altLang="ko-KR" dirty="0" smtClean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3356992"/>
            <a:ext cx="2592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%token NUMBER</a:t>
            </a:r>
          </a:p>
          <a:p>
            <a:r>
              <a:rPr lang="en-US" altLang="ko-KR" dirty="0" smtClean="0"/>
              <a:t>%left PLUS</a:t>
            </a:r>
          </a:p>
          <a:p>
            <a:r>
              <a:rPr lang="en-US" altLang="ko-KR" dirty="0" smtClean="0"/>
              <a:t>%left MUL</a:t>
            </a:r>
          </a:p>
          <a:p>
            <a:r>
              <a:rPr lang="en-US" altLang="ko-KR" dirty="0" smtClean="0"/>
              <a:t>%%</a:t>
            </a:r>
          </a:p>
          <a:p>
            <a:r>
              <a:rPr lang="en-US" altLang="ko-KR" dirty="0" err="1" smtClean="0"/>
              <a:t>expr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 PLUS </a:t>
            </a:r>
            <a:r>
              <a:rPr lang="en-US" altLang="ko-KR" dirty="0" err="1" smtClean="0"/>
              <a:t>expr</a:t>
            </a:r>
            <a:endParaRPr lang="en-US" altLang="ko-KR" dirty="0" smtClean="0"/>
          </a:p>
          <a:p>
            <a:r>
              <a:rPr lang="en-US" altLang="ko-KR" dirty="0" smtClean="0"/>
              <a:t>        | 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 MUL </a:t>
            </a:r>
            <a:r>
              <a:rPr lang="en-US" altLang="ko-KR" dirty="0" err="1" smtClean="0"/>
              <a:t>expr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| NUMBER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3356992"/>
            <a:ext cx="374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%token NUMBER</a:t>
            </a:r>
          </a:p>
          <a:p>
            <a:r>
              <a:rPr lang="en-US" altLang="ko-KR" dirty="0" smtClean="0"/>
              <a:t>%left PLUS</a:t>
            </a:r>
          </a:p>
          <a:p>
            <a:r>
              <a:rPr lang="en-US" altLang="ko-KR" dirty="0" smtClean="0"/>
              <a:t>%left MUL</a:t>
            </a:r>
          </a:p>
          <a:p>
            <a:r>
              <a:rPr lang="en-US" altLang="ko-KR" dirty="0" smtClean="0"/>
              <a:t>%%</a:t>
            </a:r>
          </a:p>
          <a:p>
            <a:r>
              <a:rPr lang="en-US" altLang="ko-KR" dirty="0" err="1" smtClean="0"/>
              <a:t>expr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 PLUS 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%</a:t>
            </a:r>
            <a:r>
              <a:rPr lang="en-US" altLang="ko-KR" dirty="0" err="1" smtClean="0">
                <a:solidFill>
                  <a:srgbClr val="FF0000"/>
                </a:solidFill>
              </a:rPr>
              <a:t>prec</a:t>
            </a:r>
            <a:r>
              <a:rPr lang="en-US" altLang="ko-KR" dirty="0" smtClean="0">
                <a:solidFill>
                  <a:srgbClr val="FF0000"/>
                </a:solidFill>
              </a:rPr>
              <a:t> MUL</a:t>
            </a:r>
          </a:p>
          <a:p>
            <a:r>
              <a:rPr lang="en-US" altLang="ko-KR" dirty="0" smtClean="0"/>
              <a:t>        | 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 MUL 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%</a:t>
            </a:r>
            <a:r>
              <a:rPr lang="en-US" altLang="ko-KR" dirty="0" err="1" smtClean="0">
                <a:solidFill>
                  <a:srgbClr val="FF0000"/>
                </a:solidFill>
              </a:rPr>
              <a:t>prec</a:t>
            </a:r>
            <a:r>
              <a:rPr lang="en-US" altLang="ko-KR" dirty="0" smtClean="0">
                <a:solidFill>
                  <a:srgbClr val="FF0000"/>
                </a:solidFill>
              </a:rPr>
              <a:t> PLUS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| NUMBER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04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Grammar Rule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example1</a:t>
            </a:r>
          </a:p>
          <a:p>
            <a:pPr marL="457200" lvl="1" indent="0">
              <a:buNone/>
            </a:pPr>
            <a:r>
              <a:rPr lang="en-US" altLang="ko-KR" dirty="0"/>
              <a:t>statement : NAME = expression</a:t>
            </a:r>
          </a:p>
          <a:p>
            <a:pPr marL="457200" lvl="1" indent="0">
              <a:buNone/>
            </a:pPr>
            <a:r>
              <a:rPr lang="en-US" altLang="ko-KR" dirty="0"/>
              <a:t>expression: NUMBER + NUMBER</a:t>
            </a:r>
          </a:p>
          <a:p>
            <a:pPr marL="457200" lvl="1" indent="0">
              <a:buNone/>
            </a:pPr>
            <a:r>
              <a:rPr lang="en-US" altLang="ko-KR" dirty="0"/>
              <a:t>	           | NUMBER - </a:t>
            </a:r>
            <a:r>
              <a:rPr lang="en-US" altLang="ko-KR" dirty="0" smtClean="0"/>
              <a:t>NUMBER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example2 - recursive grammar</a:t>
            </a:r>
          </a:p>
          <a:p>
            <a:pPr marL="457200" lvl="1" indent="0">
              <a:buNone/>
            </a:pPr>
            <a:r>
              <a:rPr lang="en-US" altLang="ko-KR" dirty="0"/>
              <a:t>expression: NUMBER</a:t>
            </a:r>
          </a:p>
          <a:p>
            <a:pPr marL="457200" lvl="1" indent="0">
              <a:buNone/>
            </a:pPr>
            <a:r>
              <a:rPr lang="en-US" altLang="ko-KR" dirty="0"/>
              <a:t>	           | expression + NUMBER</a:t>
            </a:r>
          </a:p>
          <a:p>
            <a:pPr marL="457200" lvl="1" indent="0">
              <a:buNone/>
            </a:pPr>
            <a:r>
              <a:rPr lang="en-US" altLang="ko-KR" dirty="0"/>
              <a:t>	           | expression - NUMBER  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 smtClean="0"/>
              <a:t>주어진 입력 문자열이 </a:t>
            </a:r>
            <a:r>
              <a:rPr lang="en-US" altLang="ko-KR" dirty="0" smtClean="0"/>
              <a:t>parsing</a:t>
            </a:r>
            <a:r>
              <a:rPr lang="ko-KR" altLang="en-US" dirty="0" smtClean="0"/>
              <a:t>이 실패할 경우 </a:t>
            </a:r>
            <a:r>
              <a:rPr lang="en-US" altLang="ko-KR" dirty="0" err="1" smtClean="0"/>
              <a:t>yyerror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함수가 호출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347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주어진 </a:t>
            </a:r>
            <a:r>
              <a:rPr lang="en-US" altLang="ko-KR" dirty="0" smtClean="0"/>
              <a:t>grammar rule</a:t>
            </a:r>
            <a:r>
              <a:rPr lang="ko-KR" altLang="en-US" dirty="0" smtClean="0"/>
              <a:t>을 만족해서 </a:t>
            </a:r>
            <a:r>
              <a:rPr lang="en-US" altLang="ko-KR" dirty="0" smtClean="0"/>
              <a:t>reduce</a:t>
            </a:r>
            <a:r>
              <a:rPr lang="ko-KR" altLang="en-US" dirty="0" smtClean="0"/>
              <a:t>가 일어날 때 수행하는 </a:t>
            </a:r>
            <a:r>
              <a:rPr lang="en-US" altLang="ko-KR" dirty="0" smtClean="0"/>
              <a:t>C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example</a:t>
            </a:r>
          </a:p>
          <a:p>
            <a:pPr lvl="1"/>
            <a:r>
              <a:rPr lang="en-US" altLang="ko-KR" dirty="0"/>
              <a:t>date: month ‘/’ date ‘/’ year { </a:t>
            </a:r>
            <a:r>
              <a:rPr lang="en-US" altLang="ko-KR" dirty="0" err="1"/>
              <a:t>printf</a:t>
            </a:r>
            <a:r>
              <a:rPr lang="en-US" altLang="ko-KR" dirty="0"/>
              <a:t>(“date found”); };</a:t>
            </a:r>
          </a:p>
          <a:p>
            <a:pPr lvl="1"/>
            <a:r>
              <a:rPr lang="en-US" altLang="ko-KR" dirty="0" smtClean="0"/>
              <a:t>date: month ‘/’ date ‘/’ year { </a:t>
            </a:r>
          </a:p>
          <a:p>
            <a:pPr marL="457200" lvl="1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(“date %d-%d-%d found”, $1, $3, $5”); 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};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이번 과제에서는 어떤 </a:t>
            </a:r>
            <a:r>
              <a:rPr lang="en-US" altLang="ko-KR" dirty="0" smtClean="0"/>
              <a:t>grammar rule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reduce</a:t>
            </a:r>
            <a:r>
              <a:rPr lang="ko-KR" altLang="en-US" dirty="0" smtClean="0"/>
              <a:t>가 발생했는 지를 화면에 출력하는 코드삽입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967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Conflicts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Shift / reduce conflicts</a:t>
            </a:r>
          </a:p>
          <a:p>
            <a:pPr lvl="1"/>
            <a:r>
              <a:rPr lang="en-US" altLang="ko-KR" dirty="0" smtClean="0"/>
              <a:t>grammar</a:t>
            </a:r>
          </a:p>
          <a:p>
            <a:pPr marL="457200" lvl="1" indent="0">
              <a:buNone/>
            </a:pPr>
            <a:r>
              <a:rPr lang="en-US" altLang="ko-KR" dirty="0" smtClean="0"/>
              <a:t>	e: ‘X’</a:t>
            </a:r>
          </a:p>
          <a:p>
            <a:pPr marL="457200" lvl="1" indent="0">
              <a:buNone/>
            </a:pPr>
            <a:r>
              <a:rPr lang="en-US" altLang="ko-KR" dirty="0" smtClean="0"/>
              <a:t>	   | e ‘+’ e ;</a:t>
            </a:r>
            <a:endParaRPr lang="en-US" altLang="ko-KR" dirty="0"/>
          </a:p>
          <a:p>
            <a:pPr lvl="1"/>
            <a:r>
              <a:rPr lang="en-US" altLang="ko-KR" dirty="0" smtClean="0"/>
              <a:t>input</a:t>
            </a:r>
          </a:p>
          <a:p>
            <a:pPr marL="914400" lvl="2" indent="0">
              <a:buNone/>
            </a:pPr>
            <a:r>
              <a:rPr lang="en-US" altLang="ko-KR" dirty="0" smtClean="0"/>
              <a:t>X + X + X</a:t>
            </a:r>
          </a:p>
          <a:p>
            <a:r>
              <a:rPr lang="en-US" altLang="ko-KR" dirty="0"/>
              <a:t>Reduce / reduce conflicts</a:t>
            </a:r>
          </a:p>
          <a:p>
            <a:pPr lvl="1"/>
            <a:r>
              <a:rPr lang="en-US" altLang="ko-KR" dirty="0"/>
              <a:t>grammar</a:t>
            </a:r>
          </a:p>
          <a:p>
            <a:pPr marL="914400" lvl="2" indent="0">
              <a:buNone/>
            </a:pPr>
            <a:r>
              <a:rPr lang="en-US" altLang="ko-KR" dirty="0" err="1"/>
              <a:t>prog</a:t>
            </a:r>
            <a:r>
              <a:rPr lang="en-US" altLang="ko-KR" dirty="0"/>
              <a:t>: </a:t>
            </a:r>
            <a:r>
              <a:rPr lang="en-US" altLang="ko-KR" dirty="0" err="1"/>
              <a:t>proga</a:t>
            </a:r>
            <a:r>
              <a:rPr lang="en-US" altLang="ko-KR" dirty="0"/>
              <a:t> | </a:t>
            </a:r>
            <a:r>
              <a:rPr lang="en-US" altLang="ko-KR" dirty="0" err="1"/>
              <a:t>progb</a:t>
            </a:r>
            <a:r>
              <a:rPr lang="en-US" altLang="ko-KR" dirty="0"/>
              <a:t> ;</a:t>
            </a:r>
          </a:p>
          <a:p>
            <a:pPr marL="914400" lvl="2" indent="0">
              <a:buNone/>
            </a:pPr>
            <a:r>
              <a:rPr lang="en-US" altLang="ko-KR" dirty="0" err="1"/>
              <a:t>proga</a:t>
            </a:r>
            <a:r>
              <a:rPr lang="en-US" altLang="ko-KR" dirty="0"/>
              <a:t>: ‘X’ ;</a:t>
            </a:r>
          </a:p>
          <a:p>
            <a:pPr marL="914400" lvl="2" indent="0">
              <a:buNone/>
            </a:pPr>
            <a:r>
              <a:rPr lang="en-US" altLang="ko-KR" dirty="0" err="1"/>
              <a:t>progb</a:t>
            </a:r>
            <a:r>
              <a:rPr lang="en-US" altLang="ko-KR" dirty="0"/>
              <a:t>: ‘X’ ;</a:t>
            </a:r>
          </a:p>
          <a:p>
            <a:pPr lvl="1"/>
            <a:r>
              <a:rPr lang="en-US" altLang="ko-KR" dirty="0" smtClean="0"/>
              <a:t>input</a:t>
            </a:r>
          </a:p>
          <a:p>
            <a:pPr marL="914400" lvl="2" indent="0">
              <a:buNone/>
            </a:pPr>
            <a:r>
              <a:rPr lang="en-US" altLang="ko-KR" dirty="0"/>
              <a:t>X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9623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Ambiguity of grammar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expression </a:t>
            </a:r>
            <a:r>
              <a:rPr lang="en-US" altLang="ko-KR" dirty="0"/>
              <a:t>: expression '+' expression </a:t>
            </a:r>
          </a:p>
          <a:p>
            <a:pPr>
              <a:buNone/>
            </a:pPr>
            <a:r>
              <a:rPr lang="en-US" altLang="ko-KR" dirty="0"/>
              <a:t>			| expression '-' expression </a:t>
            </a:r>
          </a:p>
          <a:p>
            <a:pPr>
              <a:buNone/>
            </a:pPr>
            <a:r>
              <a:rPr lang="en-US" altLang="ko-KR" dirty="0"/>
              <a:t>			| expression '*' expression </a:t>
            </a:r>
          </a:p>
          <a:p>
            <a:pPr>
              <a:buNone/>
            </a:pPr>
            <a:r>
              <a:rPr lang="en-US" altLang="ko-KR" dirty="0"/>
              <a:t>			| expression '/' expression </a:t>
            </a:r>
          </a:p>
          <a:p>
            <a:pPr>
              <a:buNone/>
            </a:pPr>
            <a:r>
              <a:rPr lang="en-US" altLang="ko-KR" dirty="0"/>
              <a:t>			| '-' expression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| </a:t>
            </a:r>
            <a:r>
              <a:rPr lang="en-US" altLang="ko-KR" dirty="0"/>
              <a:t>'(' expression ')' </a:t>
            </a:r>
          </a:p>
          <a:p>
            <a:pPr>
              <a:buNone/>
            </a:pPr>
            <a:r>
              <a:rPr lang="en-US" altLang="ko-KR" dirty="0"/>
              <a:t>			| NUMBER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1+2*3</a:t>
            </a:r>
            <a:r>
              <a:rPr lang="ko-KR" altLang="en-US" dirty="0" smtClean="0"/>
              <a:t>은 어떻게 파싱 되는가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(1+2) * 3, 1+(2*3)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22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Ambiguity of grammar - Solution1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ko-KR" dirty="0"/>
              <a:t>expression: expression '+' </a:t>
            </a:r>
            <a:r>
              <a:rPr lang="en-US" altLang="ko-KR" dirty="0" err="1"/>
              <a:t>mulexp</a:t>
            </a:r>
            <a:r>
              <a:rPr lang="en-US" altLang="ko-KR" dirty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			| expression '-' </a:t>
            </a:r>
            <a:r>
              <a:rPr lang="en-US" altLang="ko-KR" dirty="0" err="1"/>
              <a:t>mulexp</a:t>
            </a:r>
            <a:r>
              <a:rPr lang="en-US" altLang="ko-KR" dirty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			| </a:t>
            </a:r>
            <a:r>
              <a:rPr lang="en-US" altLang="ko-KR" dirty="0" err="1"/>
              <a:t>mulexp</a:t>
            </a:r>
            <a:r>
              <a:rPr lang="en-US" altLang="ko-KR" dirty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;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 err="1"/>
              <a:t>mulexp</a:t>
            </a:r>
            <a:r>
              <a:rPr lang="en-US" altLang="ko-KR" dirty="0"/>
              <a:t> : </a:t>
            </a:r>
            <a:r>
              <a:rPr lang="en-US" altLang="ko-KR" dirty="0" err="1"/>
              <a:t>mulexp</a:t>
            </a:r>
            <a:r>
              <a:rPr lang="en-US" altLang="ko-KR" dirty="0"/>
              <a:t> '*' primary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			| </a:t>
            </a:r>
            <a:r>
              <a:rPr lang="en-US" altLang="ko-KR" dirty="0" err="1"/>
              <a:t>mulexp</a:t>
            </a:r>
            <a:r>
              <a:rPr lang="en-US" altLang="ko-KR" dirty="0"/>
              <a:t> '/' primary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			| primary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;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primary: '(' expression ')'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			| '-' primary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			| NUMBER ;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79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effectLst/>
              </a:rPr>
              <a:t>Plan</a:t>
            </a:r>
            <a:endParaRPr lang="ko-KR" alt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spc="50" dirty="0" smtClean="0"/>
              <a:t>Lexical analyzer</a:t>
            </a:r>
          </a:p>
          <a:p>
            <a:pPr>
              <a:buFont typeface="Arial" pitchFamily="34" charset="0"/>
              <a:buChar char="•"/>
            </a:pPr>
            <a:endParaRPr lang="en-US" altLang="ko-KR" spc="5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pc="50" dirty="0" err="1" smtClean="0"/>
              <a:t>Yacc</a:t>
            </a:r>
            <a:r>
              <a:rPr lang="en-US" altLang="ko-KR" spc="50" dirty="0" smtClean="0"/>
              <a:t> programming</a:t>
            </a:r>
          </a:p>
          <a:p>
            <a:pPr>
              <a:buFont typeface="Arial" pitchFamily="34" charset="0"/>
              <a:buChar char="•"/>
            </a:pPr>
            <a:endParaRPr lang="en-US" altLang="ko-KR" spc="5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pc="50" dirty="0" smtClean="0"/>
              <a:t>Semantic analysis</a:t>
            </a:r>
          </a:p>
          <a:p>
            <a:pPr>
              <a:buFont typeface="Arial" pitchFamily="34" charset="0"/>
              <a:buChar char="•"/>
            </a:pPr>
            <a:endParaRPr lang="en-US" altLang="ko-KR" spc="5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pc="50" dirty="0" smtClean="0"/>
              <a:t>Code generation</a:t>
            </a:r>
          </a:p>
          <a:p>
            <a:pPr>
              <a:buFont typeface="Arial" pitchFamily="34" charset="0"/>
              <a:buChar char="•"/>
            </a:pPr>
            <a:endParaRPr lang="en-US" altLang="ko-KR" spc="50" dirty="0" smtClean="0"/>
          </a:p>
        </p:txBody>
      </p:sp>
    </p:spTree>
    <p:extLst>
      <p:ext uri="{BB962C8B-B14F-4D97-AF65-F5344CB8AC3E}">
        <p14:creationId xmlns:p14="http://schemas.microsoft.com/office/powerpoint/2010/main" val="4217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Ambiguity of grammar - </a:t>
            </a:r>
            <a:r>
              <a:rPr lang="en-US" altLang="ko-KR" dirty="0" smtClean="0"/>
              <a:t>Solution2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Precedence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associativity</a:t>
            </a:r>
            <a:r>
              <a:rPr lang="ko-KR" altLang="en-US" dirty="0" smtClean="0"/>
              <a:t>를 활용</a:t>
            </a:r>
            <a:endParaRPr lang="en-US" altLang="ko-KR" dirty="0" smtClean="0"/>
          </a:p>
          <a:p>
            <a:r>
              <a:rPr lang="en-US" altLang="ko-KR" dirty="0"/>
              <a:t>Bison declaration</a:t>
            </a:r>
          </a:p>
          <a:p>
            <a:pPr marL="457200" lvl="1" indent="0">
              <a:buNone/>
            </a:pPr>
            <a:r>
              <a:rPr lang="en-US" altLang="ko-KR" dirty="0"/>
              <a:t>%token NAME NUMBER</a:t>
            </a:r>
          </a:p>
          <a:p>
            <a:pPr marL="457200" lvl="1" indent="0">
              <a:buNone/>
            </a:pPr>
            <a:r>
              <a:rPr lang="en-US" altLang="ko-KR" dirty="0"/>
              <a:t>%left ‘-’ ‘+’</a:t>
            </a:r>
          </a:p>
          <a:p>
            <a:pPr marL="457200" lvl="1" indent="0">
              <a:buNone/>
            </a:pPr>
            <a:r>
              <a:rPr lang="en-US" altLang="ko-KR" dirty="0"/>
              <a:t>%left ‘*’ ‘/’</a:t>
            </a:r>
          </a:p>
          <a:p>
            <a:pPr marL="457200" lvl="1" indent="0">
              <a:buNone/>
            </a:pPr>
            <a:r>
              <a:rPr lang="en-US" altLang="ko-KR" dirty="0"/>
              <a:t>%</a:t>
            </a:r>
            <a:r>
              <a:rPr lang="en-US" altLang="ko-KR" dirty="0" err="1"/>
              <a:t>nonassoc</a:t>
            </a:r>
            <a:r>
              <a:rPr lang="en-US" altLang="ko-KR" dirty="0"/>
              <a:t> UMINUS</a:t>
            </a:r>
          </a:p>
          <a:p>
            <a:r>
              <a:rPr lang="en-US" altLang="ko-KR" dirty="0" smtClean="0"/>
              <a:t>Grammar rules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2000" dirty="0" smtClean="0"/>
              <a:t>	expression</a:t>
            </a:r>
            <a:r>
              <a:rPr lang="en-US" altLang="ko-KR" sz="2000" dirty="0"/>
              <a:t>: expression '+' expression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2000" dirty="0"/>
              <a:t>			| expression '-' expression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2000" dirty="0"/>
              <a:t>			| expression '*' expression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2000" dirty="0"/>
              <a:t>			| expression '/' expression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2000" dirty="0"/>
              <a:t>			| '-' expression </a:t>
            </a:r>
            <a:r>
              <a:rPr lang="en-US" altLang="ko-KR" sz="2000" dirty="0">
                <a:solidFill>
                  <a:srgbClr val="FF0000"/>
                </a:solidFill>
              </a:rPr>
              <a:t>%</a:t>
            </a:r>
            <a:r>
              <a:rPr lang="en-US" altLang="ko-KR" sz="2000" dirty="0" err="1">
                <a:solidFill>
                  <a:srgbClr val="FF0000"/>
                </a:solidFill>
              </a:rPr>
              <a:t>prec</a:t>
            </a:r>
            <a:r>
              <a:rPr lang="en-US" altLang="ko-KR" sz="2000" dirty="0">
                <a:solidFill>
                  <a:srgbClr val="FF0000"/>
                </a:solidFill>
              </a:rPr>
              <a:t> UMINUS</a:t>
            </a:r>
            <a:r>
              <a:rPr lang="en-US" altLang="ko-KR" sz="2000" dirty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2000" dirty="0"/>
              <a:t>			| '(' expression ')'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2000" dirty="0"/>
              <a:t>			| NUMBER ; 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1518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Output Files - </a:t>
            </a:r>
            <a:r>
              <a:rPr lang="en-US" altLang="ko-KR" dirty="0" err="1" smtClean="0"/>
              <a:t>subc.output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생성된 </a:t>
            </a:r>
            <a:r>
              <a:rPr lang="en-US" altLang="ko-KR" dirty="0" smtClean="0"/>
              <a:t>parser</a:t>
            </a:r>
            <a:r>
              <a:rPr lang="ko-KR" altLang="en-US" dirty="0" smtClean="0"/>
              <a:t>의 모든 </a:t>
            </a:r>
            <a:r>
              <a:rPr lang="en-US" altLang="ko-KR" dirty="0" smtClean="0"/>
              <a:t>state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transition </a:t>
            </a:r>
            <a:r>
              <a:rPr lang="ko-KR" altLang="en-US" dirty="0" smtClean="0"/>
              <a:t>정보를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*.y</a:t>
            </a:r>
            <a:r>
              <a:rPr lang="ko-KR" altLang="en-US" dirty="0" smtClean="0"/>
              <a:t>파일을 컴파일 시 </a:t>
            </a:r>
            <a:r>
              <a:rPr lang="en-US" altLang="ko-KR" dirty="0" smtClean="0"/>
              <a:t>-v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 smtClean="0"/>
              <a:t>states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sz="1600" dirty="0"/>
              <a:t>state 1</a:t>
            </a:r>
          </a:p>
          <a:p>
            <a:pPr marL="914400" lvl="2" indent="0">
              <a:buNone/>
            </a:pPr>
            <a:r>
              <a:rPr lang="en-US" altLang="ko-KR" sz="1600" dirty="0"/>
              <a:t>         e: ID . (2)</a:t>
            </a:r>
          </a:p>
          <a:p>
            <a:pPr marL="914400" lvl="2" indent="0">
              <a:buNone/>
            </a:pPr>
            <a:r>
              <a:rPr lang="en-US" altLang="ko-KR" sz="1600" dirty="0"/>
              <a:t>         .  reduce 2</a:t>
            </a:r>
          </a:p>
          <a:p>
            <a:pPr lvl="1"/>
            <a:r>
              <a:rPr lang="en-US" altLang="ko-KR" dirty="0" smtClean="0"/>
              <a:t>conflicts</a:t>
            </a:r>
          </a:p>
          <a:p>
            <a:pPr marL="914400" lvl="2" indent="0">
              <a:buNone/>
            </a:pPr>
            <a:r>
              <a:rPr lang="en-US" altLang="ko-KR" sz="1600" dirty="0" smtClean="0"/>
              <a:t>9: shift / reduce conflict (shift 7, reduce 4) on ‘+’</a:t>
            </a:r>
          </a:p>
          <a:p>
            <a:pPr marL="914400" lvl="2" indent="0">
              <a:buNone/>
            </a:pPr>
            <a:r>
              <a:rPr lang="en-US" altLang="ko-KR" sz="1600" dirty="0" smtClean="0"/>
              <a:t>state 9:</a:t>
            </a:r>
          </a:p>
          <a:p>
            <a:pPr marL="914400" lvl="2" indent="0">
              <a:buNone/>
            </a:pPr>
            <a:r>
              <a:rPr lang="en-US" altLang="ko-KR" sz="1600" dirty="0" smtClean="0"/>
              <a:t>         e: e . ‘+’ e (4)</a:t>
            </a:r>
          </a:p>
          <a:p>
            <a:pPr marL="914400" lvl="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e: e ‘+’ e . (4)</a:t>
            </a:r>
          </a:p>
          <a:p>
            <a:pPr marL="914400" lvl="2" indent="0">
              <a:buNone/>
            </a:pPr>
            <a:r>
              <a:rPr lang="en-US" altLang="ko-KR" sz="1600" dirty="0" smtClean="0"/>
              <a:t>         ‘+’ shift 7</a:t>
            </a:r>
          </a:p>
          <a:p>
            <a:pPr marL="914400" lvl="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‘;’ reduce 4</a:t>
            </a:r>
          </a:p>
          <a:p>
            <a:pPr marL="914400" lvl="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‘)’ reduce 4</a:t>
            </a:r>
            <a:endParaRPr lang="en-US" altLang="ko-KR" sz="1600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2604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Conflicts in </a:t>
            </a:r>
            <a:r>
              <a:rPr lang="en-US" altLang="ko-KR" dirty="0" err="1" smtClean="0"/>
              <a:t>subc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주어진 </a:t>
            </a:r>
            <a:r>
              <a:rPr lang="en-US" altLang="ko-KR" dirty="0" smtClean="0"/>
              <a:t>grammar rule</a:t>
            </a:r>
            <a:r>
              <a:rPr lang="ko-KR" altLang="en-US" dirty="0" smtClean="0"/>
              <a:t>에는 몇 가지 </a:t>
            </a:r>
            <a:r>
              <a:rPr lang="en-US" altLang="ko-KR" dirty="0" smtClean="0"/>
              <a:t>conflict</a:t>
            </a:r>
            <a:r>
              <a:rPr lang="ko-KR" altLang="en-US" dirty="0" smtClean="0"/>
              <a:t>가 발생</a:t>
            </a:r>
            <a:endParaRPr lang="en-US" altLang="ko-KR" dirty="0" smtClean="0"/>
          </a:p>
          <a:p>
            <a:r>
              <a:rPr lang="ko-KR" altLang="en-US" dirty="0" smtClean="0"/>
              <a:t>발생한 </a:t>
            </a:r>
            <a:r>
              <a:rPr lang="en-US" altLang="ko-KR" dirty="0" smtClean="0"/>
              <a:t>conflict</a:t>
            </a:r>
            <a:r>
              <a:rPr lang="ko-KR" altLang="en-US" dirty="0" smtClean="0"/>
              <a:t>의 종류 및 해결 방법을 보고서로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장 이내의 분량으로 자유롭게 서술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Hint</a:t>
            </a:r>
          </a:p>
          <a:p>
            <a:pPr lvl="1"/>
            <a:r>
              <a:rPr lang="en-US" altLang="ko-KR" dirty="0" smtClean="0"/>
              <a:t>bison</a:t>
            </a:r>
            <a:r>
              <a:rPr lang="ko-KR" altLang="en-US" dirty="0" smtClean="0"/>
              <a:t>으로 </a:t>
            </a:r>
            <a:r>
              <a:rPr lang="en-US" altLang="ko-KR" dirty="0" err="1" smtClean="0"/>
              <a:t>subc.y</a:t>
            </a:r>
            <a:r>
              <a:rPr lang="ko-KR" altLang="en-US" dirty="0" smtClean="0"/>
              <a:t>파일을 컴파일하면 </a:t>
            </a:r>
            <a:r>
              <a:rPr lang="en-US" altLang="ko-KR" dirty="0" err="1" smtClean="0"/>
              <a:t>subc.output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bison -</a:t>
            </a:r>
            <a:r>
              <a:rPr lang="en-US" altLang="ko-KR" dirty="0" err="1" smtClean="0"/>
              <a:t>vd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subc.y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subc.output</a:t>
            </a:r>
            <a:r>
              <a:rPr lang="ko-KR" altLang="en-US" dirty="0" smtClean="0"/>
              <a:t>파일을 열면 </a:t>
            </a:r>
            <a:r>
              <a:rPr lang="en-US" altLang="ko-KR" dirty="0" smtClean="0"/>
              <a:t>conflict</a:t>
            </a:r>
            <a:r>
              <a:rPr lang="ko-KR" altLang="en-US" dirty="0" smtClean="0"/>
              <a:t>에 대한 정보를 얻을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1415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To-do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subc.l</a:t>
            </a:r>
            <a:r>
              <a:rPr lang="ko-KR" altLang="en-US" dirty="0" smtClean="0"/>
              <a:t>파일을 새로운 </a:t>
            </a:r>
            <a:r>
              <a:rPr lang="en-US" altLang="ko-KR" dirty="0" err="1" smtClean="0"/>
              <a:t>subc</a:t>
            </a:r>
            <a:r>
              <a:rPr lang="en-US" altLang="ko-KR" dirty="0" smtClean="0"/>
              <a:t> feature</a:t>
            </a:r>
            <a:r>
              <a:rPr lang="ko-KR" altLang="en-US" dirty="0" smtClean="0"/>
              <a:t>에 맞게 수정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transition rules</a:t>
            </a:r>
          </a:p>
          <a:p>
            <a:pPr lvl="2"/>
            <a:r>
              <a:rPr lang="en-US" altLang="ko-KR" dirty="0" smtClean="0"/>
              <a:t>token</a:t>
            </a:r>
            <a:r>
              <a:rPr lang="ko-KR" altLang="en-US" dirty="0" smtClean="0"/>
              <a:t>을 리턴</a:t>
            </a:r>
            <a:endParaRPr lang="en-US" altLang="ko-KR" dirty="0"/>
          </a:p>
          <a:p>
            <a:pPr lvl="2"/>
            <a:r>
              <a:rPr lang="en-US" altLang="ko-KR" dirty="0" err="1" smtClean="0"/>
              <a:t>yylval</a:t>
            </a:r>
            <a:r>
              <a:rPr lang="ko-KR" altLang="en-US" dirty="0" smtClean="0"/>
              <a:t>에 적당한 값을 넣기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subc.y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bison declaration</a:t>
            </a:r>
          </a:p>
          <a:p>
            <a:pPr lvl="2"/>
            <a:r>
              <a:rPr lang="en-US" altLang="ko-KR" dirty="0" smtClean="0"/>
              <a:t>union</a:t>
            </a:r>
          </a:p>
          <a:p>
            <a:pPr lvl="2"/>
            <a:r>
              <a:rPr lang="en-US" altLang="ko-KR" dirty="0" smtClean="0"/>
              <a:t>token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operator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associativity(left, right)</a:t>
            </a:r>
          </a:p>
          <a:p>
            <a:pPr lvl="1"/>
            <a:r>
              <a:rPr lang="en-US" altLang="ko-KR" dirty="0" smtClean="0"/>
              <a:t>grammar rules</a:t>
            </a:r>
          </a:p>
          <a:p>
            <a:pPr lvl="2"/>
            <a:r>
              <a:rPr lang="en-US" altLang="ko-KR" dirty="0" smtClean="0"/>
              <a:t>reduce</a:t>
            </a:r>
            <a:r>
              <a:rPr lang="ko-KR" altLang="en-US" dirty="0" smtClean="0"/>
              <a:t>할 때</a:t>
            </a:r>
            <a:r>
              <a:rPr lang="en-US" altLang="ko-KR" dirty="0"/>
              <a:t> </a:t>
            </a:r>
            <a:r>
              <a:rPr lang="ko-KR" altLang="en-US" dirty="0" smtClean="0"/>
              <a:t>종류를 화면에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66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Hash Table Implementation</a:t>
            </a:r>
          </a:p>
          <a:p>
            <a:pPr lvl="1"/>
            <a:r>
              <a:rPr lang="en-US" altLang="ko-KR" dirty="0" err="1" smtClean="0"/>
              <a:t>yytext</a:t>
            </a:r>
            <a:r>
              <a:rPr lang="ko-KR" altLang="en-US" dirty="0" smtClean="0"/>
              <a:t>는 현재 읽고 있는 파일의 포인터이므로 그대로 주소를 복사해서 사용한다면 </a:t>
            </a:r>
            <a:r>
              <a:rPr lang="en-US" altLang="ko-KR" dirty="0" smtClean="0"/>
              <a:t>Token </a:t>
            </a:r>
            <a:r>
              <a:rPr lang="ko-KR" altLang="en-US" dirty="0" smtClean="0"/>
              <a:t>이후의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도 가져오게 된다</a:t>
            </a:r>
            <a:endParaRPr lang="en-US" altLang="ko-KR" dirty="0"/>
          </a:p>
          <a:p>
            <a:pPr lvl="1"/>
            <a:r>
              <a:rPr lang="en-US" altLang="ko-KR" dirty="0" err="1" smtClean="0"/>
              <a:t>yytext</a:t>
            </a:r>
            <a:r>
              <a:rPr lang="ko-KR" altLang="en-US" dirty="0" smtClean="0"/>
              <a:t>를 복사할 때 </a:t>
            </a:r>
            <a:r>
              <a:rPr lang="en-US" altLang="ko-KR" dirty="0" err="1" smtClean="0"/>
              <a:t>malloc</a:t>
            </a:r>
            <a:r>
              <a:rPr lang="ko-KR" altLang="en-US" dirty="0" smtClean="0"/>
              <a:t>을 사용해 메모리를 할당 받은 후에 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사용하여 필요한 길이 만큼을 복사한다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3650539"/>
            <a:ext cx="41715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example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{</a:t>
            </a:r>
            <a:r>
              <a:rPr lang="en-US" altLang="ko-KR" dirty="0" smtClean="0"/>
              <a:t>letter}* </a:t>
            </a:r>
            <a:r>
              <a:rPr lang="en-US" altLang="ko-KR" dirty="0"/>
              <a:t>{</a:t>
            </a:r>
          </a:p>
          <a:p>
            <a:pPr lvl="1"/>
            <a:r>
              <a:rPr lang="en-US" altLang="ko-KR" dirty="0" err="1" smtClean="0"/>
              <a:t>printf</a:t>
            </a:r>
            <a:r>
              <a:rPr lang="en-US" altLang="ko-KR" dirty="0"/>
              <a:t>(“String %s\n”,</a:t>
            </a:r>
            <a:r>
              <a:rPr lang="en-US" altLang="ko-KR" dirty="0" err="1" smtClean="0"/>
              <a:t>yytext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pPr marL="57150"/>
            <a:r>
              <a:rPr lang="en-US" altLang="ko-KR" dirty="0" smtClean="0"/>
              <a:t>}</a:t>
            </a:r>
          </a:p>
          <a:p>
            <a:pPr marL="57150"/>
            <a:r>
              <a:rPr lang="en-US" altLang="ko-KR" dirty="0" smtClean="0"/>
              <a:t>{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}* {</a:t>
            </a:r>
          </a:p>
          <a:p>
            <a:pPr marL="514350" lvl="1"/>
            <a:r>
              <a:rPr lang="en-US" altLang="ko-KR" dirty="0" err="1" smtClean="0"/>
              <a:t>printf</a:t>
            </a:r>
            <a:r>
              <a:rPr lang="en-US" altLang="ko-KR" dirty="0" smtClean="0"/>
              <a:t>(“Number %d\n”,</a:t>
            </a:r>
            <a:r>
              <a:rPr lang="en-US" altLang="ko-KR" dirty="0" err="1" smtClean="0"/>
              <a:t>atoi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yytext</a:t>
            </a:r>
            <a:r>
              <a:rPr lang="en-US" altLang="ko-KR" dirty="0" smtClean="0"/>
              <a:t>));</a:t>
            </a:r>
          </a:p>
          <a:p>
            <a:pPr marL="57150"/>
            <a:r>
              <a:rPr lang="en-US" altLang="ko-KR" dirty="0"/>
              <a:t>}</a:t>
            </a:r>
            <a:endParaRPr lang="en-US" altLang="ko-KR" dirty="0" smtClean="0"/>
          </a:p>
          <a:p>
            <a:pPr marL="57150"/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309840" y="3927539"/>
            <a:ext cx="2709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/>
            <a:r>
              <a:rPr lang="en-US" altLang="ko-KR" dirty="0"/>
              <a:t>Input : </a:t>
            </a:r>
            <a:endParaRPr lang="en-US" altLang="ko-KR" dirty="0" smtClean="0"/>
          </a:p>
          <a:p>
            <a:pPr marL="57150"/>
            <a:r>
              <a:rPr lang="en-US" altLang="ko-KR" dirty="0" smtClean="0"/>
              <a:t>Compiler12</a:t>
            </a:r>
          </a:p>
          <a:p>
            <a:pPr marL="57150"/>
            <a:endParaRPr lang="en-US" altLang="ko-KR" dirty="0"/>
          </a:p>
          <a:p>
            <a:pPr marL="57150"/>
            <a:r>
              <a:rPr lang="en-US" altLang="ko-KR" dirty="0"/>
              <a:t>Output : </a:t>
            </a:r>
            <a:endParaRPr lang="en-US" altLang="ko-KR" dirty="0" smtClean="0"/>
          </a:p>
          <a:p>
            <a:pPr marL="57150"/>
            <a:r>
              <a:rPr lang="en-US" altLang="ko-KR" dirty="0" smtClean="0"/>
              <a:t>String </a:t>
            </a:r>
            <a:r>
              <a:rPr lang="en-US" altLang="ko-KR" dirty="0"/>
              <a:t>: </a:t>
            </a:r>
            <a:r>
              <a:rPr lang="en-US" altLang="ko-KR" dirty="0" smtClean="0"/>
              <a:t>Compiler12</a:t>
            </a:r>
          </a:p>
          <a:p>
            <a:pPr marL="57150"/>
            <a:r>
              <a:rPr lang="en-US" altLang="ko-KR" dirty="0" smtClean="0"/>
              <a:t>Number : 12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805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Submission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spc="50" dirty="0"/>
              <a:t>제출 기한</a:t>
            </a:r>
            <a:endParaRPr lang="en-US" altLang="ko-KR" spc="50" dirty="0"/>
          </a:p>
          <a:p>
            <a:pPr lvl="1">
              <a:buFont typeface="Arial" pitchFamily="34" charset="0"/>
              <a:buChar char="−"/>
            </a:pPr>
            <a:r>
              <a:rPr lang="en-US" altLang="ko-KR" spc="50" dirty="0"/>
              <a:t>10</a:t>
            </a:r>
            <a:r>
              <a:rPr lang="ko-KR" altLang="en-US" spc="50" dirty="0"/>
              <a:t>월 </a:t>
            </a:r>
            <a:r>
              <a:rPr lang="en-US" altLang="ko-KR" spc="50" dirty="0" smtClean="0"/>
              <a:t>19</a:t>
            </a:r>
            <a:r>
              <a:rPr lang="ko-KR" altLang="en-US" spc="50" dirty="0" smtClean="0"/>
              <a:t>일 </a:t>
            </a:r>
            <a:r>
              <a:rPr lang="en-US" altLang="ko-KR" spc="50" dirty="0" smtClean="0"/>
              <a:t>23</a:t>
            </a:r>
            <a:r>
              <a:rPr lang="ko-KR" altLang="en-US" spc="50" dirty="0" smtClean="0"/>
              <a:t>시 </a:t>
            </a:r>
            <a:r>
              <a:rPr lang="en-US" altLang="ko-KR" spc="50" dirty="0" smtClean="0"/>
              <a:t>55</a:t>
            </a:r>
            <a:r>
              <a:rPr lang="ko-KR" altLang="en-US" spc="50" dirty="0" smtClean="0"/>
              <a:t>분</a:t>
            </a:r>
            <a:endParaRPr lang="en-US" altLang="ko-KR" spc="50" dirty="0"/>
          </a:p>
          <a:p>
            <a:pPr>
              <a:buFont typeface="Arial" pitchFamily="34" charset="0"/>
              <a:buChar char="•"/>
            </a:pPr>
            <a:r>
              <a:rPr lang="ko-KR" altLang="en-US" spc="50" dirty="0"/>
              <a:t>제출 방법</a:t>
            </a:r>
            <a:endParaRPr lang="en-US" altLang="ko-KR" spc="50" dirty="0"/>
          </a:p>
          <a:p>
            <a:pPr lvl="1">
              <a:buFont typeface="Arial" pitchFamily="34" charset="0"/>
              <a:buChar char="−"/>
            </a:pPr>
            <a:r>
              <a:rPr lang="en-US" altLang="ko-KR" spc="50" dirty="0"/>
              <a:t>newetl.snu.ac.kr</a:t>
            </a:r>
            <a:r>
              <a:rPr lang="ko-KR" altLang="en-US" spc="50" dirty="0"/>
              <a:t>을 통해서 </a:t>
            </a:r>
            <a:r>
              <a:rPr lang="ko-KR" altLang="en-US" spc="50" dirty="0" smtClean="0"/>
              <a:t>제출</a:t>
            </a:r>
            <a:endParaRPr lang="en-US" altLang="ko-KR" spc="50" dirty="0" smtClean="0"/>
          </a:p>
          <a:p>
            <a:pPr lvl="1">
              <a:buFont typeface="Arial" pitchFamily="34" charset="0"/>
              <a:buChar char="−"/>
            </a:pPr>
            <a:endParaRPr lang="en-US" altLang="ko-KR" spc="50" dirty="0"/>
          </a:p>
          <a:p>
            <a:pPr>
              <a:buFont typeface="Arial" pitchFamily="34" charset="0"/>
              <a:buChar char="•"/>
            </a:pPr>
            <a:r>
              <a:rPr lang="ko-KR" altLang="en-US" spc="50" dirty="0" smtClean="0"/>
              <a:t>제출 </a:t>
            </a:r>
            <a:r>
              <a:rPr lang="ko-KR" altLang="en-US" spc="50" dirty="0"/>
              <a:t>파일</a:t>
            </a:r>
            <a:endParaRPr lang="en-US" altLang="ko-KR" spc="50" dirty="0"/>
          </a:p>
          <a:p>
            <a:pPr lvl="1">
              <a:buFont typeface="Arial" pitchFamily="34" charset="0"/>
              <a:buChar char="−"/>
            </a:pPr>
            <a:r>
              <a:rPr lang="en-US" altLang="ko-KR" spc="50" dirty="0" err="1"/>
              <a:t>subc.l</a:t>
            </a:r>
            <a:r>
              <a:rPr lang="en-US" altLang="ko-KR" spc="50" dirty="0"/>
              <a:t>, </a:t>
            </a:r>
            <a:r>
              <a:rPr lang="en-US" altLang="ko-KR" spc="50" dirty="0" err="1" smtClean="0"/>
              <a:t>subc.y</a:t>
            </a:r>
            <a:r>
              <a:rPr lang="en-US" altLang="ko-KR" spc="50" dirty="0" smtClean="0"/>
              <a:t>, </a:t>
            </a:r>
            <a:r>
              <a:rPr lang="en-US" altLang="ko-KR" spc="50" dirty="0" err="1" smtClean="0"/>
              <a:t>subc.h</a:t>
            </a:r>
            <a:r>
              <a:rPr lang="en-US" altLang="ko-KR" spc="50" dirty="0"/>
              <a:t>, </a:t>
            </a:r>
            <a:r>
              <a:rPr lang="en-US" altLang="ko-KR" spc="50" dirty="0" err="1" smtClean="0"/>
              <a:t>hash.c</a:t>
            </a:r>
            <a:r>
              <a:rPr lang="en-US" altLang="ko-KR" spc="50" dirty="0"/>
              <a:t> </a:t>
            </a:r>
            <a:r>
              <a:rPr lang="ko-KR" altLang="en-US" spc="50" dirty="0" smtClean="0"/>
              <a:t>등 </a:t>
            </a:r>
            <a:r>
              <a:rPr lang="ko-KR" altLang="en-US" spc="50" dirty="0"/>
              <a:t>소스파일과 </a:t>
            </a:r>
            <a:r>
              <a:rPr lang="en-US" altLang="ko-KR" spc="50" dirty="0" err="1"/>
              <a:t>Makefile</a:t>
            </a:r>
            <a:r>
              <a:rPr lang="en-US" altLang="ko-KR" spc="50" dirty="0"/>
              <a:t>, </a:t>
            </a:r>
            <a:r>
              <a:rPr lang="en-US" altLang="ko-KR" spc="50" dirty="0" smtClean="0"/>
              <a:t>Readme </a:t>
            </a:r>
            <a:r>
              <a:rPr lang="ko-KR" altLang="en-US" spc="50" dirty="0" smtClean="0"/>
              <a:t>파일</a:t>
            </a:r>
            <a:r>
              <a:rPr lang="en-US" altLang="ko-KR" spc="50" dirty="0" smtClean="0"/>
              <a:t>, </a:t>
            </a:r>
            <a:r>
              <a:rPr lang="ko-KR" altLang="en-US" spc="50" dirty="0" smtClean="0">
                <a:solidFill>
                  <a:srgbClr val="FF0000"/>
                </a:solidFill>
              </a:rPr>
              <a:t>보고서</a:t>
            </a:r>
            <a:r>
              <a:rPr lang="ko-KR" altLang="en-US" spc="50" dirty="0" smtClean="0"/>
              <a:t>을 </a:t>
            </a:r>
            <a:r>
              <a:rPr lang="ko-KR" altLang="en-US" spc="50" dirty="0"/>
              <a:t>압축해서 </a:t>
            </a:r>
            <a:r>
              <a:rPr lang="en-US" altLang="ko-KR" spc="50" dirty="0"/>
              <a:t>zip</a:t>
            </a:r>
            <a:r>
              <a:rPr lang="ko-KR" altLang="en-US" spc="50" dirty="0"/>
              <a:t>파일로 제출</a:t>
            </a:r>
            <a:endParaRPr lang="en-US" altLang="ko-KR" spc="50" dirty="0"/>
          </a:p>
          <a:p>
            <a:pPr lvl="1">
              <a:buFont typeface="Arial" pitchFamily="34" charset="0"/>
              <a:buChar char="−"/>
            </a:pPr>
            <a:r>
              <a:rPr lang="ko-KR" altLang="en-US" spc="50" dirty="0"/>
              <a:t>파일명</a:t>
            </a:r>
            <a:r>
              <a:rPr lang="en-US" altLang="ko-KR" spc="50" dirty="0"/>
              <a:t>: </a:t>
            </a:r>
            <a:r>
              <a:rPr lang="en-US" altLang="ko-KR" spc="50" dirty="0" smtClean="0"/>
              <a:t>project2_</a:t>
            </a:r>
            <a:r>
              <a:rPr lang="ko-KR" altLang="en-US" spc="50" dirty="0" smtClean="0"/>
              <a:t>학번</a:t>
            </a:r>
            <a:r>
              <a:rPr lang="en-US" altLang="ko-KR" spc="50" dirty="0" smtClean="0"/>
              <a:t>.</a:t>
            </a:r>
            <a:r>
              <a:rPr lang="en-US" altLang="ko-KR" spc="50" dirty="0"/>
              <a:t>zip</a:t>
            </a:r>
          </a:p>
          <a:p>
            <a:pPr lvl="1">
              <a:buFont typeface="Arial" pitchFamily="34" charset="0"/>
              <a:buChar char="−"/>
            </a:pPr>
            <a:r>
              <a:rPr lang="en-US" altLang="ko-KR" spc="50" dirty="0" smtClean="0"/>
              <a:t>Readme </a:t>
            </a:r>
            <a:r>
              <a:rPr lang="ko-KR" altLang="en-US" spc="50" dirty="0"/>
              <a:t>파일에는 이름</a:t>
            </a:r>
            <a:r>
              <a:rPr lang="en-US" altLang="ko-KR" spc="50" dirty="0"/>
              <a:t>, </a:t>
            </a:r>
            <a:r>
              <a:rPr lang="ko-KR" altLang="en-US" spc="50" dirty="0"/>
              <a:t>학번</a:t>
            </a:r>
            <a:r>
              <a:rPr lang="en-US" altLang="ko-KR" spc="50" dirty="0"/>
              <a:t>, </a:t>
            </a:r>
            <a:r>
              <a:rPr lang="ko-KR" altLang="en-US" spc="50" dirty="0"/>
              <a:t>이메일</a:t>
            </a:r>
            <a:r>
              <a:rPr lang="en-US" altLang="ko-KR" spc="50" dirty="0"/>
              <a:t>, </a:t>
            </a:r>
            <a:r>
              <a:rPr lang="ko-KR" altLang="en-US" spc="50" dirty="0"/>
              <a:t>실행방법</a:t>
            </a:r>
            <a:r>
              <a:rPr lang="en-US" altLang="ko-KR" spc="50" dirty="0"/>
              <a:t>(</a:t>
            </a:r>
            <a:r>
              <a:rPr lang="en-US" altLang="ko-KR" spc="50" dirty="0" err="1"/>
              <a:t>Makefile</a:t>
            </a:r>
            <a:r>
              <a:rPr lang="ko-KR" altLang="en-US" spc="50" dirty="0"/>
              <a:t>을 변경하였을 경우</a:t>
            </a:r>
            <a:r>
              <a:rPr lang="en-US" altLang="ko-KR" spc="50" dirty="0"/>
              <a:t>)</a:t>
            </a:r>
            <a:r>
              <a:rPr lang="ko-KR" altLang="en-US" spc="50" dirty="0"/>
              <a:t>을 적는다</a:t>
            </a:r>
            <a:r>
              <a:rPr lang="en-US" altLang="ko-KR" spc="5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540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Notice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spc="50" dirty="0"/>
              <a:t>수업 게시판 확인</a:t>
            </a:r>
            <a:endParaRPr lang="en-US" altLang="ko-KR" spc="50" dirty="0"/>
          </a:p>
          <a:p>
            <a:pPr lvl="1">
              <a:buFont typeface="Arial" pitchFamily="34" charset="0"/>
              <a:buChar char="−"/>
            </a:pPr>
            <a:r>
              <a:rPr lang="ko-KR" altLang="en-US" spc="50" dirty="0"/>
              <a:t>수정</a:t>
            </a:r>
            <a:r>
              <a:rPr lang="en-US" altLang="ko-KR" spc="50" dirty="0"/>
              <a:t> </a:t>
            </a:r>
            <a:r>
              <a:rPr lang="ko-KR" altLang="en-US" spc="50" dirty="0"/>
              <a:t>또는 추가되는 사항은 항상 게시판을 통하여 </a:t>
            </a:r>
            <a:r>
              <a:rPr lang="ko-KR" altLang="en-US" spc="50" dirty="0" smtClean="0"/>
              <a:t>공지</a:t>
            </a:r>
            <a:endParaRPr lang="en-US" altLang="ko-KR" spc="50" dirty="0" smtClean="0"/>
          </a:p>
          <a:p>
            <a:pPr lvl="1">
              <a:buFont typeface="Arial" pitchFamily="34" charset="0"/>
              <a:buChar char="−"/>
            </a:pPr>
            <a:r>
              <a:rPr lang="ko-KR" altLang="en-US" spc="50" dirty="0" smtClean="0"/>
              <a:t>제출 마지막날까지 공지된 사항을 반영해서 제출</a:t>
            </a:r>
            <a:endParaRPr lang="en-US" altLang="ko-KR" spc="50" dirty="0"/>
          </a:p>
          <a:p>
            <a:pPr>
              <a:buFont typeface="Arial" pitchFamily="34" charset="0"/>
              <a:buChar char="•"/>
            </a:pPr>
            <a:endParaRPr lang="en-US" altLang="ko-KR" spc="50" dirty="0"/>
          </a:p>
          <a:p>
            <a:pPr>
              <a:buFont typeface="Arial" pitchFamily="34" charset="0"/>
              <a:buChar char="•"/>
            </a:pPr>
            <a:r>
              <a:rPr lang="ko-KR" altLang="en-US" spc="50" dirty="0"/>
              <a:t>소스코드에 자세히 주석달기</a:t>
            </a:r>
            <a:endParaRPr lang="en-US" altLang="ko-KR" spc="50" dirty="0"/>
          </a:p>
          <a:p>
            <a:pPr>
              <a:buFont typeface="Arial" pitchFamily="34" charset="0"/>
              <a:buChar char="•"/>
            </a:pPr>
            <a:endParaRPr lang="en-US" altLang="ko-KR" spc="50" dirty="0"/>
          </a:p>
          <a:p>
            <a:pPr>
              <a:buFont typeface="Arial" pitchFamily="34" charset="0"/>
              <a:buChar char="•"/>
            </a:pPr>
            <a:r>
              <a:rPr lang="en-US" altLang="ko-KR" spc="50" dirty="0"/>
              <a:t>Cheating </a:t>
            </a:r>
            <a:r>
              <a:rPr lang="ko-KR" altLang="en-US" spc="50" dirty="0"/>
              <a:t>금지 </a:t>
            </a:r>
            <a:r>
              <a:rPr lang="en-US" altLang="ko-KR" spc="50" dirty="0"/>
              <a:t>(F</a:t>
            </a:r>
            <a:r>
              <a:rPr lang="ko-KR" altLang="en-US" spc="50" dirty="0"/>
              <a:t>처리</a:t>
            </a:r>
            <a:r>
              <a:rPr lang="en-US" altLang="ko-KR" spc="50" dirty="0"/>
              <a:t>, </a:t>
            </a:r>
            <a:r>
              <a:rPr lang="ko-KR" altLang="en-US" spc="50" dirty="0"/>
              <a:t>모든 코드 철저히 검사</a:t>
            </a:r>
            <a:r>
              <a:rPr lang="en-US" altLang="ko-KR" spc="50" dirty="0"/>
              <a:t>)</a:t>
            </a:r>
          </a:p>
          <a:p>
            <a:pPr>
              <a:buFont typeface="Arial" pitchFamily="34" charset="0"/>
              <a:buChar char="•"/>
            </a:pPr>
            <a:endParaRPr lang="en-US" altLang="ko-KR" spc="50" dirty="0"/>
          </a:p>
          <a:p>
            <a:pPr>
              <a:buFont typeface="Arial" pitchFamily="34" charset="0"/>
              <a:buChar char="•"/>
            </a:pPr>
            <a:r>
              <a:rPr lang="en-US" altLang="ko-KR" spc="50" dirty="0"/>
              <a:t>TA </a:t>
            </a:r>
          </a:p>
          <a:p>
            <a:pPr lvl="1">
              <a:buFont typeface="Arial" pitchFamily="34" charset="0"/>
              <a:buChar char="−"/>
            </a:pPr>
            <a:r>
              <a:rPr lang="ko-KR" altLang="en-US" spc="50" dirty="0" smtClean="0"/>
              <a:t>정인창 </a:t>
            </a:r>
            <a:r>
              <a:rPr lang="en-US" altLang="ko-KR" spc="50" dirty="0"/>
              <a:t>(301</a:t>
            </a:r>
            <a:r>
              <a:rPr lang="ko-KR" altLang="en-US" spc="50" dirty="0"/>
              <a:t>동 </a:t>
            </a:r>
            <a:r>
              <a:rPr lang="en-US" altLang="ko-KR" spc="50" dirty="0" smtClean="0"/>
              <a:t>851</a:t>
            </a:r>
            <a:r>
              <a:rPr lang="ko-KR" altLang="en-US" spc="50" dirty="0" smtClean="0"/>
              <a:t>호</a:t>
            </a:r>
            <a:r>
              <a:rPr lang="en-US" altLang="ko-KR" spc="50" dirty="0"/>
              <a:t>)</a:t>
            </a:r>
          </a:p>
          <a:p>
            <a:pPr lvl="1">
              <a:buFont typeface="Arial" pitchFamily="34" charset="0"/>
              <a:buChar char="−"/>
            </a:pPr>
            <a:r>
              <a:rPr lang="ko-KR" altLang="en-US" spc="50" dirty="0"/>
              <a:t>전화 번호 </a:t>
            </a:r>
            <a:r>
              <a:rPr lang="en-US" altLang="ko-KR" spc="50" dirty="0"/>
              <a:t>: 02-880-1767</a:t>
            </a:r>
          </a:p>
          <a:p>
            <a:pPr lvl="1">
              <a:buFont typeface="Arial" pitchFamily="34" charset="0"/>
              <a:buChar char="−"/>
            </a:pPr>
            <a:r>
              <a:rPr lang="en-US" altLang="ko-KR" spc="50" dirty="0"/>
              <a:t>E-mail </a:t>
            </a:r>
            <a:r>
              <a:rPr lang="en-US" altLang="ko-KR" spc="50"/>
              <a:t>: </a:t>
            </a:r>
            <a:r>
              <a:rPr lang="en-US" altLang="ko-KR" spc="50" smtClean="0"/>
              <a:t>jic0729@altair.snu.ac.kr</a:t>
            </a:r>
            <a:endParaRPr lang="en-US" altLang="ko-KR" spc="50" dirty="0"/>
          </a:p>
        </p:txBody>
      </p:sp>
    </p:spTree>
    <p:extLst>
      <p:ext uri="{BB962C8B-B14F-4D97-AF65-F5344CB8AC3E}">
        <p14:creationId xmlns:p14="http://schemas.microsoft.com/office/powerpoint/2010/main" val="412952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YACC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Yet Another Compiler </a:t>
            </a:r>
            <a:r>
              <a:rPr lang="en-US" altLang="ko-KR" dirty="0" err="1" smtClean="0"/>
              <a:t>Compiler</a:t>
            </a:r>
            <a:endParaRPr lang="en-US" altLang="ko-KR" dirty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compiler-generator, compiler-compiler</a:t>
            </a:r>
          </a:p>
          <a:p>
            <a:r>
              <a:rPr lang="en-US" altLang="ko-KR" dirty="0" smtClean="0"/>
              <a:t>Grammar rules</a:t>
            </a:r>
            <a:r>
              <a:rPr lang="ko-KR" altLang="en-US" dirty="0" smtClean="0"/>
              <a:t>의 항목들로부터 </a:t>
            </a:r>
            <a:r>
              <a:rPr lang="en-US" altLang="ko-KR" dirty="0" smtClean="0"/>
              <a:t>parser</a:t>
            </a:r>
            <a:r>
              <a:rPr lang="ko-KR" altLang="en-US" dirty="0" smtClean="0"/>
              <a:t>를 만들 수 있는 </a:t>
            </a:r>
            <a:r>
              <a:rPr lang="en-US" altLang="ko-KR" dirty="0" smtClean="0"/>
              <a:t>C</a:t>
            </a:r>
            <a:r>
              <a:rPr lang="ko-KR" altLang="en-US" dirty="0" smtClean="0"/>
              <a:t>코드를 생성</a:t>
            </a:r>
            <a:endParaRPr lang="en-US" altLang="ko-KR" dirty="0" smtClean="0"/>
          </a:p>
          <a:p>
            <a:r>
              <a:rPr lang="en-US" altLang="ko-KR" dirty="0" err="1" smtClean="0"/>
              <a:t>Lex</a:t>
            </a:r>
            <a:r>
              <a:rPr lang="ko-KR" altLang="en-US" dirty="0" smtClean="0"/>
              <a:t>와 비슷한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실제로는 </a:t>
            </a:r>
            <a:r>
              <a:rPr lang="en-US" altLang="ko-KR" dirty="0" err="1" smtClean="0"/>
              <a:t>lex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yacc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본따서</a:t>
            </a:r>
            <a:r>
              <a:rPr lang="ko-KR" altLang="en-US" dirty="0" smtClean="0"/>
              <a:t> </a:t>
            </a:r>
            <a:r>
              <a:rPr lang="ko-KR" altLang="en-US" dirty="0" smtClean="0"/>
              <a:t>만들었음</a:t>
            </a:r>
            <a:endParaRPr lang="en-US" altLang="ko-KR" dirty="0" smtClean="0"/>
          </a:p>
          <a:p>
            <a:r>
              <a:rPr lang="en-US" altLang="ko-KR" dirty="0" smtClean="0"/>
              <a:t>Bottom-up Parsing</a:t>
            </a:r>
            <a:endParaRPr lang="en-US" altLang="ko-KR" dirty="0" smtClean="0"/>
          </a:p>
          <a:p>
            <a:r>
              <a:rPr lang="ko-KR" altLang="en-US" dirty="0" smtClean="0"/>
              <a:t>여러가지 </a:t>
            </a:r>
            <a:r>
              <a:rPr lang="en-US" altLang="ko-KR" dirty="0" err="1" smtClean="0"/>
              <a:t>yacc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GNU</a:t>
            </a:r>
            <a:r>
              <a:rPr lang="ko-KR" altLang="en-US" dirty="0" smtClean="0"/>
              <a:t>프로그램인 </a:t>
            </a:r>
            <a:r>
              <a:rPr lang="en-US" altLang="ko-KR" dirty="0" smtClean="0">
                <a:solidFill>
                  <a:srgbClr val="FF0000"/>
                </a:solidFill>
              </a:rPr>
              <a:t>bison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http://www.gnu.org/s/bison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터미널에서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bison</a:t>
            </a:r>
            <a:r>
              <a:rPr lang="ko-KR" altLang="en-US" dirty="0" smtClean="0"/>
              <a:t>으로 다운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95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Bottom-up(Shift-Reduce) Parsing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Basic Operations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SHIFT</a:t>
            </a:r>
            <a:r>
              <a:rPr lang="en-US" altLang="ko-KR" dirty="0" smtClean="0"/>
              <a:t>: push the next token onto the stack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REDUCE</a:t>
            </a:r>
            <a:r>
              <a:rPr lang="en-US" altLang="ko-KR" dirty="0" smtClean="0"/>
              <a:t>: replace RHS on stack top of some production (i.e. handle) by its LHS(nonterminal)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ACCEPT</a:t>
            </a:r>
            <a:r>
              <a:rPr lang="en-US" altLang="ko-KR" dirty="0" smtClean="0"/>
              <a:t>: reduction to the start nonterminal</a:t>
            </a:r>
          </a:p>
          <a:p>
            <a:pPr lvl="2"/>
            <a:r>
              <a:rPr lang="en-US" altLang="ko-KR" dirty="0" smtClean="0"/>
              <a:t>Assume a unique S production</a:t>
            </a:r>
          </a:p>
          <a:p>
            <a:pPr lvl="2"/>
            <a:r>
              <a:rPr lang="en-US" altLang="ko-KR" dirty="0" smtClean="0"/>
              <a:t>If not, augment the grammar S’ → 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 each step we must choose</a:t>
            </a:r>
          </a:p>
          <a:p>
            <a:pPr lvl="1"/>
            <a:r>
              <a:rPr lang="en-US" altLang="ko-KR" dirty="0" smtClean="0"/>
              <a:t>SHIFT or REDUCE</a:t>
            </a:r>
          </a:p>
          <a:p>
            <a:pPr lvl="1"/>
            <a:r>
              <a:rPr lang="en-US" altLang="ko-KR" dirty="0" smtClean="0"/>
              <a:t>If REDUCE, which production</a:t>
            </a:r>
          </a:p>
        </p:txBody>
      </p:sp>
    </p:spTree>
    <p:extLst>
      <p:ext uri="{BB962C8B-B14F-4D97-AF65-F5344CB8AC3E}">
        <p14:creationId xmlns:p14="http://schemas.microsoft.com/office/powerpoint/2010/main" val="110393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dirty="0" smtClean="0"/>
              <a:t>Example </a:t>
            </a:r>
            <a:r>
              <a:rPr lang="en-US" altLang="ko-KR" sz="4000" dirty="0" smtClean="0"/>
              <a:t>of Bottom-Up Paring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smtClean="0"/>
              <a:t>S </a:t>
            </a:r>
            <a:r>
              <a:rPr lang="en-US" altLang="ko-KR" sz="2400" smtClean="0">
                <a:sym typeface="Wingdings" panose="05000000000000000000" pitchFamily="2" charset="2"/>
              </a:rPr>
              <a:t> </a:t>
            </a:r>
            <a:r>
              <a:rPr lang="en-US" altLang="ko-KR" sz="2400" smtClean="0">
                <a:latin typeface="Lucida Console" panose="020B0609040504020204" pitchFamily="49" charset="0"/>
                <a:sym typeface="Wingdings" panose="05000000000000000000" pitchFamily="2" charset="2"/>
              </a:rPr>
              <a:t>a</a:t>
            </a:r>
            <a:r>
              <a:rPr lang="en-US" altLang="ko-KR" sz="2400" smtClean="0">
                <a:sym typeface="Wingdings" panose="05000000000000000000" pitchFamily="2" charset="2"/>
              </a:rPr>
              <a:t>AB</a:t>
            </a:r>
            <a:r>
              <a:rPr lang="en-US" altLang="ko-KR" sz="2400" smtClean="0">
                <a:latin typeface="Lucida Console" panose="020B0609040504020204" pitchFamily="49" charset="0"/>
                <a:sym typeface="Wingdings" panose="05000000000000000000" pitchFamily="2" charset="2"/>
              </a:rPr>
              <a:t>e</a:t>
            </a:r>
          </a:p>
          <a:p>
            <a:pPr eaLnBrk="1" hangingPunct="1"/>
            <a:r>
              <a:rPr lang="en-US" altLang="ko-KR" sz="2400" smtClean="0">
                <a:sym typeface="Wingdings" panose="05000000000000000000" pitchFamily="2" charset="2"/>
              </a:rPr>
              <a:t>A  A</a:t>
            </a:r>
            <a:r>
              <a:rPr lang="en-US" altLang="ko-KR" sz="2400" smtClean="0">
                <a:latin typeface="Lucida Console" panose="020B0609040504020204" pitchFamily="49" charset="0"/>
                <a:sym typeface="Wingdings" panose="05000000000000000000" pitchFamily="2" charset="2"/>
              </a:rPr>
              <a:t>bc</a:t>
            </a:r>
            <a:r>
              <a:rPr lang="en-US" altLang="ko-KR" sz="2400" smtClean="0">
                <a:sym typeface="Wingdings" panose="05000000000000000000" pitchFamily="2" charset="2"/>
              </a:rPr>
              <a:t> | </a:t>
            </a:r>
            <a:r>
              <a:rPr lang="en-US" altLang="ko-KR" sz="2400" smtClean="0">
                <a:latin typeface="Lucida Console" panose="020B0609040504020204" pitchFamily="49" charset="0"/>
                <a:sym typeface="Wingdings" panose="05000000000000000000" pitchFamily="2" charset="2"/>
              </a:rPr>
              <a:t>b</a:t>
            </a:r>
          </a:p>
          <a:p>
            <a:pPr eaLnBrk="1" hangingPunct="1"/>
            <a:r>
              <a:rPr lang="en-US" altLang="ko-KR" sz="2400" smtClean="0">
                <a:sym typeface="Wingdings" panose="05000000000000000000" pitchFamily="2" charset="2"/>
              </a:rPr>
              <a:t>B  </a:t>
            </a:r>
            <a:r>
              <a:rPr lang="en-US" altLang="ko-KR" sz="2400" smtClean="0">
                <a:latin typeface="Lucida Console" panose="020B0609040504020204" pitchFamily="49" charset="0"/>
                <a:sym typeface="Wingdings" panose="05000000000000000000" pitchFamily="2" charset="2"/>
              </a:rPr>
              <a:t>d</a:t>
            </a:r>
            <a:endParaRPr lang="en-US" altLang="ko-KR" sz="2400" smtClean="0">
              <a:latin typeface="Lucida Console" panose="020B0609040504020204" pitchFamily="49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500438"/>
            <a:ext cx="73723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176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</a:t>
            </a:r>
            <a:r>
              <a:rPr lang="en-US" altLang="ko-KR" dirty="0" err="1" smtClean="0"/>
              <a:t>Lex</a:t>
            </a:r>
            <a:r>
              <a:rPr lang="en-US" altLang="ko-KR" dirty="0" smtClean="0"/>
              <a:t> &amp; YACC Works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Lex</a:t>
            </a:r>
            <a:r>
              <a:rPr lang="ko-KR" altLang="en-US" dirty="0" smtClean="0"/>
              <a:t>위에 </a:t>
            </a:r>
            <a:r>
              <a:rPr lang="en-US" altLang="ko-KR" dirty="0" err="1" smtClean="0"/>
              <a:t>yacc</a:t>
            </a:r>
            <a:r>
              <a:rPr lang="ko-KR" altLang="en-US" dirty="0" smtClean="0"/>
              <a:t>이 있는 구조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yacc</a:t>
            </a:r>
            <a:r>
              <a:rPr lang="ko-KR" altLang="en-US" dirty="0" smtClean="0"/>
              <a:t>의 필요에 의해 </a:t>
            </a:r>
            <a:r>
              <a:rPr lang="en-US" altLang="ko-KR" dirty="0" err="1" smtClean="0"/>
              <a:t>lex</a:t>
            </a:r>
            <a:r>
              <a:rPr lang="ko-KR" altLang="en-US" dirty="0" smtClean="0"/>
              <a:t>가 호출</a:t>
            </a:r>
            <a:endParaRPr lang="en-US" altLang="ko-KR" dirty="0" smtClean="0"/>
          </a:p>
          <a:p>
            <a:r>
              <a:rPr lang="en-US" altLang="ko-KR" dirty="0" err="1" smtClean="0"/>
              <a:t>Lex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입력된 문자열에 대해 </a:t>
            </a:r>
            <a:r>
              <a:rPr lang="en-US" altLang="ko-KR" dirty="0" smtClean="0"/>
              <a:t>token</a:t>
            </a:r>
            <a:r>
              <a:rPr lang="ko-KR" altLang="en-US" dirty="0" smtClean="0"/>
              <a:t>을 찾아서 </a:t>
            </a:r>
            <a:r>
              <a:rPr lang="en-US" altLang="ko-KR" dirty="0" err="1" smtClean="0"/>
              <a:t>yacc</a:t>
            </a:r>
            <a:r>
              <a:rPr lang="ko-KR" altLang="en-US" dirty="0" smtClean="0"/>
              <a:t>에 넘겨준다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Yacc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main</a:t>
            </a:r>
            <a:r>
              <a:rPr lang="ko-KR" altLang="en-US" dirty="0" smtClean="0"/>
              <a:t>함수의 </a:t>
            </a:r>
            <a:r>
              <a:rPr lang="en-US" altLang="ko-KR" dirty="0" err="1" smtClean="0"/>
              <a:t>yyparse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함수에 의해 시작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token</a:t>
            </a:r>
            <a:r>
              <a:rPr lang="ko-KR" altLang="en-US" dirty="0" smtClean="0"/>
              <a:t>이 필요한 경우 </a:t>
            </a:r>
            <a:r>
              <a:rPr lang="en-US" altLang="ko-KR" dirty="0" err="1" smtClean="0"/>
              <a:t>lex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yylex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함수를 호출해서 </a:t>
            </a:r>
            <a:r>
              <a:rPr lang="en-US" altLang="ko-KR" dirty="0" smtClean="0"/>
              <a:t>token </a:t>
            </a:r>
            <a:r>
              <a:rPr lang="ko-KR" altLang="en-US" dirty="0" smtClean="0"/>
              <a:t>하나를 받는다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입력받은 </a:t>
            </a:r>
            <a:r>
              <a:rPr lang="en-US" altLang="ko-KR" dirty="0" smtClean="0"/>
              <a:t>token</a:t>
            </a:r>
            <a:r>
              <a:rPr lang="ko-KR" altLang="en-US" dirty="0" smtClean="0"/>
              <a:t>에 대해서 문법 체크를 하고 조건에 맞는 실행을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98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</a:t>
            </a:r>
            <a:r>
              <a:rPr lang="en-US" altLang="ko-KR" dirty="0" err="1"/>
              <a:t>Lex</a:t>
            </a:r>
            <a:r>
              <a:rPr lang="en-US" altLang="ko-KR" dirty="0"/>
              <a:t> &amp; YACC Works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1628800"/>
            <a:ext cx="7564477" cy="3744416"/>
          </a:xfrm>
        </p:spPr>
      </p:pic>
    </p:spTree>
    <p:extLst>
      <p:ext uri="{BB962C8B-B14F-4D97-AF65-F5344CB8AC3E}">
        <p14:creationId xmlns:p14="http://schemas.microsoft.com/office/powerpoint/2010/main" val="7810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Bison - structure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%{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C declarations</a:t>
            </a:r>
          </a:p>
          <a:p>
            <a:pPr marL="0" indent="0">
              <a:buNone/>
            </a:pPr>
            <a:r>
              <a:rPr lang="en-US" altLang="ko-KR" dirty="0" smtClean="0"/>
              <a:t>%}</a:t>
            </a:r>
          </a:p>
          <a:p>
            <a:pPr marL="0" indent="0">
              <a:buNone/>
            </a:pPr>
            <a:r>
              <a:rPr lang="en-US" altLang="ko-KR" dirty="0" smtClean="0"/>
              <a:t>	Bison declaration</a:t>
            </a:r>
          </a:p>
          <a:p>
            <a:pPr marL="0" indent="0">
              <a:buNone/>
            </a:pPr>
            <a:r>
              <a:rPr lang="en-US" altLang="ko-KR" dirty="0" smtClean="0"/>
              <a:t>%%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Grammar rules</a:t>
            </a:r>
          </a:p>
          <a:p>
            <a:pPr marL="0" indent="0">
              <a:buNone/>
            </a:pPr>
            <a:r>
              <a:rPr lang="en-US" altLang="ko-KR" dirty="0" smtClean="0"/>
              <a:t>%%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Additional C 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5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Bison - structure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 declaration</a:t>
            </a:r>
          </a:p>
          <a:p>
            <a:pPr lvl="1"/>
            <a:r>
              <a:rPr lang="en-US" altLang="ko-KR" dirty="0" smtClean="0"/>
              <a:t>header file include,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declaration, </a:t>
            </a:r>
            <a:r>
              <a:rPr lang="en-US" altLang="ko-KR" dirty="0" err="1" smtClean="0"/>
              <a:t>typedef</a:t>
            </a:r>
            <a:endParaRPr lang="en-US" altLang="ko-KR" dirty="0" smtClean="0"/>
          </a:p>
          <a:p>
            <a:r>
              <a:rPr lang="en-US" altLang="ko-KR" dirty="0" smtClean="0"/>
              <a:t>Bison declaration</a:t>
            </a:r>
          </a:p>
          <a:p>
            <a:pPr lvl="1"/>
            <a:r>
              <a:rPr lang="en-US" altLang="ko-KR" dirty="0" smtClean="0"/>
              <a:t>token, associativity, precedence</a:t>
            </a:r>
          </a:p>
          <a:p>
            <a:pPr lvl="1"/>
            <a:r>
              <a:rPr lang="en-US" altLang="ko-KR" dirty="0" smtClean="0"/>
              <a:t>union </a:t>
            </a:r>
            <a:r>
              <a:rPr lang="ko-KR" altLang="en-US" dirty="0" smtClean="0"/>
              <a:t>선</a:t>
            </a:r>
            <a:r>
              <a:rPr lang="ko-KR" altLang="en-US" dirty="0"/>
              <a:t>언</a:t>
            </a:r>
            <a:endParaRPr lang="en-US" altLang="ko-KR" dirty="0"/>
          </a:p>
          <a:p>
            <a:r>
              <a:rPr lang="en-US" altLang="ko-KR" dirty="0" smtClean="0"/>
              <a:t>Grammar rules</a:t>
            </a:r>
          </a:p>
          <a:p>
            <a:pPr lvl="1"/>
            <a:r>
              <a:rPr lang="en-US" altLang="ko-KR" dirty="0" smtClean="0"/>
              <a:t>parser</a:t>
            </a:r>
            <a:r>
              <a:rPr lang="ko-KR" altLang="en-US" dirty="0" smtClean="0"/>
              <a:t>에서 사용할 </a:t>
            </a:r>
            <a:r>
              <a:rPr lang="en-US" altLang="ko-KR" dirty="0" smtClean="0"/>
              <a:t>grammar</a:t>
            </a:r>
            <a:r>
              <a:rPr lang="ko-KR" altLang="en-US" dirty="0" smtClean="0"/>
              <a:t>를 선언</a:t>
            </a:r>
            <a:endParaRPr lang="en-US" altLang="ko-KR" dirty="0"/>
          </a:p>
          <a:p>
            <a:r>
              <a:rPr lang="en-US" altLang="ko-KR" dirty="0" smtClean="0"/>
              <a:t>Additional C codes</a:t>
            </a:r>
          </a:p>
        </p:txBody>
      </p:sp>
    </p:spTree>
    <p:extLst>
      <p:ext uri="{BB962C8B-B14F-4D97-AF65-F5344CB8AC3E}">
        <p14:creationId xmlns:p14="http://schemas.microsoft.com/office/powerpoint/2010/main" val="222465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MO">
  <a:themeElements>
    <a:clrScheme name="rtoslab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rtoslab2">
      <a:majorFont>
        <a:latin typeface="Arial"/>
        <a:ea typeface="굴림체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toslab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toslab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VMO</Template>
  <TotalTime>12198</TotalTime>
  <Words>1391</Words>
  <Application>Microsoft Office PowerPoint</Application>
  <PresentationFormat>화면 슬라이드 쇼(4:3)</PresentationFormat>
  <Paragraphs>335</Paragraphs>
  <Slides>26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굴림</vt:lpstr>
      <vt:lpstr>굴림체</vt:lpstr>
      <vt:lpstr>맑은 고딕</vt:lpstr>
      <vt:lpstr>Arial</vt:lpstr>
      <vt:lpstr>Lucida Console</vt:lpstr>
      <vt:lpstr>Tahoma</vt:lpstr>
      <vt:lpstr>Times New Roman</vt:lpstr>
      <vt:lpstr>Wingdings</vt:lpstr>
      <vt:lpstr>VMO</vt:lpstr>
      <vt:lpstr>Project 2 YACC Programming</vt:lpstr>
      <vt:lpstr>Plan</vt:lpstr>
      <vt:lpstr>YACC</vt:lpstr>
      <vt:lpstr>Bottom-up(Shift-Reduce) Parsing</vt:lpstr>
      <vt:lpstr>Example of Bottom-Up Paring</vt:lpstr>
      <vt:lpstr>How Lex &amp; YACC Works</vt:lpstr>
      <vt:lpstr>How Lex &amp; YACC Works</vt:lpstr>
      <vt:lpstr>Bison - structure</vt:lpstr>
      <vt:lpstr>Bison - structure</vt:lpstr>
      <vt:lpstr>Token</vt:lpstr>
      <vt:lpstr>yylval &amp; Union</vt:lpstr>
      <vt:lpstr>Symbol value</vt:lpstr>
      <vt:lpstr>Associativity</vt:lpstr>
      <vt:lpstr>Precedence</vt:lpstr>
      <vt:lpstr>Grammar Rule</vt:lpstr>
      <vt:lpstr>Action</vt:lpstr>
      <vt:lpstr>Conflicts</vt:lpstr>
      <vt:lpstr>Ambiguity of grammar</vt:lpstr>
      <vt:lpstr>Ambiguity of grammar - Solution1</vt:lpstr>
      <vt:lpstr>Ambiguity of grammar - Solution2</vt:lpstr>
      <vt:lpstr>Output Files - subc.output</vt:lpstr>
      <vt:lpstr>Conflicts in subc</vt:lpstr>
      <vt:lpstr>To-do</vt:lpstr>
      <vt:lpstr>Tips</vt:lpstr>
      <vt:lpstr>Submission</vt:lpstr>
      <vt:lpstr>Notice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Machines to Learn Method-Specific Compilation Strategies</dc:title>
  <dc:creator>pluckyman</dc:creator>
  <cp:lastModifiedBy>InC</cp:lastModifiedBy>
  <cp:revision>164</cp:revision>
  <cp:lastPrinted>2012-09-26T02:16:57Z</cp:lastPrinted>
  <dcterms:created xsi:type="dcterms:W3CDTF">2011-05-26T07:14:03Z</dcterms:created>
  <dcterms:modified xsi:type="dcterms:W3CDTF">2015-10-01T06:19:35Z</dcterms:modified>
</cp:coreProperties>
</file>