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65" r:id="rId6"/>
    <p:sldId id="266" r:id="rId7"/>
    <p:sldId id="260" r:id="rId8"/>
    <p:sldId id="261" r:id="rId9"/>
    <p:sldId id="26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pPr algn="ctr"/>
            <a:r>
              <a:rPr lang="en-US" sz="6000" b="1" dirty="0"/>
              <a:t>Moodster: </a:t>
            </a:r>
            <a:r>
              <a:rPr lang="en-US" dirty="0"/>
              <a:t>An Intelligent Mood Music Generator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365102" y="5586890"/>
            <a:ext cx="6826898" cy="396660"/>
          </a:xfrm>
        </p:spPr>
        <p:txBody>
          <a:bodyPr>
            <a:noAutofit/>
          </a:bodyPr>
          <a:lstStyle/>
          <a:p>
            <a:pPr algn="ctr"/>
            <a:r>
              <a:rPr lang="en-US" sz="2800" dirty="0"/>
              <a:t>Bella Vann	 &amp; 	William Rausch</a:t>
            </a:r>
          </a:p>
        </p:txBody>
      </p:sp>
      <p:sp>
        <p:nvSpPr>
          <p:cNvPr id="4" name="TextBox 3">
            <a:extLst>
              <a:ext uri="{FF2B5EF4-FFF2-40B4-BE49-F238E27FC236}">
                <a16:creationId xmlns:a16="http://schemas.microsoft.com/office/drawing/2014/main" id="{8537D87D-D762-77D4-EB89-E1D2B0AC78BB}"/>
              </a:ext>
            </a:extLst>
          </p:cNvPr>
          <p:cNvSpPr txBox="1"/>
          <p:nvPr/>
        </p:nvSpPr>
        <p:spPr>
          <a:xfrm>
            <a:off x="5969018" y="5932729"/>
            <a:ext cx="2313992" cy="646331"/>
          </a:xfrm>
          <a:prstGeom prst="rect">
            <a:avLst/>
          </a:prstGeom>
          <a:noFill/>
        </p:spPr>
        <p:txBody>
          <a:bodyPr wrap="square" rtlCol="0">
            <a:spAutoFit/>
          </a:bodyPr>
          <a:lstStyle/>
          <a:p>
            <a:r>
              <a:rPr lang="en-US" sz="1800" dirty="0"/>
              <a:t>iavann9172@ung.edu</a:t>
            </a:r>
          </a:p>
          <a:p>
            <a:endParaRPr lang="en-US" dirty="0"/>
          </a:p>
        </p:txBody>
      </p:sp>
      <p:sp>
        <p:nvSpPr>
          <p:cNvPr id="5" name="TextBox 4">
            <a:extLst>
              <a:ext uri="{FF2B5EF4-FFF2-40B4-BE49-F238E27FC236}">
                <a16:creationId xmlns:a16="http://schemas.microsoft.com/office/drawing/2014/main" id="{72E26ABF-5D77-955F-1A2C-BB78708EEEF0}"/>
              </a:ext>
            </a:extLst>
          </p:cNvPr>
          <p:cNvSpPr txBox="1"/>
          <p:nvPr/>
        </p:nvSpPr>
        <p:spPr>
          <a:xfrm>
            <a:off x="8886925" y="5936905"/>
            <a:ext cx="2516155" cy="646331"/>
          </a:xfrm>
          <a:prstGeom prst="rect">
            <a:avLst/>
          </a:prstGeom>
          <a:noFill/>
        </p:spPr>
        <p:txBody>
          <a:bodyPr wrap="square" rtlCol="0">
            <a:spAutoFit/>
          </a:bodyPr>
          <a:lstStyle/>
          <a:p>
            <a:pPr algn="ctr"/>
            <a:r>
              <a:rPr lang="en-US" sz="1800" dirty="0"/>
              <a:t>wnraus1716@ung.edu</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141707" y="0"/>
            <a:ext cx="6696075" cy="726427"/>
          </a:xfrm>
        </p:spPr>
        <p:txBody>
          <a:bodyPr>
            <a:normAutofit/>
          </a:bodyPr>
          <a:lstStyle/>
          <a:p>
            <a:r>
              <a:rPr lang="en-US" sz="4000" b="1" dirty="0"/>
              <a:t>Problem</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3489744" y="4905829"/>
            <a:ext cx="8556076" cy="1450521"/>
          </a:xfrm>
        </p:spPr>
        <p:txBody>
          <a:bodyPr>
            <a:normAutofit/>
          </a:bodyPr>
          <a:lstStyle/>
          <a:p>
            <a:pPr marL="342900" indent="-342900">
              <a:buFont typeface="Arial" panose="020B0604020202020204" pitchFamily="34" charset="0"/>
              <a:buChar char="•"/>
            </a:pPr>
            <a:r>
              <a:rPr lang="en-US" sz="2400" dirty="0">
                <a:solidFill>
                  <a:schemeClr val="tx1"/>
                </a:solidFill>
              </a:rPr>
              <a:t>Creates playlists based on your interests, not just mood. </a:t>
            </a:r>
          </a:p>
          <a:p>
            <a:pPr marL="342900" indent="-342900">
              <a:buFont typeface="Arial" panose="020B0604020202020204" pitchFamily="34" charset="0"/>
              <a:buChar char="•"/>
            </a:pPr>
            <a:r>
              <a:rPr lang="en-US" sz="2400" dirty="0">
                <a:solidFill>
                  <a:schemeClr val="tx1"/>
                </a:solidFill>
              </a:rPr>
              <a:t>Limited to Spotify. </a:t>
            </a:r>
          </a:p>
          <a:p>
            <a:pPr marL="342900" indent="-342900">
              <a:buFont typeface="Arial" panose="020B0604020202020204" pitchFamily="34" charset="0"/>
              <a:buChar char="•"/>
            </a:pPr>
            <a:r>
              <a:rPr lang="en-US" sz="2400" dirty="0">
                <a:solidFill>
                  <a:schemeClr val="tx1"/>
                </a:solidFill>
              </a:rPr>
              <a:t>Only has pre-existing songs.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sz="1600"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5743074" y="6356350"/>
            <a:ext cx="4459705" cy="365125"/>
          </a:xfrm>
        </p:spPr>
        <p:txBody>
          <a:bodyPr/>
          <a:lstStyle/>
          <a:p>
            <a:r>
              <a:rPr lang="en-US" sz="1600" dirty="0"/>
              <a:t>Moodster: An Intelligent Music Mood Generator</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600" smtClean="0"/>
              <a:pPr/>
              <a:t>2</a:t>
            </a:fld>
            <a:endParaRPr lang="en-US" sz="1600" dirty="0"/>
          </a:p>
        </p:txBody>
      </p:sp>
      <p:pic>
        <p:nvPicPr>
          <p:cNvPr id="8" name="Picture 7" descr="Text&#10;&#10;Description automatically generated">
            <a:extLst>
              <a:ext uri="{FF2B5EF4-FFF2-40B4-BE49-F238E27FC236}">
                <a16:creationId xmlns:a16="http://schemas.microsoft.com/office/drawing/2014/main" id="{8DC035C8-A107-CAE6-1552-18C26C60650E}"/>
              </a:ext>
            </a:extLst>
          </p:cNvPr>
          <p:cNvPicPr>
            <a:picLocks noChangeAspect="1"/>
          </p:cNvPicPr>
          <p:nvPr/>
        </p:nvPicPr>
        <p:blipFill rotWithShape="1">
          <a:blip r:embed="rId2"/>
          <a:srcRect l="5945" t="1525" r="5952" b="33274"/>
          <a:stretch/>
        </p:blipFill>
        <p:spPr>
          <a:xfrm>
            <a:off x="3489744" y="136525"/>
            <a:ext cx="7787434" cy="4769304"/>
          </a:xfrm>
          <a:prstGeom prst="rect">
            <a:avLst/>
          </a:prstGeom>
        </p:spPr>
      </p:pic>
      <p:sp>
        <p:nvSpPr>
          <p:cNvPr id="9" name="TextBox 8">
            <a:extLst>
              <a:ext uri="{FF2B5EF4-FFF2-40B4-BE49-F238E27FC236}">
                <a16:creationId xmlns:a16="http://schemas.microsoft.com/office/drawing/2014/main" id="{F9F81F45-A821-DD59-5B8F-EC65806C4578}"/>
              </a:ext>
            </a:extLst>
          </p:cNvPr>
          <p:cNvSpPr txBox="1"/>
          <p:nvPr/>
        </p:nvSpPr>
        <p:spPr>
          <a:xfrm>
            <a:off x="141707" y="1828679"/>
            <a:ext cx="2967134" cy="1384995"/>
          </a:xfrm>
          <a:prstGeom prst="rect">
            <a:avLst/>
          </a:prstGeom>
          <a:noFill/>
        </p:spPr>
        <p:txBody>
          <a:bodyPr wrap="square" rtlCol="0">
            <a:spAutoFit/>
          </a:bodyPr>
          <a:lstStyle/>
          <a:p>
            <a:r>
              <a:rPr lang="en-US" sz="2800" i="1" dirty="0">
                <a:ea typeface="Malgun Gothic" panose="020B0503020000020004" pitchFamily="34" charset="-127"/>
              </a:rPr>
              <a:t>I</a:t>
            </a:r>
            <a:r>
              <a:rPr lang="en-US" sz="2800" i="1" dirty="0">
                <a:effectLst/>
                <a:ea typeface="Malgun Gothic" panose="020B0503020000020004" pitchFamily="34" charset="-127"/>
              </a:rPr>
              <a:t>f you were to Google “mood music generator”: </a:t>
            </a:r>
            <a:endParaRPr lang="en-US" sz="2800" i="1" dirty="0"/>
          </a:p>
        </p:txBody>
      </p:sp>
    </p:spTree>
    <p:extLst>
      <p:ext uri="{BB962C8B-B14F-4D97-AF65-F5344CB8AC3E}">
        <p14:creationId xmlns:p14="http://schemas.microsoft.com/office/powerpoint/2010/main" val="74437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ose-up of blurred vinyl on turntable">
            <a:extLst>
              <a:ext uri="{FF2B5EF4-FFF2-40B4-BE49-F238E27FC236}">
                <a16:creationId xmlns:a16="http://schemas.microsoft.com/office/drawing/2014/main" id="{D4EFE87F-D195-E929-07F9-196DD26D871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794250" y="0"/>
            <a:ext cx="5111750" cy="765110"/>
          </a:xfrm>
        </p:spPr>
        <p:txBody>
          <a:bodyPr>
            <a:normAutofit/>
          </a:bodyPr>
          <a:lstStyle/>
          <a:p>
            <a:pPr algn="ctr"/>
            <a:r>
              <a:rPr lang="en-US" sz="4800" b="1" dirty="0">
                <a:solidFill>
                  <a:schemeClr val="bg1"/>
                </a:solidFill>
              </a:rPr>
              <a:t>Importance</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0" y="2855168"/>
            <a:ext cx="7221894" cy="3453298"/>
          </a:xfrm>
        </p:spPr>
        <p:txBody>
          <a:bodyPr>
            <a:normAutofit/>
          </a:bodyPr>
          <a:lstStyle/>
          <a:p>
            <a:r>
              <a:rPr lang="en-US" sz="2400" dirty="0">
                <a:solidFill>
                  <a:schemeClr val="bg1"/>
                </a:solidFill>
                <a:effectLst/>
                <a:ea typeface="Malgun Gothic" panose="020B0503020000020004" pitchFamily="34" charset="-127"/>
              </a:rPr>
              <a:t>Sometimes, when you are happy, or sad, you might be looking to hear a specific song. Other times, you might just want a song that suits your mood. When you are looking for this music, you don’t always want to think of a specific genre; you want to think of a mood and then just listen to music based on that very implicit preference. This can be difficult when other apps want you to think of what genre you want to listen to.</a:t>
            </a:r>
            <a:endParaRPr lang="en-US" sz="3600" dirty="0">
              <a:solidFill>
                <a:schemeClr val="bg1"/>
              </a:solidFill>
            </a:endParaRP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sz="1600"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3753853" y="6356350"/>
            <a:ext cx="4856747" cy="365125"/>
          </a:xfrm>
        </p:spPr>
        <p:txBody>
          <a:bodyPr/>
          <a:lstStyle/>
          <a:p>
            <a:r>
              <a:rPr lang="en-US" sz="1600" dirty="0"/>
              <a:t>Moodster: An Intelligent Music Mood Generator</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3</a:t>
            </a:fld>
            <a:endParaRPr lang="en-US" sz="1600"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Laptop outline">
            <a:extLst>
              <a:ext uri="{FF2B5EF4-FFF2-40B4-BE49-F238E27FC236}">
                <a16:creationId xmlns:a16="http://schemas.microsoft.com/office/drawing/2014/main" id="{81EB1D88-D032-C3BC-DFEE-0DE3A886873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284" b="17428"/>
          <a:stretch/>
        </p:blipFill>
        <p:spPr>
          <a:xfrm>
            <a:off x="1647524" y="569168"/>
            <a:ext cx="8896952" cy="5719664"/>
          </a:xfrm>
          <a:prstGeom prst="rect">
            <a:avLst/>
          </a:prstGeom>
        </p:spPr>
      </p:pic>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885156" y="136526"/>
            <a:ext cx="8421688" cy="823912"/>
          </a:xfrm>
        </p:spPr>
        <p:txBody>
          <a:bodyPr>
            <a:normAutofit/>
          </a:bodyPr>
          <a:lstStyle/>
          <a:p>
            <a:pPr algn="ctr"/>
            <a:r>
              <a:rPr lang="en-US" sz="4000" b="1" dirty="0"/>
              <a:t>Description</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3573722" y="1520890"/>
            <a:ext cx="5044556" cy="2957804"/>
          </a:xfrm>
        </p:spPr>
        <p:txBody>
          <a:bodyPr/>
          <a:lstStyle/>
          <a:p>
            <a:pPr marL="514350" indent="-514350" algn="ctr">
              <a:buFont typeface="+mj-lt"/>
              <a:buAutoNum type="arabicPeriod"/>
            </a:pPr>
            <a:r>
              <a:rPr lang="en-US" sz="3200" dirty="0">
                <a:solidFill>
                  <a:srgbClr val="FF0000"/>
                </a:solidFill>
              </a:rPr>
              <a:t>Website.</a:t>
            </a:r>
          </a:p>
          <a:p>
            <a:pPr marL="514350" indent="-514350" algn="ctr">
              <a:buFont typeface="+mj-lt"/>
              <a:buAutoNum type="arabicPeriod"/>
            </a:pPr>
            <a:r>
              <a:rPr lang="en-US" sz="3200" dirty="0">
                <a:solidFill>
                  <a:srgbClr val="FF0000"/>
                </a:solidFill>
              </a:rPr>
              <a:t>Pulls songs based on a pre-set mood.</a:t>
            </a:r>
          </a:p>
          <a:p>
            <a:pPr marL="514350" indent="-514350" algn="ctr">
              <a:buFont typeface="+mj-lt"/>
              <a:buAutoNum type="arabicPeriod"/>
            </a:pPr>
            <a:r>
              <a:rPr lang="en-US" sz="3200" dirty="0">
                <a:solidFill>
                  <a:srgbClr val="FF0000"/>
                </a:solidFill>
              </a:rPr>
              <a:t>Generates songs based on a mood.</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sz="1600"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2933699" y="6356350"/>
            <a:ext cx="6418847" cy="365125"/>
          </a:xfrm>
        </p:spPr>
        <p:txBody>
          <a:bodyPr/>
          <a:lstStyle/>
          <a:p>
            <a:r>
              <a:rPr lang="en-US" sz="1600" dirty="0"/>
              <a:t>Moodster: An Intelligent Music Mood Generator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4</a:t>
            </a:fld>
            <a:endParaRPr lang="en-US" sz="1600" dirty="0"/>
          </a:p>
        </p:txBody>
      </p:sp>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27249"/>
            <a:ext cx="8421688" cy="823912"/>
          </a:xfrm>
        </p:spPr>
        <p:txBody>
          <a:bodyPr>
            <a:normAutofit/>
          </a:bodyPr>
          <a:lstStyle/>
          <a:p>
            <a:r>
              <a:rPr lang="en-US" sz="4000" b="1" dirty="0"/>
              <a:t>Building</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210888"/>
            <a:ext cx="2882475" cy="823912"/>
          </a:xfrm>
        </p:spPr>
        <p:txBody>
          <a:bodyPr/>
          <a:lstStyle/>
          <a:p>
            <a:pPr algn="ctr"/>
            <a:r>
              <a:rPr lang="en-US" sz="2800" dirty="0"/>
              <a:t>HTML, CSS, JavaScript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1210888"/>
            <a:ext cx="2896671" cy="823912"/>
          </a:xfrm>
        </p:spPr>
        <p:txBody>
          <a:bodyPr/>
          <a:lstStyle/>
          <a:p>
            <a:pPr algn="ctr"/>
            <a:r>
              <a:rPr lang="en-US" sz="2800" dirty="0"/>
              <a:t>API</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0" y="1210888"/>
            <a:ext cx="2882475" cy="823912"/>
          </a:xfrm>
        </p:spPr>
        <p:txBody>
          <a:bodyPr/>
          <a:lstStyle/>
          <a:p>
            <a:pPr algn="ctr"/>
            <a:r>
              <a:rPr lang="en-US" sz="2800" dirty="0"/>
              <a:t>Machine Learning</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sz="1600"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3416968" y="6356350"/>
            <a:ext cx="5422232" cy="365125"/>
          </a:xfrm>
        </p:spPr>
        <p:txBody>
          <a:bodyPr/>
          <a:lstStyle/>
          <a:p>
            <a:r>
              <a:rPr lang="en-US" sz="1600" dirty="0"/>
              <a:t>Moodster: An Intelligent Music Mood Generator</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5</a:t>
            </a:fld>
            <a:endParaRPr lang="en-US" sz="1600" dirty="0"/>
          </a:p>
        </p:txBody>
      </p:sp>
      <p:pic>
        <p:nvPicPr>
          <p:cNvPr id="13" name="Picture 12" descr="Logo, icon&#10;&#10;Description automatically generated">
            <a:extLst>
              <a:ext uri="{FF2B5EF4-FFF2-40B4-BE49-F238E27FC236}">
                <a16:creationId xmlns:a16="http://schemas.microsoft.com/office/drawing/2014/main" id="{3B5E379B-2EB8-876F-80E1-01C7648384D4}"/>
              </a:ext>
            </a:extLst>
          </p:cNvPr>
          <p:cNvPicPr>
            <a:picLocks noChangeAspect="1"/>
          </p:cNvPicPr>
          <p:nvPr/>
        </p:nvPicPr>
        <p:blipFill>
          <a:blip r:embed="rId2"/>
          <a:stretch>
            <a:fillRect/>
          </a:stretch>
        </p:blipFill>
        <p:spPr>
          <a:xfrm>
            <a:off x="1243104" y="2394527"/>
            <a:ext cx="2900921" cy="1877666"/>
          </a:xfrm>
          <a:prstGeom prst="rect">
            <a:avLst/>
          </a:prstGeom>
        </p:spPr>
      </p:pic>
      <p:pic>
        <p:nvPicPr>
          <p:cNvPr id="17" name="Picture 16" descr="Logo&#10;&#10;Description automatically generated">
            <a:extLst>
              <a:ext uri="{FF2B5EF4-FFF2-40B4-BE49-F238E27FC236}">
                <a16:creationId xmlns:a16="http://schemas.microsoft.com/office/drawing/2014/main" id="{E645A0E0-9A1B-E95E-7E35-EA29D7F36A37}"/>
              </a:ext>
            </a:extLst>
          </p:cNvPr>
          <p:cNvPicPr>
            <a:picLocks noChangeAspect="1"/>
          </p:cNvPicPr>
          <p:nvPr/>
        </p:nvPicPr>
        <p:blipFill>
          <a:blip r:embed="rId3"/>
          <a:stretch>
            <a:fillRect/>
          </a:stretch>
        </p:blipFill>
        <p:spPr>
          <a:xfrm>
            <a:off x="7730953" y="2221315"/>
            <a:ext cx="3553407" cy="1776704"/>
          </a:xfrm>
          <a:prstGeom prst="rect">
            <a:avLst/>
          </a:prstGeom>
        </p:spPr>
      </p:pic>
      <p:pic>
        <p:nvPicPr>
          <p:cNvPr id="19" name="Picture 18" descr="Icon&#10;&#10;Description automatically generated">
            <a:extLst>
              <a:ext uri="{FF2B5EF4-FFF2-40B4-BE49-F238E27FC236}">
                <a16:creationId xmlns:a16="http://schemas.microsoft.com/office/drawing/2014/main" id="{DDA81BCF-0F1E-97EB-30BF-47EFB3714763}"/>
              </a:ext>
            </a:extLst>
          </p:cNvPr>
          <p:cNvPicPr>
            <a:picLocks noChangeAspect="1"/>
          </p:cNvPicPr>
          <p:nvPr/>
        </p:nvPicPr>
        <p:blipFill>
          <a:blip r:embed="rId4"/>
          <a:stretch>
            <a:fillRect/>
          </a:stretch>
        </p:blipFill>
        <p:spPr>
          <a:xfrm>
            <a:off x="4887504" y="2783594"/>
            <a:ext cx="2416991" cy="2428850"/>
          </a:xfrm>
          <a:prstGeom prst="rect">
            <a:avLst/>
          </a:prstGeom>
        </p:spPr>
      </p:pic>
      <p:pic>
        <p:nvPicPr>
          <p:cNvPr id="21" name="Picture 20" descr="Diagram, logo, company name&#10;&#10;Description automatically generated">
            <a:extLst>
              <a:ext uri="{FF2B5EF4-FFF2-40B4-BE49-F238E27FC236}">
                <a16:creationId xmlns:a16="http://schemas.microsoft.com/office/drawing/2014/main" id="{2BA3BD3D-E9CB-D80A-A44A-748783AE60C3}"/>
              </a:ext>
            </a:extLst>
          </p:cNvPr>
          <p:cNvPicPr>
            <a:picLocks noChangeAspect="1"/>
          </p:cNvPicPr>
          <p:nvPr/>
        </p:nvPicPr>
        <p:blipFill rotWithShape="1">
          <a:blip r:embed="rId5"/>
          <a:srcRect l="28167" r="27340"/>
          <a:stretch/>
        </p:blipFill>
        <p:spPr>
          <a:xfrm>
            <a:off x="8647150" y="3998019"/>
            <a:ext cx="1721012" cy="2035813"/>
          </a:xfrm>
          <a:prstGeom prst="rect">
            <a:avLst/>
          </a:prstGeom>
        </p:spPr>
      </p:pic>
      <p:pic>
        <p:nvPicPr>
          <p:cNvPr id="25" name="Picture 24" descr="A picture containing logo&#10;&#10;Description automatically generated">
            <a:extLst>
              <a:ext uri="{FF2B5EF4-FFF2-40B4-BE49-F238E27FC236}">
                <a16:creationId xmlns:a16="http://schemas.microsoft.com/office/drawing/2014/main" id="{C2580E7C-19EB-C2C3-7753-57AF70B32740}"/>
              </a:ext>
            </a:extLst>
          </p:cNvPr>
          <p:cNvPicPr>
            <a:picLocks noChangeAspect="1"/>
          </p:cNvPicPr>
          <p:nvPr/>
        </p:nvPicPr>
        <p:blipFill>
          <a:blip r:embed="rId6"/>
          <a:stretch>
            <a:fillRect/>
          </a:stretch>
        </p:blipFill>
        <p:spPr>
          <a:xfrm>
            <a:off x="1900539" y="4479421"/>
            <a:ext cx="1586049" cy="1658142"/>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04098" y="5887453"/>
            <a:ext cx="9983804" cy="802105"/>
          </a:xfrm>
        </p:spPr>
        <p:txBody>
          <a:bodyPr/>
          <a:lstStyle/>
          <a:p>
            <a:r>
              <a:rPr lang="en-US" dirty="0"/>
              <a:t>https://bellavann.github.io/Moodster/</a:t>
            </a:r>
          </a:p>
        </p:txBody>
      </p:sp>
      <p:pic>
        <p:nvPicPr>
          <p:cNvPr id="7" name="Picture 6" descr="Diagram&#10;&#10;Description automatically generated with medium confidence">
            <a:extLst>
              <a:ext uri="{FF2B5EF4-FFF2-40B4-BE49-F238E27FC236}">
                <a16:creationId xmlns:a16="http://schemas.microsoft.com/office/drawing/2014/main" id="{09528E5C-0019-7082-AACA-16B7867BEA4A}"/>
              </a:ext>
            </a:extLst>
          </p:cNvPr>
          <p:cNvPicPr>
            <a:picLocks noChangeAspect="1"/>
          </p:cNvPicPr>
          <p:nvPr/>
        </p:nvPicPr>
        <p:blipFill>
          <a:blip r:embed="rId2"/>
          <a:stretch>
            <a:fillRect/>
          </a:stretch>
        </p:blipFill>
        <p:spPr>
          <a:xfrm>
            <a:off x="0" y="0"/>
            <a:ext cx="12192000" cy="6092890"/>
          </a:xfrm>
          <a:prstGeom prst="rect">
            <a:avLst/>
          </a:prstGeom>
          <a:ln w="19050">
            <a:solidFill>
              <a:srgbClr val="FFFFFF"/>
            </a:solidFill>
          </a:ln>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CEFD-F981-88A5-E1C8-7A0D5C8CF896}"/>
              </a:ext>
            </a:extLst>
          </p:cNvPr>
          <p:cNvSpPr>
            <a:spLocks noGrp="1"/>
          </p:cNvSpPr>
          <p:nvPr>
            <p:ph type="title"/>
          </p:nvPr>
        </p:nvSpPr>
        <p:spPr>
          <a:xfrm>
            <a:off x="4767943" y="65456"/>
            <a:ext cx="7296539" cy="585788"/>
          </a:xfrm>
        </p:spPr>
        <p:txBody>
          <a:bodyPr>
            <a:noAutofit/>
          </a:bodyPr>
          <a:lstStyle/>
          <a:p>
            <a:pPr algn="r"/>
            <a:r>
              <a:rPr lang="en-US" sz="4000" b="1" dirty="0"/>
              <a:t>Strengths &amp; Weaknesses</a:t>
            </a:r>
          </a:p>
        </p:txBody>
      </p:sp>
      <p:sp>
        <p:nvSpPr>
          <p:cNvPr id="3" name="Text Placeholder 2">
            <a:extLst>
              <a:ext uri="{FF2B5EF4-FFF2-40B4-BE49-F238E27FC236}">
                <a16:creationId xmlns:a16="http://schemas.microsoft.com/office/drawing/2014/main" id="{3ABCAB7F-AE2C-8AAE-18C7-F2DF44152D9C}"/>
              </a:ext>
            </a:extLst>
          </p:cNvPr>
          <p:cNvSpPr>
            <a:spLocks noGrp="1"/>
          </p:cNvSpPr>
          <p:nvPr>
            <p:ph type="body" sz="quarter" idx="13"/>
          </p:nvPr>
        </p:nvSpPr>
        <p:spPr/>
        <p:txBody>
          <a:bodyPr>
            <a:normAutofit/>
          </a:bodyPr>
          <a:lstStyle/>
          <a:p>
            <a:r>
              <a:rPr lang="en-US" sz="2800" b="1" dirty="0">
                <a:solidFill>
                  <a:srgbClr val="00B050"/>
                </a:solidFill>
              </a:rPr>
              <a:t>Strength</a:t>
            </a:r>
          </a:p>
        </p:txBody>
      </p:sp>
      <p:sp>
        <p:nvSpPr>
          <p:cNvPr id="4" name="Text Placeholder 3">
            <a:extLst>
              <a:ext uri="{FF2B5EF4-FFF2-40B4-BE49-F238E27FC236}">
                <a16:creationId xmlns:a16="http://schemas.microsoft.com/office/drawing/2014/main" id="{9C1B6948-D345-8D9F-8C23-9B8E1E953C6D}"/>
              </a:ext>
            </a:extLst>
          </p:cNvPr>
          <p:cNvSpPr>
            <a:spLocks noGrp="1"/>
          </p:cNvSpPr>
          <p:nvPr>
            <p:ph type="body" sz="quarter" idx="14"/>
          </p:nvPr>
        </p:nvSpPr>
        <p:spPr/>
        <p:txBody>
          <a:bodyPr>
            <a:normAutofit/>
          </a:bodyPr>
          <a:lstStyle/>
          <a:p>
            <a:r>
              <a:rPr lang="en-US" sz="2800" b="1" dirty="0">
                <a:solidFill>
                  <a:srgbClr val="00B050"/>
                </a:solidFill>
              </a:rPr>
              <a:t>Strength</a:t>
            </a:r>
          </a:p>
        </p:txBody>
      </p:sp>
      <p:sp>
        <p:nvSpPr>
          <p:cNvPr id="5" name="Text Placeholder 4">
            <a:extLst>
              <a:ext uri="{FF2B5EF4-FFF2-40B4-BE49-F238E27FC236}">
                <a16:creationId xmlns:a16="http://schemas.microsoft.com/office/drawing/2014/main" id="{2A2BF58F-CBD7-D6B3-1C56-9721BF8E02C9}"/>
              </a:ext>
            </a:extLst>
          </p:cNvPr>
          <p:cNvSpPr>
            <a:spLocks noGrp="1"/>
          </p:cNvSpPr>
          <p:nvPr>
            <p:ph type="body" sz="quarter" idx="15"/>
          </p:nvPr>
        </p:nvSpPr>
        <p:spPr/>
        <p:txBody>
          <a:bodyPr>
            <a:normAutofit/>
          </a:bodyPr>
          <a:lstStyle/>
          <a:p>
            <a:r>
              <a:rPr lang="en-US" sz="2800" b="1" dirty="0">
                <a:solidFill>
                  <a:srgbClr val="FF0000"/>
                </a:solidFill>
              </a:rPr>
              <a:t>Weakness</a:t>
            </a:r>
          </a:p>
        </p:txBody>
      </p:sp>
      <p:sp>
        <p:nvSpPr>
          <p:cNvPr id="6" name="Text Placeholder 5">
            <a:extLst>
              <a:ext uri="{FF2B5EF4-FFF2-40B4-BE49-F238E27FC236}">
                <a16:creationId xmlns:a16="http://schemas.microsoft.com/office/drawing/2014/main" id="{3E713CDA-C9A4-5D36-A597-49D94C329D02}"/>
              </a:ext>
            </a:extLst>
          </p:cNvPr>
          <p:cNvSpPr>
            <a:spLocks noGrp="1"/>
          </p:cNvSpPr>
          <p:nvPr>
            <p:ph type="body" sz="quarter" idx="16"/>
          </p:nvPr>
        </p:nvSpPr>
        <p:spPr/>
        <p:txBody>
          <a:bodyPr>
            <a:normAutofit/>
          </a:bodyPr>
          <a:lstStyle/>
          <a:p>
            <a:r>
              <a:rPr lang="en-US" sz="2800" b="1" dirty="0">
                <a:solidFill>
                  <a:srgbClr val="FF0000"/>
                </a:solidFill>
              </a:rPr>
              <a:t>Weakness</a:t>
            </a:r>
          </a:p>
        </p:txBody>
      </p:sp>
      <p:sp>
        <p:nvSpPr>
          <p:cNvPr id="7" name="Text Placeholder 6">
            <a:extLst>
              <a:ext uri="{FF2B5EF4-FFF2-40B4-BE49-F238E27FC236}">
                <a16:creationId xmlns:a16="http://schemas.microsoft.com/office/drawing/2014/main" id="{19EAC69C-7A4A-7364-1239-9106EE198EC6}"/>
              </a:ext>
            </a:extLst>
          </p:cNvPr>
          <p:cNvSpPr>
            <a:spLocks noGrp="1"/>
          </p:cNvSpPr>
          <p:nvPr>
            <p:ph type="body" sz="quarter" idx="17"/>
          </p:nvPr>
        </p:nvSpPr>
        <p:spPr/>
        <p:txBody>
          <a:bodyPr>
            <a:normAutofit/>
          </a:bodyPr>
          <a:lstStyle/>
          <a:p>
            <a:r>
              <a:rPr lang="en-US" sz="2400" dirty="0"/>
              <a:t>Website successfully pulls from the iTunes API.</a:t>
            </a:r>
          </a:p>
        </p:txBody>
      </p:sp>
      <p:sp>
        <p:nvSpPr>
          <p:cNvPr id="8" name="Text Placeholder 7">
            <a:extLst>
              <a:ext uri="{FF2B5EF4-FFF2-40B4-BE49-F238E27FC236}">
                <a16:creationId xmlns:a16="http://schemas.microsoft.com/office/drawing/2014/main" id="{1009E557-FF75-B372-0D6B-86DE2D9D0463}"/>
              </a:ext>
            </a:extLst>
          </p:cNvPr>
          <p:cNvSpPr>
            <a:spLocks noGrp="1"/>
          </p:cNvSpPr>
          <p:nvPr>
            <p:ph type="body" sz="quarter" idx="18"/>
          </p:nvPr>
        </p:nvSpPr>
        <p:spPr>
          <a:xfrm>
            <a:off x="4986029" y="2682564"/>
            <a:ext cx="5102680" cy="904090"/>
          </a:xfrm>
        </p:spPr>
        <p:txBody>
          <a:bodyPr>
            <a:normAutofit/>
          </a:bodyPr>
          <a:lstStyle/>
          <a:p>
            <a:r>
              <a:rPr lang="en-US" sz="2400" dirty="0"/>
              <a:t>Song Generator creates new song each time it is triggered.</a:t>
            </a:r>
          </a:p>
        </p:txBody>
      </p:sp>
      <p:sp>
        <p:nvSpPr>
          <p:cNvPr id="9" name="Text Placeholder 8">
            <a:extLst>
              <a:ext uri="{FF2B5EF4-FFF2-40B4-BE49-F238E27FC236}">
                <a16:creationId xmlns:a16="http://schemas.microsoft.com/office/drawing/2014/main" id="{C2151EE3-87EC-D251-28C6-0191CBFF3405}"/>
              </a:ext>
            </a:extLst>
          </p:cNvPr>
          <p:cNvSpPr>
            <a:spLocks noGrp="1"/>
          </p:cNvSpPr>
          <p:nvPr>
            <p:ph type="body" sz="quarter" idx="19"/>
          </p:nvPr>
        </p:nvSpPr>
        <p:spPr/>
        <p:txBody>
          <a:bodyPr>
            <a:normAutofit/>
          </a:bodyPr>
          <a:lstStyle/>
          <a:p>
            <a:r>
              <a:rPr lang="en-US" sz="2400" dirty="0"/>
              <a:t>Limited number of moods.</a:t>
            </a:r>
          </a:p>
        </p:txBody>
      </p:sp>
      <p:sp>
        <p:nvSpPr>
          <p:cNvPr id="10" name="Text Placeholder 9">
            <a:extLst>
              <a:ext uri="{FF2B5EF4-FFF2-40B4-BE49-F238E27FC236}">
                <a16:creationId xmlns:a16="http://schemas.microsoft.com/office/drawing/2014/main" id="{EC8A301F-FC93-B135-A5FB-7274FA9731B3}"/>
              </a:ext>
            </a:extLst>
          </p:cNvPr>
          <p:cNvSpPr>
            <a:spLocks noGrp="1"/>
          </p:cNvSpPr>
          <p:nvPr>
            <p:ph type="body" sz="quarter" idx="20"/>
          </p:nvPr>
        </p:nvSpPr>
        <p:spPr>
          <a:xfrm>
            <a:off x="6175280" y="4824429"/>
            <a:ext cx="5102680" cy="1231137"/>
          </a:xfrm>
        </p:spPr>
        <p:txBody>
          <a:bodyPr>
            <a:normAutofit/>
          </a:bodyPr>
          <a:lstStyle/>
          <a:p>
            <a:r>
              <a:rPr lang="en-US" sz="2400" dirty="0"/>
              <a:t>Search feature occasionally plays song that does not match the mood.</a:t>
            </a:r>
          </a:p>
        </p:txBody>
      </p:sp>
      <p:sp>
        <p:nvSpPr>
          <p:cNvPr id="11" name="Date Placeholder 10">
            <a:extLst>
              <a:ext uri="{FF2B5EF4-FFF2-40B4-BE49-F238E27FC236}">
                <a16:creationId xmlns:a16="http://schemas.microsoft.com/office/drawing/2014/main" id="{5443827B-1D6F-0F34-FD76-DAA87163EACB}"/>
              </a:ext>
            </a:extLst>
          </p:cNvPr>
          <p:cNvSpPr>
            <a:spLocks noGrp="1"/>
          </p:cNvSpPr>
          <p:nvPr>
            <p:ph type="dt" sz="half" idx="10"/>
          </p:nvPr>
        </p:nvSpPr>
        <p:spPr/>
        <p:txBody>
          <a:bodyPr/>
          <a:lstStyle/>
          <a:p>
            <a:r>
              <a:rPr lang="en-US" sz="1600" dirty="0"/>
              <a:t>2022</a:t>
            </a:r>
          </a:p>
        </p:txBody>
      </p:sp>
      <p:sp>
        <p:nvSpPr>
          <p:cNvPr id="12" name="Footer Placeholder 11">
            <a:extLst>
              <a:ext uri="{FF2B5EF4-FFF2-40B4-BE49-F238E27FC236}">
                <a16:creationId xmlns:a16="http://schemas.microsoft.com/office/drawing/2014/main" id="{1CCEA103-4A51-D860-1095-92EDDBACADFD}"/>
              </a:ext>
            </a:extLst>
          </p:cNvPr>
          <p:cNvSpPr>
            <a:spLocks noGrp="1"/>
          </p:cNvSpPr>
          <p:nvPr>
            <p:ph type="ftr" sz="quarter" idx="11"/>
          </p:nvPr>
        </p:nvSpPr>
        <p:spPr>
          <a:xfrm>
            <a:off x="4986029" y="6400039"/>
            <a:ext cx="5953124" cy="367947"/>
          </a:xfrm>
        </p:spPr>
        <p:txBody>
          <a:bodyPr/>
          <a:lstStyle/>
          <a:p>
            <a:r>
              <a:rPr lang="en-US" sz="1600" dirty="0"/>
              <a:t>Moodster: An Intelligent Music Mood Generator</a:t>
            </a:r>
          </a:p>
        </p:txBody>
      </p:sp>
      <p:sp>
        <p:nvSpPr>
          <p:cNvPr id="13" name="Slide Number Placeholder 12">
            <a:extLst>
              <a:ext uri="{FF2B5EF4-FFF2-40B4-BE49-F238E27FC236}">
                <a16:creationId xmlns:a16="http://schemas.microsoft.com/office/drawing/2014/main" id="{64FF7A32-A153-8422-7670-2CC8F3375A93}"/>
              </a:ext>
            </a:extLst>
          </p:cNvPr>
          <p:cNvSpPr>
            <a:spLocks noGrp="1"/>
          </p:cNvSpPr>
          <p:nvPr>
            <p:ph type="sldNum" sz="quarter" idx="12"/>
          </p:nvPr>
        </p:nvSpPr>
        <p:spPr/>
        <p:txBody>
          <a:bodyPr/>
          <a:lstStyle/>
          <a:p>
            <a:fld id="{A49DFD55-3C28-40EF-9E31-A92D2E4017FF}" type="slidenum">
              <a:rPr lang="en-US" sz="1600" smtClean="0"/>
              <a:pPr/>
              <a:t>7</a:t>
            </a:fld>
            <a:endParaRPr lang="en-US" sz="1600" dirty="0"/>
          </a:p>
        </p:txBody>
      </p:sp>
    </p:spTree>
    <p:extLst>
      <p:ext uri="{BB962C8B-B14F-4D97-AF65-F5344CB8AC3E}">
        <p14:creationId xmlns:p14="http://schemas.microsoft.com/office/powerpoint/2010/main" val="111818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48D7-8809-64F8-64A3-5251E56B2B73}"/>
              </a:ext>
            </a:extLst>
          </p:cNvPr>
          <p:cNvSpPr>
            <a:spLocks noGrp="1"/>
          </p:cNvSpPr>
          <p:nvPr>
            <p:ph type="title"/>
          </p:nvPr>
        </p:nvSpPr>
        <p:spPr>
          <a:xfrm>
            <a:off x="272336" y="136525"/>
            <a:ext cx="6696075" cy="619125"/>
          </a:xfrm>
        </p:spPr>
        <p:txBody>
          <a:bodyPr>
            <a:noAutofit/>
          </a:bodyPr>
          <a:lstStyle/>
          <a:p>
            <a:r>
              <a:rPr lang="en-US" sz="4000" b="1" dirty="0"/>
              <a:t>Future Work</a:t>
            </a:r>
          </a:p>
        </p:txBody>
      </p:sp>
      <p:sp>
        <p:nvSpPr>
          <p:cNvPr id="3" name="Subtitle 2">
            <a:extLst>
              <a:ext uri="{FF2B5EF4-FFF2-40B4-BE49-F238E27FC236}">
                <a16:creationId xmlns:a16="http://schemas.microsoft.com/office/drawing/2014/main" id="{BCE2F969-6CE1-191A-7AB9-C452FBC2D4A7}"/>
              </a:ext>
            </a:extLst>
          </p:cNvPr>
          <p:cNvSpPr>
            <a:spLocks noGrp="1"/>
          </p:cNvSpPr>
          <p:nvPr>
            <p:ph type="subTitle" idx="1"/>
          </p:nvPr>
        </p:nvSpPr>
        <p:spPr>
          <a:xfrm>
            <a:off x="4778108" y="2118049"/>
            <a:ext cx="6696074" cy="3135086"/>
          </a:xfrm>
        </p:spPr>
        <p:txBody>
          <a:bodyPr>
            <a:noAutofit/>
          </a:bodyPr>
          <a:lstStyle/>
          <a:p>
            <a:pPr marL="342900" indent="-342900">
              <a:buFont typeface="Arial" panose="020B0604020202020204" pitchFamily="34" charset="0"/>
              <a:buChar char="•"/>
            </a:pPr>
            <a:r>
              <a:rPr lang="en-US" sz="3600" dirty="0"/>
              <a:t>Add More Moods</a:t>
            </a:r>
          </a:p>
          <a:p>
            <a:pPr marL="342900" indent="-342900">
              <a:buFont typeface="Arial" panose="020B0604020202020204" pitchFamily="34" charset="0"/>
              <a:buChar char="•"/>
            </a:pPr>
            <a:r>
              <a:rPr lang="en-US" sz="3600" dirty="0"/>
              <a:t>Do More with Song Generator</a:t>
            </a:r>
          </a:p>
          <a:p>
            <a:pPr marL="342900" indent="-342900">
              <a:buFont typeface="Arial" panose="020B0604020202020204" pitchFamily="34" charset="0"/>
              <a:buChar char="•"/>
            </a:pPr>
            <a:r>
              <a:rPr lang="en-US" sz="3600" dirty="0"/>
              <a:t>Fix Bugs</a:t>
            </a:r>
          </a:p>
          <a:p>
            <a:pPr marL="342900" indent="-342900">
              <a:buFont typeface="Arial" panose="020B0604020202020204" pitchFamily="34" charset="0"/>
              <a:buChar char="•"/>
            </a:pPr>
            <a:r>
              <a:rPr lang="en-US" sz="3600" dirty="0"/>
              <a:t>Work on User Interface</a:t>
            </a:r>
          </a:p>
          <a:p>
            <a:pPr marL="342900" indent="-342900">
              <a:buFont typeface="Arial" panose="020B0604020202020204" pitchFamily="34" charset="0"/>
              <a:buChar char="•"/>
            </a:pPr>
            <a:r>
              <a:rPr lang="en-US" sz="3600" dirty="0"/>
              <a:t>Add More Functionality</a:t>
            </a:r>
          </a:p>
          <a:p>
            <a:pPr marL="342900" indent="-342900">
              <a:buFont typeface="Arial" panose="020B0604020202020204" pitchFamily="34" charset="0"/>
              <a:buChar char="•"/>
            </a:pPr>
            <a:r>
              <a:rPr lang="en-US" sz="3600" dirty="0"/>
              <a:t>More Specific ‘Search’ Function</a:t>
            </a:r>
          </a:p>
        </p:txBody>
      </p:sp>
      <p:sp>
        <p:nvSpPr>
          <p:cNvPr id="4" name="Date Placeholder 3">
            <a:extLst>
              <a:ext uri="{FF2B5EF4-FFF2-40B4-BE49-F238E27FC236}">
                <a16:creationId xmlns:a16="http://schemas.microsoft.com/office/drawing/2014/main" id="{F20D492C-C86C-DEDD-2BE1-183ABEAF8A2A}"/>
              </a:ext>
            </a:extLst>
          </p:cNvPr>
          <p:cNvSpPr>
            <a:spLocks noGrp="1"/>
          </p:cNvSpPr>
          <p:nvPr>
            <p:ph type="dt" sz="half" idx="10"/>
          </p:nvPr>
        </p:nvSpPr>
        <p:spPr/>
        <p:txBody>
          <a:bodyPr/>
          <a:lstStyle/>
          <a:p>
            <a:r>
              <a:rPr lang="en-US" sz="1600" dirty="0"/>
              <a:t>2022</a:t>
            </a:r>
          </a:p>
        </p:txBody>
      </p:sp>
      <p:sp>
        <p:nvSpPr>
          <p:cNvPr id="5" name="Footer Placeholder 4">
            <a:extLst>
              <a:ext uri="{FF2B5EF4-FFF2-40B4-BE49-F238E27FC236}">
                <a16:creationId xmlns:a16="http://schemas.microsoft.com/office/drawing/2014/main" id="{0E3B41B8-EC57-C037-594B-A00E6BC14AA7}"/>
              </a:ext>
            </a:extLst>
          </p:cNvPr>
          <p:cNvSpPr>
            <a:spLocks noGrp="1"/>
          </p:cNvSpPr>
          <p:nvPr>
            <p:ph type="ftr" sz="quarter" idx="11"/>
          </p:nvPr>
        </p:nvSpPr>
        <p:spPr>
          <a:xfrm>
            <a:off x="5646821" y="6356350"/>
            <a:ext cx="4604084" cy="365125"/>
          </a:xfrm>
        </p:spPr>
        <p:txBody>
          <a:bodyPr/>
          <a:lstStyle/>
          <a:p>
            <a:r>
              <a:rPr lang="en-US" sz="1600" dirty="0"/>
              <a:t>Moodster: An Intelligent Music Mood Generator</a:t>
            </a:r>
          </a:p>
        </p:txBody>
      </p:sp>
      <p:sp>
        <p:nvSpPr>
          <p:cNvPr id="6" name="Slide Number Placeholder 5">
            <a:extLst>
              <a:ext uri="{FF2B5EF4-FFF2-40B4-BE49-F238E27FC236}">
                <a16:creationId xmlns:a16="http://schemas.microsoft.com/office/drawing/2014/main" id="{2B6D292F-D409-C2FA-8BFB-EAE00776B94F}"/>
              </a:ext>
            </a:extLst>
          </p:cNvPr>
          <p:cNvSpPr>
            <a:spLocks noGrp="1"/>
          </p:cNvSpPr>
          <p:nvPr>
            <p:ph type="sldNum" sz="quarter" idx="12"/>
          </p:nvPr>
        </p:nvSpPr>
        <p:spPr/>
        <p:txBody>
          <a:bodyPr/>
          <a:lstStyle/>
          <a:p>
            <a:fld id="{A49DFD55-3C28-40EF-9E31-A92D2E4017FF}" type="slidenum">
              <a:rPr lang="en-US" sz="1600" smtClean="0"/>
              <a:pPr/>
              <a:t>8</a:t>
            </a:fld>
            <a:endParaRPr lang="en-US" sz="1600" dirty="0"/>
          </a:p>
        </p:txBody>
      </p:sp>
      <p:pic>
        <p:nvPicPr>
          <p:cNvPr id="10" name="Picture 9" descr="Programming data on computer monitor">
            <a:extLst>
              <a:ext uri="{FF2B5EF4-FFF2-40B4-BE49-F238E27FC236}">
                <a16:creationId xmlns:a16="http://schemas.microsoft.com/office/drawing/2014/main" id="{D2298580-DF6C-EC08-9948-5CB9C9D7FE9B}"/>
              </a:ext>
            </a:extLst>
          </p:cNvPr>
          <p:cNvPicPr>
            <a:picLocks noChangeAspect="1"/>
          </p:cNvPicPr>
          <p:nvPr/>
        </p:nvPicPr>
        <p:blipFill>
          <a:blip r:embed="rId2"/>
          <a:stretch>
            <a:fillRect/>
          </a:stretch>
        </p:blipFill>
        <p:spPr>
          <a:xfrm>
            <a:off x="383634" y="2383971"/>
            <a:ext cx="3905815" cy="2603241"/>
          </a:xfrm>
          <a:prstGeom prst="rect">
            <a:avLst/>
          </a:prstGeom>
          <a:effectLst>
            <a:softEdge rad="317500"/>
          </a:effectLst>
        </p:spPr>
      </p:pic>
    </p:spTree>
    <p:extLst>
      <p:ext uri="{BB962C8B-B14F-4D97-AF65-F5344CB8AC3E}">
        <p14:creationId xmlns:p14="http://schemas.microsoft.com/office/powerpoint/2010/main" val="377542319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350</TotalTime>
  <Words>309</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Moodster: An Intelligent Mood Music Generator</vt:lpstr>
      <vt:lpstr>Problem</vt:lpstr>
      <vt:lpstr>Importance</vt:lpstr>
      <vt:lpstr>Description</vt:lpstr>
      <vt:lpstr>Building</vt:lpstr>
      <vt:lpstr>https://bellavann.github.io/Moodster/</vt:lpstr>
      <vt:lpstr>Strengths &amp; Weaknesses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Moodster: An Intelligent Mood Music Generator</dc:title>
  <dc:creator>Bella Vann</dc:creator>
  <cp:lastModifiedBy>Bella Vann</cp:lastModifiedBy>
  <cp:revision>5</cp:revision>
  <dcterms:created xsi:type="dcterms:W3CDTF">2022-12-04T20:38:56Z</dcterms:created>
  <dcterms:modified xsi:type="dcterms:W3CDTF">2022-12-05T02:29:07Z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