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an\Downloads\Juegos_en_steam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Ponderación</a:t>
            </a:r>
            <a:r>
              <a:rPr lang="es-CO" baseline="0"/>
              <a:t> KRs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39-4290-84D6-9410D59D28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39-4290-84D6-9410D59D28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39-4290-84D6-9410D59D28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139-4290-84D6-9410D59D28A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OKR!$A$3:$A$6</c:f>
              <c:strCache>
                <c:ptCount val="4"/>
                <c:pt idx="0">
                  <c:v>KR1</c:v>
                </c:pt>
                <c:pt idx="1">
                  <c:v>KR2</c:v>
                </c:pt>
                <c:pt idx="2">
                  <c:v>KR3</c:v>
                </c:pt>
                <c:pt idx="3">
                  <c:v>KR4</c:v>
                </c:pt>
              </c:strCache>
            </c:strRef>
          </c:cat>
          <c:val>
            <c:numRef>
              <c:f>OKR!$I$3:$I$6</c:f>
              <c:numCache>
                <c:formatCode>0%</c:formatCode>
                <c:ptCount val="4"/>
                <c:pt idx="0">
                  <c:v>0.2</c:v>
                </c:pt>
                <c:pt idx="1">
                  <c:v>0.15</c:v>
                </c:pt>
                <c:pt idx="2">
                  <c:v>0.2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39-4290-84D6-9410D59D28A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18369195839234"/>
          <c:y val="0.30547577525666419"/>
          <c:w val="0.17703147937921318"/>
          <c:h val="0.4398661581619551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8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ECC64006-8418-0303-3797-4C866371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915" b="1085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95FEB-43EC-686D-D691-CE79F6F2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steam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9EEEC-A8F1-ED26-6DF3-CE786634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Nombres:</a:t>
            </a:r>
          </a:p>
          <a:p>
            <a:r>
              <a:rPr lang="es-ES" dirty="0">
                <a:solidFill>
                  <a:srgbClr val="FFFFFF"/>
                </a:solidFill>
              </a:rPr>
              <a:t>Eliana </a:t>
            </a:r>
            <a:r>
              <a:rPr lang="es-ES">
                <a:solidFill>
                  <a:srgbClr val="FFFFFF"/>
                </a:solidFill>
              </a:rPr>
              <a:t>Zamora Sanabria </a:t>
            </a: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8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D769-0D95-B620-BC34-C17F2499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1A7C6-28D6-9B66-3742-A60C827C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Steam</a:t>
            </a:r>
            <a:r>
              <a:rPr lang="es-ES" dirty="0"/>
              <a:t> es una empresa distribuidora de juegos de diferentes desarrolladores, la cual genero este análisis para identificar a los desarrolladores con mas rating positivo en el mercado y poder negociar mejores precios y así obtener un mejor margen de ganancia final.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51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193C-CCDE-DABD-BC49-427473CC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656"/>
            <a:ext cx="9601200" cy="1309687"/>
          </a:xfrm>
        </p:spPr>
        <p:txBody>
          <a:bodyPr/>
          <a:lstStyle/>
          <a:p>
            <a:r>
              <a:rPr lang="es-ES" dirty="0"/>
              <a:t>Datos necesarios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1AD843-3BB7-D628-2A14-6F597AFD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418" y="1282991"/>
            <a:ext cx="9215582" cy="5029194"/>
          </a:xfrm>
        </p:spPr>
      </p:pic>
    </p:spTree>
    <p:extLst>
      <p:ext uri="{BB962C8B-B14F-4D97-AF65-F5344CB8AC3E}">
        <p14:creationId xmlns:p14="http://schemas.microsoft.com/office/powerpoint/2010/main" val="271221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AE64-D172-D232-98A5-5383D23A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79" y="429208"/>
            <a:ext cx="9601200" cy="1266242"/>
          </a:xfrm>
        </p:spPr>
        <p:txBody>
          <a:bodyPr/>
          <a:lstStyle/>
          <a:p>
            <a:r>
              <a:rPr lang="es-ES" dirty="0"/>
              <a:t>OBJETIVOS 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F76F581-26A7-D81C-2ED6-2FF2D64B6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32091"/>
              </p:ext>
            </p:extLst>
          </p:nvPr>
        </p:nvGraphicFramePr>
        <p:xfrm>
          <a:off x="134500" y="1589708"/>
          <a:ext cx="7705566" cy="3678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363">
                  <a:extLst>
                    <a:ext uri="{9D8B030D-6E8A-4147-A177-3AD203B41FA5}">
                      <a16:colId xmlns:a16="http://schemas.microsoft.com/office/drawing/2014/main" val="3554315471"/>
                    </a:ext>
                  </a:extLst>
                </a:gridCol>
                <a:gridCol w="2537946">
                  <a:extLst>
                    <a:ext uri="{9D8B030D-6E8A-4147-A177-3AD203B41FA5}">
                      <a16:colId xmlns:a16="http://schemas.microsoft.com/office/drawing/2014/main" val="3401242254"/>
                    </a:ext>
                  </a:extLst>
                </a:gridCol>
                <a:gridCol w="634486">
                  <a:extLst>
                    <a:ext uri="{9D8B030D-6E8A-4147-A177-3AD203B41FA5}">
                      <a16:colId xmlns:a16="http://schemas.microsoft.com/office/drawing/2014/main" val="3301575033"/>
                    </a:ext>
                  </a:extLst>
                </a:gridCol>
                <a:gridCol w="634486">
                  <a:extLst>
                    <a:ext uri="{9D8B030D-6E8A-4147-A177-3AD203B41FA5}">
                      <a16:colId xmlns:a16="http://schemas.microsoft.com/office/drawing/2014/main" val="2195779083"/>
                    </a:ext>
                  </a:extLst>
                </a:gridCol>
                <a:gridCol w="789922">
                  <a:extLst>
                    <a:ext uri="{9D8B030D-6E8A-4147-A177-3AD203B41FA5}">
                      <a16:colId xmlns:a16="http://schemas.microsoft.com/office/drawing/2014/main" val="1283541988"/>
                    </a:ext>
                  </a:extLst>
                </a:gridCol>
                <a:gridCol w="1554363">
                  <a:extLst>
                    <a:ext uri="{9D8B030D-6E8A-4147-A177-3AD203B41FA5}">
                      <a16:colId xmlns:a16="http://schemas.microsoft.com/office/drawing/2014/main" val="3943896016"/>
                    </a:ext>
                  </a:extLst>
                </a:gridCol>
              </a:tblGrid>
              <a:tr h="336651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Objetivo 1: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500" u="none" strike="noStrike" dirty="0">
                          <a:effectLst/>
                        </a:rPr>
                        <a:t>Identificar las mejores desarrolladores de videojuegos para negociar y hacer mejor oferta en precios a los clientes 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Progreso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Cumplimiento</a:t>
                      </a:r>
                      <a:br>
                        <a:rPr lang="es-CO" sz="1100" u="none" strike="noStrike">
                          <a:effectLst/>
                        </a:rPr>
                      </a:br>
                      <a:r>
                        <a:rPr lang="es-CO" sz="1100" u="none" strike="noStrike">
                          <a:effectLst/>
                        </a:rPr>
                        <a:t>Objetivo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extLst>
                  <a:ext uri="{0D108BD9-81ED-4DB2-BD59-A6C34878D82A}">
                    <a16:rowId xmlns:a16="http://schemas.microsoft.com/office/drawing/2014/main" val="239064900"/>
                  </a:ext>
                </a:extLst>
              </a:tr>
              <a:tr h="80796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100%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ctr"/>
                </a:tc>
                <a:extLst>
                  <a:ext uri="{0D108BD9-81ED-4DB2-BD59-A6C34878D82A}">
                    <a16:rowId xmlns:a16="http://schemas.microsoft.com/office/drawing/2014/main" val="3817449374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pPr algn="l" fontAlgn="b"/>
                      <a:r>
                        <a:rPr lang="es-CO" sz="1500" u="none" strike="noStrike">
                          <a:effectLst/>
                        </a:rPr>
                        <a:t>KR1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" sz="1500" u="none" strike="noStrike" dirty="0">
                          <a:effectLst/>
                        </a:rPr>
                        <a:t>identificar cuales son los 6 mejores desarrolladores dado el rating positivo de sus video juegos.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ctr"/>
                </a:tc>
                <a:extLst>
                  <a:ext uri="{0D108BD9-81ED-4DB2-BD59-A6C34878D82A}">
                    <a16:rowId xmlns:a16="http://schemas.microsoft.com/office/drawing/2014/main" val="3333829346"/>
                  </a:ext>
                </a:extLst>
              </a:tr>
              <a:tr h="456349">
                <a:tc>
                  <a:txBody>
                    <a:bodyPr/>
                    <a:lstStyle/>
                    <a:p>
                      <a:pPr algn="l" fontAlgn="b"/>
                      <a:r>
                        <a:rPr lang="es-CO" sz="1500" u="none" strike="noStrike">
                          <a:effectLst/>
                        </a:rPr>
                        <a:t>KR2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>
                          <a:effectLst/>
                        </a:rPr>
                        <a:t>Identificar el precio de los mejores desarrolladores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15%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ctr"/>
                </a:tc>
                <a:extLst>
                  <a:ext uri="{0D108BD9-81ED-4DB2-BD59-A6C34878D82A}">
                    <a16:rowId xmlns:a16="http://schemas.microsoft.com/office/drawing/2014/main" val="3515136343"/>
                  </a:ext>
                </a:extLst>
              </a:tr>
              <a:tr h="456349">
                <a:tc>
                  <a:txBody>
                    <a:bodyPr/>
                    <a:lstStyle/>
                    <a:p>
                      <a:pPr algn="l" fontAlgn="b"/>
                      <a:r>
                        <a:rPr lang="es-CO" sz="1500" u="none" strike="noStrike">
                          <a:effectLst/>
                        </a:rPr>
                        <a:t>KR3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>
                          <a:effectLst/>
                        </a:rPr>
                        <a:t>Identificar las categorias mejor valoradas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ctr"/>
                </a:tc>
                <a:extLst>
                  <a:ext uri="{0D108BD9-81ED-4DB2-BD59-A6C34878D82A}">
                    <a16:rowId xmlns:a16="http://schemas.microsoft.com/office/drawing/2014/main" val="4187692933"/>
                  </a:ext>
                </a:extLst>
              </a:tr>
              <a:tr h="905217">
                <a:tc>
                  <a:txBody>
                    <a:bodyPr/>
                    <a:lstStyle/>
                    <a:p>
                      <a:pPr algn="l" fontAlgn="b"/>
                      <a:r>
                        <a:rPr lang="es-CO" sz="1500" u="none" strike="noStrike">
                          <a:effectLst/>
                        </a:rPr>
                        <a:t>KR4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s-ES" sz="1500" u="none" strike="noStrike" dirty="0">
                          <a:effectLst/>
                        </a:rPr>
                        <a:t>Conseguir que los desarrolladores mejor valorados bajen un 5% sus precios, en especial en las categorías mas valoradas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Rajdhani"/>
                      </a:endParaRPr>
                    </a:p>
                  </a:txBody>
                  <a:tcPr marL="7481" marR="7481" marT="74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45%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ctr"/>
                </a:tc>
                <a:extLst>
                  <a:ext uri="{0D108BD9-81ED-4DB2-BD59-A6C34878D82A}">
                    <a16:rowId xmlns:a16="http://schemas.microsoft.com/office/drawing/2014/main" val="1482171478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492D121-BDB3-537C-3ACF-11298BC16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942902"/>
              </p:ext>
            </p:extLst>
          </p:nvPr>
        </p:nvGraphicFramePr>
        <p:xfrm>
          <a:off x="8001035" y="746448"/>
          <a:ext cx="4056465" cy="257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52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3B5A-64E3-DC55-2285-D07C12DA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kpi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54F07C-E0BF-6208-3B4C-5D4E47A73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68008"/>
              </p:ext>
            </p:extLst>
          </p:nvPr>
        </p:nvGraphicFramePr>
        <p:xfrm>
          <a:off x="1295400" y="2152649"/>
          <a:ext cx="9601199" cy="2279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434">
                  <a:extLst>
                    <a:ext uri="{9D8B030D-6E8A-4147-A177-3AD203B41FA5}">
                      <a16:colId xmlns:a16="http://schemas.microsoft.com/office/drawing/2014/main" val="4241943518"/>
                    </a:ext>
                  </a:extLst>
                </a:gridCol>
                <a:gridCol w="2080030">
                  <a:extLst>
                    <a:ext uri="{9D8B030D-6E8A-4147-A177-3AD203B41FA5}">
                      <a16:colId xmlns:a16="http://schemas.microsoft.com/office/drawing/2014/main" val="478854182"/>
                    </a:ext>
                  </a:extLst>
                </a:gridCol>
                <a:gridCol w="1708104">
                  <a:extLst>
                    <a:ext uri="{9D8B030D-6E8A-4147-A177-3AD203B41FA5}">
                      <a16:colId xmlns:a16="http://schemas.microsoft.com/office/drawing/2014/main" val="2340551130"/>
                    </a:ext>
                  </a:extLst>
                </a:gridCol>
                <a:gridCol w="2410631">
                  <a:extLst>
                    <a:ext uri="{9D8B030D-6E8A-4147-A177-3AD203B41FA5}">
                      <a16:colId xmlns:a16="http://schemas.microsoft.com/office/drawing/2014/main" val="874589321"/>
                    </a:ext>
                  </a:extLst>
                </a:gridCol>
              </a:tblGrid>
              <a:tr h="32562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Medida/Indicador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Rajdhan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Campo/fórmula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Rajdhan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Unidad de medida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Rajdhan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Dimensiones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Rajdhan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342349"/>
                  </a:ext>
                </a:extLst>
              </a:tr>
              <a:tr h="6512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Rating positivo por desarrollador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positive-ratings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Entero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effectLst/>
                        </a:rPr>
                        <a:t>Developer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br>
                        <a:rPr lang="es-CO" sz="1400" u="none" strike="noStrike" dirty="0">
                          <a:effectLst/>
                        </a:rPr>
                      </a:br>
                      <a:r>
                        <a:rPr lang="es-CO" sz="1400" u="none" strike="noStrike" dirty="0">
                          <a:effectLst/>
                        </a:rPr>
                        <a:t>positive-ratings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7773352"/>
                  </a:ext>
                </a:extLst>
              </a:tr>
              <a:tr h="65125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precio de desarrollador mejor valorado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effectLst/>
                        </a:rPr>
                        <a:t>price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$/unidad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br>
                        <a:rPr lang="es-CO" sz="1400" u="none" strike="noStrike" dirty="0">
                          <a:effectLst/>
                        </a:rPr>
                      </a:br>
                      <a:r>
                        <a:rPr lang="es-CO" sz="1400" u="none" strike="noStrike" dirty="0" err="1">
                          <a:effectLst/>
                        </a:rPr>
                        <a:t>price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167634"/>
                  </a:ext>
                </a:extLst>
              </a:tr>
              <a:tr h="6512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Rating positivo por </a:t>
                      </a:r>
                      <a:r>
                        <a:rPr lang="es-CO" sz="1400" u="none" strike="noStrike" dirty="0" err="1">
                          <a:effectLst/>
                        </a:rPr>
                        <a:t>categoria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positive-ratings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Entero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effectLst/>
                        </a:rPr>
                        <a:t>Categoties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br>
                        <a:rPr lang="es-CO" sz="1400" u="none" strike="noStrike" dirty="0">
                          <a:effectLst/>
                        </a:rPr>
                      </a:br>
                      <a:r>
                        <a:rPr lang="es-CO" sz="1400" u="none" strike="noStrike" dirty="0">
                          <a:effectLst/>
                        </a:rPr>
                        <a:t>positive-ratings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385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9D29-3804-F8FE-DC47-1EB3896D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030" y="727603"/>
            <a:ext cx="4059139" cy="182211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2700" dirty="0"/>
              <a:t>Rating positivo por desarrollador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829" y="3731588"/>
            <a:ext cx="4181832" cy="1502885"/>
          </a:xfrm>
        </p:spPr>
        <p:txBody>
          <a:bodyPr anchor="t"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identificamos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6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rating </a:t>
            </a:r>
            <a:r>
              <a:rPr lang="en-US" dirty="0" err="1"/>
              <a:t>positivo</a:t>
            </a:r>
            <a:r>
              <a:rPr lang="en-US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83AC3B-AD6D-A59E-BE47-C576505EB5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9909" y="1784351"/>
            <a:ext cx="5996827" cy="3598096"/>
          </a:xfrm>
          <a:noFill/>
        </p:spPr>
      </p:pic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9D29-3804-F8FE-DC47-1EB3896D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030" y="727603"/>
            <a:ext cx="4059139" cy="1822118"/>
          </a:xfrm>
        </p:spPr>
        <p:txBody>
          <a:bodyPr anchor="ctr">
            <a:normAutofit fontScale="90000"/>
          </a:bodyPr>
          <a:lstStyle/>
          <a:p>
            <a:pPr algn="l" fontAlgn="b"/>
            <a:r>
              <a:rPr lang="es-ES" sz="2800" u="none" strike="noStrike" dirty="0">
                <a:effectLst/>
              </a:rPr>
              <a:t>precio de desarrollador mejor valorado </a:t>
            </a:r>
            <a:endParaRPr lang="es-E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400" y="2934288"/>
            <a:ext cx="4181832" cy="1502885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identificamos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6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oferta</a:t>
            </a:r>
            <a:r>
              <a:rPr lang="en-US" dirty="0"/>
              <a:t> y </a:t>
            </a:r>
            <a:r>
              <a:rPr lang="en-US" dirty="0" err="1"/>
              <a:t>llegar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negociación</a:t>
            </a:r>
            <a:r>
              <a:rPr lang="en-US" dirty="0"/>
              <a:t> de </a:t>
            </a:r>
            <a:r>
              <a:rPr lang="en-US" dirty="0" err="1"/>
              <a:t>precios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Descartamos</a:t>
            </a:r>
            <a:r>
              <a:rPr lang="en-US" dirty="0"/>
              <a:t> a Valve; Hidden Path Entertainment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juegos</a:t>
            </a:r>
            <a:r>
              <a:rPr lang="en-US" dirty="0"/>
              <a:t> </a:t>
            </a:r>
            <a:r>
              <a:rPr lang="en-US" dirty="0" err="1"/>
              <a:t>gratuitos</a:t>
            </a:r>
            <a:r>
              <a:rPr lang="en-US" dirty="0"/>
              <a:t>.</a:t>
            </a:r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EE0C88-C09D-6884-1117-6BF63787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6" y="1617400"/>
            <a:ext cx="6413382" cy="320312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1ABD7C1-5899-C52A-7B9C-9D1281479071}"/>
              </a:ext>
            </a:extLst>
          </p:cNvPr>
          <p:cNvSpPr txBox="1">
            <a:spLocks/>
          </p:cNvSpPr>
          <p:nvPr/>
        </p:nvSpPr>
        <p:spPr>
          <a:xfrm>
            <a:off x="7039155" y="4878865"/>
            <a:ext cx="4537494" cy="150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dirty="0" err="1"/>
              <a:t>Enfocaremos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esfuerzos</a:t>
            </a:r>
            <a:r>
              <a:rPr lang="en-US" dirty="0"/>
              <a:t> de </a:t>
            </a:r>
            <a:r>
              <a:rPr lang="en-US" dirty="0" err="1"/>
              <a:t>negociación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. </a:t>
            </a:r>
            <a:r>
              <a:rPr lang="en-US" dirty="0" err="1"/>
              <a:t>ya</a:t>
            </a:r>
            <a:r>
              <a:rPr lang="en-US" dirty="0"/>
              <a:t> que a mayor </a:t>
            </a:r>
            <a:r>
              <a:rPr lang="en-US" dirty="0" err="1"/>
              <a:t>popularidad</a:t>
            </a:r>
            <a:r>
              <a:rPr lang="en-US" dirty="0"/>
              <a:t>(</a:t>
            </a:r>
            <a:r>
              <a:rPr lang="es-CO" sz="1800" u="none" strike="noStrike" dirty="0">
                <a:effectLst/>
              </a:rPr>
              <a:t>positive-ratings)</a:t>
            </a:r>
            <a:r>
              <a:rPr lang="en-US" dirty="0"/>
              <a:t>, mayor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 ”.</a:t>
            </a:r>
          </a:p>
        </p:txBody>
      </p:sp>
    </p:spTree>
    <p:extLst>
      <p:ext uri="{BB962C8B-B14F-4D97-AF65-F5344CB8AC3E}">
        <p14:creationId xmlns:p14="http://schemas.microsoft.com/office/powerpoint/2010/main" val="160352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9D29-3804-F8FE-DC47-1EB3896D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030" y="727603"/>
            <a:ext cx="4059139" cy="1822118"/>
          </a:xfrm>
        </p:spPr>
        <p:txBody>
          <a:bodyPr anchor="ctr">
            <a:normAutofit/>
          </a:bodyPr>
          <a:lstStyle/>
          <a:p>
            <a:pPr algn="l" fontAlgn="b"/>
            <a:r>
              <a:rPr lang="es-CO" sz="2800" u="none" strike="noStrike" dirty="0">
                <a:effectLst/>
              </a:rPr>
              <a:t>Rating positivo por </a:t>
            </a:r>
            <a:r>
              <a:rPr lang="es-CO" sz="2800" u="none" strike="noStrike" dirty="0" err="1">
                <a:effectLst/>
              </a:rPr>
              <a:t>categoria</a:t>
            </a:r>
            <a:r>
              <a:rPr lang="es-CO" sz="2800" u="none" strike="noStrike" dirty="0">
                <a:effectLst/>
              </a:rPr>
              <a:t> </a:t>
            </a:r>
            <a:endParaRPr lang="es-CO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400" y="3218960"/>
            <a:ext cx="4181832" cy="1502885"/>
          </a:xfrm>
        </p:spPr>
        <p:txBody>
          <a:bodyPr anchor="t">
            <a:normAutofit fontScale="85000" lnSpcReduction="20000"/>
          </a:bodyPr>
          <a:lstStyle/>
          <a:p>
            <a:r>
              <a:rPr lang="es-ES" dirty="0"/>
              <a:t>En esta etapa identificamos si el rating positivo tiene relación directa con las categorías, y concluimos que si están relacionados y además los desarrollares elegidos con los resultados anteriores cuentan con videojuegos en estas categorías. </a:t>
            </a:r>
            <a:endParaRPr lang="en-US" dirty="0"/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BEF6E-DA72-C71D-A850-B3012A2F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5" y="1610041"/>
            <a:ext cx="6488911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406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319</Words>
  <Application>Microsoft Office PowerPoint</Application>
  <PresentationFormat>Panorámica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Goudy Old Style</vt:lpstr>
      <vt:lpstr>Rajdhani</vt:lpstr>
      <vt:lpstr>Univers Light</vt:lpstr>
      <vt:lpstr>PoiseVTI</vt:lpstr>
      <vt:lpstr>steam</vt:lpstr>
      <vt:lpstr>Descripción del proyecto</vt:lpstr>
      <vt:lpstr>Datos necesarios</vt:lpstr>
      <vt:lpstr>OBJETIVOS </vt:lpstr>
      <vt:lpstr>kpi</vt:lpstr>
      <vt:lpstr>Rating positivo por desarrollador</vt:lpstr>
      <vt:lpstr>precio de desarrollador mejor valorado </vt:lpstr>
      <vt:lpstr>Rating positivo por categoria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</dc:title>
  <dc:creator>eliana zamora sanabria</dc:creator>
  <cp:lastModifiedBy>eliana zamora sanabria</cp:lastModifiedBy>
  <cp:revision>3</cp:revision>
  <dcterms:created xsi:type="dcterms:W3CDTF">2023-03-20T19:20:13Z</dcterms:created>
  <dcterms:modified xsi:type="dcterms:W3CDTF">2023-03-20T20:09:36Z</dcterms:modified>
</cp:coreProperties>
</file>