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64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B5CB-48A0-844B-A685-4E9613D5ED29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9124-9C3B-1647-8D26-08875FF8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8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B5CB-48A0-844B-A685-4E9613D5ED29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9124-9C3B-1647-8D26-08875FF8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2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B5CB-48A0-844B-A685-4E9613D5ED29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9124-9C3B-1647-8D26-08875FF8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B5CB-48A0-844B-A685-4E9613D5ED29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9124-9C3B-1647-8D26-08875FF8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7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B5CB-48A0-844B-A685-4E9613D5ED29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9124-9C3B-1647-8D26-08875FF8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9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B5CB-48A0-844B-A685-4E9613D5ED29}" type="datetimeFigureOut">
              <a:rPr lang="en-US" smtClean="0"/>
              <a:t>11/4/14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9124-9C3B-1647-8D26-08875FF8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4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B5CB-48A0-844B-A685-4E9613D5ED29}" type="datetimeFigureOut">
              <a:rPr lang="en-US" smtClean="0"/>
              <a:t>11/4/14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9124-9C3B-1647-8D26-08875FF8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8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B5CB-48A0-844B-A685-4E9613D5ED29}" type="datetimeFigureOut">
              <a:rPr lang="en-US" smtClean="0"/>
              <a:t>11/4/14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9124-9C3B-1647-8D26-08875FF8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B5CB-48A0-844B-A685-4E9613D5ED29}" type="datetimeFigureOut">
              <a:rPr lang="en-US" smtClean="0"/>
              <a:t>11/4/14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9124-9C3B-1647-8D26-08875FF8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1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B5CB-48A0-844B-A685-4E9613D5ED29}" type="datetimeFigureOut">
              <a:rPr lang="en-US" smtClean="0"/>
              <a:t>11/4/14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9124-9C3B-1647-8D26-08875FF8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8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B5CB-48A0-844B-A685-4E9613D5ED29}" type="datetimeFigureOut">
              <a:rPr lang="en-US" smtClean="0"/>
              <a:t>11/4/14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9124-9C3B-1647-8D26-08875FF8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5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1B5CB-48A0-844B-A685-4E9613D5ED29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19124-9C3B-1647-8D26-08875FF8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177800" y="472877"/>
            <a:ext cx="8585202" cy="2078618"/>
            <a:chOff x="177800" y="472877"/>
            <a:chExt cx="8585202" cy="2078618"/>
          </a:xfrm>
        </p:grpSpPr>
        <p:sp>
          <p:nvSpPr>
            <p:cNvPr id="4" name="Can 3"/>
            <p:cNvSpPr/>
            <p:nvPr/>
          </p:nvSpPr>
          <p:spPr>
            <a:xfrm rot="16200000" flipH="1">
              <a:off x="4442739" y="-3458113"/>
              <a:ext cx="55323" cy="8585202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an 21"/>
            <p:cNvSpPr/>
            <p:nvPr/>
          </p:nvSpPr>
          <p:spPr>
            <a:xfrm rot="16200000" flipH="1">
              <a:off x="823779" y="971180"/>
              <a:ext cx="130441" cy="1422400"/>
            </a:xfrm>
            <a:prstGeom prst="ca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an 22"/>
            <p:cNvSpPr/>
            <p:nvPr/>
          </p:nvSpPr>
          <p:spPr>
            <a:xfrm>
              <a:off x="292100" y="1974222"/>
              <a:ext cx="1193800" cy="577273"/>
            </a:xfrm>
            <a:prstGeom prst="ca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entury"/>
                  <a:cs typeface="Century"/>
                </a:rPr>
                <a:t>Shared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entury"/>
                  <a:cs typeface="Century"/>
                </a:rPr>
                <a:t>cloud storage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74693" y="2041946"/>
              <a:ext cx="724215" cy="4445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Compute </a:t>
              </a:r>
              <a:b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node 0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749550" y="2041946"/>
              <a:ext cx="724215" cy="4445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Compute </a:t>
              </a:r>
              <a:b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node 1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830107" y="2041946"/>
              <a:ext cx="724215" cy="4445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Compute </a:t>
              </a:r>
              <a:b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node n-1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515780" y="2264196"/>
              <a:ext cx="275169" cy="0"/>
            </a:xfrm>
            <a:prstGeom prst="line">
              <a:avLst/>
            </a:prstGeom>
            <a:ln w="3175" cmpd="sng">
              <a:solidFill>
                <a:srgbClr val="0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4661534" y="2041946"/>
              <a:ext cx="963931" cy="4445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Burst buffer</a:t>
              </a:r>
              <a:b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node 0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68792" y="2041946"/>
              <a:ext cx="963931" cy="4445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Burst buffer</a:t>
              </a:r>
              <a:b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node 1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21181" y="2041946"/>
              <a:ext cx="963931" cy="444501"/>
            </a:xfrm>
            <a:prstGeom prst="rect">
              <a:avLst/>
            </a:prstGeom>
            <a:solidFill>
              <a:srgbClr val="95B3D7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Burst buffer</a:t>
              </a:r>
              <a:b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node m-1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687022" y="2264196"/>
              <a:ext cx="275169" cy="0"/>
            </a:xfrm>
            <a:prstGeom prst="line">
              <a:avLst/>
            </a:prstGeom>
            <a:ln w="3175" cmpd="sng">
              <a:solidFill>
                <a:srgbClr val="0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8038785" y="2041946"/>
              <a:ext cx="724215" cy="444501"/>
            </a:xfrm>
            <a:prstGeom prst="rect">
              <a:avLst/>
            </a:prstGeom>
            <a:solidFill>
              <a:schemeClr val="tx2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Century"/>
                  <a:cs typeface="Century"/>
                </a:rPr>
                <a:t>Master</a:t>
              </a:r>
              <a:br>
                <a:rPr lang="en-US" sz="1000" dirty="0" smtClean="0">
                  <a:solidFill>
                    <a:schemeClr val="bg1"/>
                  </a:solidFill>
                  <a:latin typeface="Century"/>
                  <a:cs typeface="Century"/>
                </a:rPr>
              </a:br>
              <a:r>
                <a:rPr lang="en-US" sz="1000" dirty="0" smtClean="0">
                  <a:solidFill>
                    <a:schemeClr val="bg1"/>
                  </a:solidFill>
                  <a:latin typeface="Century"/>
                  <a:cs typeface="Century"/>
                </a:rPr>
                <a:t>node</a:t>
              </a:r>
              <a:endParaRPr lang="en-US" sz="1000" dirty="0">
                <a:solidFill>
                  <a:schemeClr val="bg1"/>
                </a:solidFill>
                <a:latin typeface="Century"/>
                <a:cs typeface="Century"/>
              </a:endParaRPr>
            </a:p>
          </p:txBody>
        </p:sp>
        <p:cxnSp>
          <p:nvCxnSpPr>
            <p:cNvPr id="36" name="Straight Connector 35"/>
            <p:cNvCxnSpPr>
              <a:stCxn id="23" idx="1"/>
              <a:endCxn id="22" idx="4"/>
            </p:cNvCxnSpPr>
            <p:nvPr/>
          </p:nvCxnSpPr>
          <p:spPr>
            <a:xfrm flipV="1">
              <a:off x="889000" y="1747601"/>
              <a:ext cx="0" cy="2266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1282700" y="862150"/>
              <a:ext cx="0" cy="7550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324100" y="1617159"/>
              <a:ext cx="0" cy="4247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3098800" y="1617159"/>
              <a:ext cx="0" cy="4247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4140200" y="1617159"/>
              <a:ext cx="0" cy="4247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5092700" y="1617159"/>
              <a:ext cx="0" cy="4247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6146800" y="1617159"/>
              <a:ext cx="0" cy="4247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7505700" y="1617159"/>
              <a:ext cx="0" cy="4247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8394700" y="1621418"/>
              <a:ext cx="0" cy="4247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486400" y="862150"/>
              <a:ext cx="0" cy="7550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Can 48"/>
            <p:cNvSpPr/>
            <p:nvPr/>
          </p:nvSpPr>
          <p:spPr>
            <a:xfrm rot="16200000" flipH="1">
              <a:off x="5281477" y="-1733918"/>
              <a:ext cx="130445" cy="6832600"/>
            </a:xfrm>
            <a:prstGeom prst="ca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890023" y="472877"/>
              <a:ext cx="872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entury"/>
                  <a:cs typeface="Century"/>
                </a:rPr>
                <a:t>WAN</a:t>
              </a:r>
              <a:endParaRPr lang="en-US" sz="1400" dirty="0">
                <a:latin typeface="Century"/>
                <a:cs typeface="Century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890025" y="1309382"/>
              <a:ext cx="872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entury"/>
                  <a:cs typeface="Century"/>
                </a:rPr>
                <a:t>LAN</a:t>
              </a:r>
              <a:endParaRPr lang="en-US" sz="1400" dirty="0">
                <a:latin typeface="Century"/>
                <a:cs typeface="Centur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5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 rot="16200000" flipH="1">
            <a:off x="4442739" y="-3458113"/>
            <a:ext cx="55323" cy="8585202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an 21"/>
          <p:cNvSpPr/>
          <p:nvPr/>
        </p:nvSpPr>
        <p:spPr>
          <a:xfrm rot="16200000" flipH="1">
            <a:off x="823779" y="971180"/>
            <a:ext cx="130441" cy="1422400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n 22"/>
          <p:cNvSpPr/>
          <p:nvPr/>
        </p:nvSpPr>
        <p:spPr>
          <a:xfrm>
            <a:off x="292100" y="1974222"/>
            <a:ext cx="1193800" cy="577273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entury"/>
                <a:cs typeface="Century"/>
              </a:rPr>
              <a:t>Shared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Century"/>
                <a:cs typeface="Century"/>
              </a:rPr>
              <a:t>cloud storage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974693" y="2041946"/>
            <a:ext cx="724215" cy="444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Compute </a:t>
            </a:r>
            <a:b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</a:br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node 0</a:t>
            </a:r>
            <a:endParaRPr lang="en-US" sz="1000" dirty="0">
              <a:solidFill>
                <a:schemeClr val="tx1"/>
              </a:solidFill>
              <a:latin typeface="Century"/>
              <a:cs typeface="Century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49550" y="2041946"/>
            <a:ext cx="724215" cy="444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Compute </a:t>
            </a:r>
            <a:b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</a:br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node 1</a:t>
            </a:r>
            <a:endParaRPr lang="en-US" sz="1000" dirty="0">
              <a:solidFill>
                <a:schemeClr val="tx1"/>
              </a:solidFill>
              <a:latin typeface="Century"/>
              <a:cs typeface="Century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30107" y="2041946"/>
            <a:ext cx="724215" cy="444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Compute </a:t>
            </a:r>
            <a:b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</a:br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node n-1</a:t>
            </a:r>
            <a:endParaRPr lang="en-US" sz="1000" dirty="0">
              <a:solidFill>
                <a:schemeClr val="tx1"/>
              </a:solidFill>
              <a:latin typeface="Century"/>
              <a:cs typeface="Century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515780" y="2264196"/>
            <a:ext cx="275169" cy="0"/>
          </a:xfrm>
          <a:prstGeom prst="line">
            <a:avLst/>
          </a:prstGeom>
          <a:ln w="3175" cmpd="sng"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661534" y="2041946"/>
            <a:ext cx="963931" cy="4445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Burst buffer</a:t>
            </a:r>
            <a:b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</a:br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node 0</a:t>
            </a:r>
            <a:endParaRPr lang="en-US" sz="1000" dirty="0">
              <a:solidFill>
                <a:schemeClr val="tx1"/>
              </a:solidFill>
              <a:latin typeface="Century"/>
              <a:cs typeface="Century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68792" y="2041946"/>
            <a:ext cx="963931" cy="4445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Burst buffer</a:t>
            </a:r>
            <a:b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</a:br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node 1</a:t>
            </a:r>
            <a:endParaRPr lang="en-US" sz="1000" dirty="0">
              <a:solidFill>
                <a:schemeClr val="tx1"/>
              </a:solidFill>
              <a:latin typeface="Century"/>
              <a:cs typeface="Century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21181" y="2041946"/>
            <a:ext cx="963931" cy="444501"/>
          </a:xfrm>
          <a:prstGeom prst="rect">
            <a:avLst/>
          </a:prstGeom>
          <a:solidFill>
            <a:srgbClr val="95B3D7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Burst buffer</a:t>
            </a:r>
            <a:b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</a:br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node m-1</a:t>
            </a:r>
            <a:endParaRPr lang="en-US" sz="1000" dirty="0">
              <a:solidFill>
                <a:schemeClr val="tx1"/>
              </a:solidFill>
              <a:latin typeface="Century"/>
              <a:cs typeface="Century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6687022" y="2264196"/>
            <a:ext cx="275169" cy="0"/>
          </a:xfrm>
          <a:prstGeom prst="line">
            <a:avLst/>
          </a:prstGeom>
          <a:ln w="3175" cmpd="sng"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038785" y="2041946"/>
            <a:ext cx="724215" cy="444501"/>
          </a:xfrm>
          <a:prstGeom prst="rect">
            <a:avLst/>
          </a:prstGeom>
          <a:solidFill>
            <a:schemeClr val="tx2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Century"/>
                <a:cs typeface="Century"/>
              </a:rPr>
              <a:t>Master</a:t>
            </a:r>
            <a:br>
              <a:rPr lang="en-US" sz="1000" dirty="0" smtClean="0">
                <a:solidFill>
                  <a:schemeClr val="bg1"/>
                </a:solidFill>
                <a:latin typeface="Century"/>
                <a:cs typeface="Century"/>
              </a:rPr>
            </a:br>
            <a:r>
              <a:rPr lang="en-US" sz="1000" dirty="0" smtClean="0">
                <a:solidFill>
                  <a:schemeClr val="bg1"/>
                </a:solidFill>
                <a:latin typeface="Century"/>
                <a:cs typeface="Century"/>
              </a:rPr>
              <a:t>node</a:t>
            </a:r>
            <a:endParaRPr lang="en-US" sz="1000" dirty="0">
              <a:solidFill>
                <a:schemeClr val="bg1"/>
              </a:solidFill>
              <a:latin typeface="Century"/>
              <a:cs typeface="Century"/>
            </a:endParaRPr>
          </a:p>
        </p:txBody>
      </p:sp>
      <p:cxnSp>
        <p:nvCxnSpPr>
          <p:cNvPr id="36" name="Straight Connector 35"/>
          <p:cNvCxnSpPr>
            <a:stCxn id="23" idx="1"/>
            <a:endCxn id="22" idx="4"/>
          </p:cNvCxnSpPr>
          <p:nvPr/>
        </p:nvCxnSpPr>
        <p:spPr>
          <a:xfrm flipV="1">
            <a:off x="889000" y="1747601"/>
            <a:ext cx="0" cy="2266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282700" y="862150"/>
            <a:ext cx="0" cy="7550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324100" y="1617159"/>
            <a:ext cx="0" cy="424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098800" y="1617159"/>
            <a:ext cx="0" cy="424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140200" y="1617159"/>
            <a:ext cx="0" cy="424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092700" y="1617159"/>
            <a:ext cx="0" cy="424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146800" y="1617159"/>
            <a:ext cx="0" cy="424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7505700" y="1617159"/>
            <a:ext cx="0" cy="424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8394700" y="1621418"/>
            <a:ext cx="0" cy="424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486400" y="862150"/>
            <a:ext cx="0" cy="7550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Can 48"/>
          <p:cNvSpPr/>
          <p:nvPr/>
        </p:nvSpPr>
        <p:spPr>
          <a:xfrm rot="16200000" flipH="1">
            <a:off x="5281477" y="-1733918"/>
            <a:ext cx="130445" cy="6832600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890023" y="472877"/>
            <a:ext cx="872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"/>
                <a:cs typeface="Century"/>
              </a:rPr>
              <a:t>WAN</a:t>
            </a:r>
            <a:endParaRPr lang="en-US" sz="1400" dirty="0">
              <a:latin typeface="Century"/>
              <a:cs typeface="Century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890025" y="1309382"/>
            <a:ext cx="872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"/>
                <a:cs typeface="Century"/>
              </a:rPr>
              <a:t>LAN</a:t>
            </a:r>
            <a:endParaRPr lang="en-US" sz="1400" dirty="0">
              <a:latin typeface="Century"/>
              <a:cs typeface="Century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558485" y="3281608"/>
            <a:ext cx="3995836" cy="2072285"/>
            <a:chOff x="558485" y="3281608"/>
            <a:chExt cx="3995836" cy="2072285"/>
          </a:xfrm>
        </p:grpSpPr>
        <p:sp>
          <p:nvSpPr>
            <p:cNvPr id="32" name="Rectangle 31"/>
            <p:cNvSpPr/>
            <p:nvPr/>
          </p:nvSpPr>
          <p:spPr>
            <a:xfrm>
              <a:off x="558485" y="4909392"/>
              <a:ext cx="963931" cy="4445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Burst buffer</a:t>
              </a:r>
              <a:b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node 0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65743" y="4909392"/>
              <a:ext cx="963931" cy="4445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Burst buffer</a:t>
              </a:r>
              <a:b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node 1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590390" y="4909391"/>
              <a:ext cx="963931" cy="444501"/>
            </a:xfrm>
            <a:prstGeom prst="rect">
              <a:avLst/>
            </a:prstGeom>
            <a:solidFill>
              <a:srgbClr val="95B3D7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Burst buffer</a:t>
              </a:r>
              <a:b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node m-1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2698908" y="5131642"/>
              <a:ext cx="717392" cy="0"/>
            </a:xfrm>
            <a:prstGeom prst="line">
              <a:avLst/>
            </a:prstGeom>
            <a:ln w="28575" cmpd="sng">
              <a:solidFill>
                <a:srgbClr val="7F7F7F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2025334" y="3562037"/>
              <a:ext cx="2528987" cy="578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530494" y="3281608"/>
              <a:ext cx="1549295" cy="2797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entury"/>
                  <a:cs typeface="Century"/>
                </a:rPr>
                <a:t>Compute node</a:t>
              </a:r>
              <a:endParaRPr lang="en-US" sz="14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556000" y="3617103"/>
              <a:ext cx="939800" cy="4644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Application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 flipV="1">
              <a:off x="2781071" y="3771902"/>
              <a:ext cx="756699" cy="189"/>
            </a:xfrm>
            <a:prstGeom prst="line">
              <a:avLst/>
            </a:prstGeom>
            <a:ln w="3175" cmpd="sng"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2781071" y="3898902"/>
              <a:ext cx="756699" cy="189"/>
            </a:xfrm>
            <a:prstGeom prst="line">
              <a:avLst/>
            </a:prstGeom>
            <a:ln w="3175" cmpd="sng"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2736622" y="3524483"/>
              <a:ext cx="874536" cy="2238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open, close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730272" y="3861035"/>
              <a:ext cx="87453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 smtClean="0">
                  <a:latin typeface="Century"/>
                  <a:cs typeface="Century"/>
                </a:rPr>
                <a:t>read</a:t>
              </a:r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, write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1275478" y="3773531"/>
              <a:ext cx="832369" cy="189"/>
            </a:xfrm>
            <a:prstGeom prst="line">
              <a:avLst/>
            </a:prstGeom>
            <a:ln w="3175" cmpd="sng"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1264526" y="3919582"/>
              <a:ext cx="816994" cy="188"/>
            </a:xfrm>
            <a:prstGeom prst="line">
              <a:avLst/>
            </a:prstGeom>
            <a:ln w="3175" cmpd="sng"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2089062" y="3623702"/>
              <a:ext cx="692010" cy="4430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Client</a:t>
              </a:r>
              <a:b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daemon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58485" y="3573450"/>
              <a:ext cx="724215" cy="566750"/>
            </a:xfrm>
            <a:prstGeom prst="rect">
              <a:avLst/>
            </a:prstGeom>
            <a:solidFill>
              <a:schemeClr val="tx2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Century"/>
                  <a:cs typeface="Century"/>
                </a:rPr>
                <a:t>Master</a:t>
              </a:r>
            </a:p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Century"/>
                  <a:cs typeface="Century"/>
                </a:rPr>
                <a:t> node</a:t>
              </a:r>
              <a:endParaRPr lang="en-US" sz="1100" dirty="0">
                <a:solidFill>
                  <a:schemeClr val="bg1"/>
                </a:solidFill>
                <a:latin typeface="Century"/>
                <a:cs typeface="Century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231900" y="3890002"/>
              <a:ext cx="87453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metadata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227226" y="3548705"/>
              <a:ext cx="87453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Century"/>
                  <a:cs typeface="Century"/>
                </a:rPr>
                <a:t>I/O request</a:t>
              </a:r>
              <a:endParaRPr lang="en-US" sz="9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>
            <a:xfrm flipH="1">
              <a:off x="1059535" y="4584510"/>
              <a:ext cx="3012821" cy="0"/>
            </a:xfrm>
            <a:prstGeom prst="line">
              <a:avLst/>
            </a:prstGeom>
            <a:ln w="3175" cmpd="sng"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32" idx="0"/>
            </p:cNvCxnSpPr>
            <p:nvPr/>
          </p:nvCxnSpPr>
          <p:spPr>
            <a:xfrm flipV="1">
              <a:off x="1040451" y="4584700"/>
              <a:ext cx="0" cy="324692"/>
            </a:xfrm>
            <a:prstGeom prst="line">
              <a:avLst/>
            </a:prstGeom>
            <a:ln w="3175" cmpd="sng"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35" idx="0"/>
            </p:cNvCxnSpPr>
            <p:nvPr/>
          </p:nvCxnSpPr>
          <p:spPr>
            <a:xfrm flipV="1">
              <a:off x="2047709" y="4584700"/>
              <a:ext cx="0" cy="324692"/>
            </a:xfrm>
            <a:prstGeom prst="line">
              <a:avLst/>
            </a:prstGeom>
            <a:ln w="3175" cmpd="sng"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38" idx="0"/>
            </p:cNvCxnSpPr>
            <p:nvPr/>
          </p:nvCxnSpPr>
          <p:spPr>
            <a:xfrm flipV="1">
              <a:off x="4072356" y="4584700"/>
              <a:ext cx="0" cy="324691"/>
            </a:xfrm>
            <a:prstGeom prst="line">
              <a:avLst/>
            </a:prstGeom>
            <a:ln w="3175" cmpd="sng"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1" idx="2"/>
            </p:cNvCxnSpPr>
            <p:nvPr/>
          </p:nvCxnSpPr>
          <p:spPr>
            <a:xfrm>
              <a:off x="2435067" y="4066792"/>
              <a:ext cx="0" cy="517908"/>
            </a:xfrm>
            <a:prstGeom prst="line">
              <a:avLst/>
            </a:prstGeom>
            <a:ln w="3175" cmpd="sng"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2542374" y="4356335"/>
              <a:ext cx="87453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Century"/>
                  <a:cs typeface="Century"/>
                </a:rPr>
                <a:t>I/O data</a:t>
              </a:r>
              <a:endParaRPr lang="en-US" sz="9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132171" y="2866022"/>
            <a:ext cx="3949700" cy="3234155"/>
            <a:chOff x="2044700" y="1460499"/>
            <a:chExt cx="3949700" cy="3234155"/>
          </a:xfrm>
        </p:grpSpPr>
        <p:sp>
          <p:nvSpPr>
            <p:cNvPr id="70" name="Rectangle 69"/>
            <p:cNvSpPr/>
            <p:nvPr/>
          </p:nvSpPr>
          <p:spPr>
            <a:xfrm>
              <a:off x="2070100" y="2755900"/>
              <a:ext cx="3924300" cy="157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730500" y="2616199"/>
              <a:ext cx="2540000" cy="3449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entury"/>
                  <a:cs typeface="Century"/>
                </a:rPr>
                <a:t>Burst buffers</a:t>
              </a:r>
              <a:endParaRPr lang="en-US" sz="16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74" name="Can 73"/>
            <p:cNvSpPr/>
            <p:nvPr/>
          </p:nvSpPr>
          <p:spPr>
            <a:xfrm>
              <a:off x="2597150" y="3416300"/>
              <a:ext cx="2933700" cy="698500"/>
            </a:xfrm>
            <a:prstGeom prst="ca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entury"/>
                  <a:cs typeface="Century"/>
                </a:rPr>
                <a:t>Shared cloud storage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044700" y="1460499"/>
              <a:ext cx="876300" cy="4445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entury"/>
                  <a:cs typeface="Century"/>
                </a:rPr>
                <a:t>Compute </a:t>
              </a:r>
              <a:br>
                <a:rPr lang="en-US" sz="1200" dirty="0" smtClean="0">
                  <a:solidFill>
                    <a:schemeClr val="tx1"/>
                  </a:solidFill>
                  <a:latin typeface="Century"/>
                  <a:cs typeface="Century"/>
                </a:rPr>
              </a:br>
              <a:r>
                <a:rPr lang="en-US" sz="1200" dirty="0" smtClean="0">
                  <a:solidFill>
                    <a:schemeClr val="tx1"/>
                  </a:solidFill>
                  <a:latin typeface="Century"/>
                  <a:cs typeface="Century"/>
                </a:rPr>
                <a:t>node 0</a:t>
              </a:r>
              <a:endParaRPr lang="en-US" sz="12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073400" y="1460499"/>
              <a:ext cx="876300" cy="4445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entury"/>
                  <a:cs typeface="Century"/>
                </a:rPr>
                <a:t>Compute </a:t>
              </a:r>
              <a:br>
                <a:rPr lang="en-US" sz="1200" dirty="0" smtClean="0">
                  <a:solidFill>
                    <a:schemeClr val="tx1"/>
                  </a:solidFill>
                  <a:latin typeface="Century"/>
                  <a:cs typeface="Century"/>
                </a:rPr>
              </a:br>
              <a:r>
                <a:rPr lang="en-US" sz="1200" dirty="0" smtClean="0">
                  <a:solidFill>
                    <a:schemeClr val="tx1"/>
                  </a:solidFill>
                  <a:latin typeface="Century"/>
                  <a:cs typeface="Century"/>
                </a:rPr>
                <a:t>node 1</a:t>
              </a:r>
              <a:endParaRPr lang="en-US" sz="12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041900" y="1460499"/>
              <a:ext cx="876300" cy="4445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entury"/>
                  <a:cs typeface="Century"/>
                </a:rPr>
                <a:t>Compute </a:t>
              </a:r>
              <a:br>
                <a:rPr lang="en-US" sz="1200" dirty="0" smtClean="0">
                  <a:solidFill>
                    <a:schemeClr val="tx1"/>
                  </a:solidFill>
                  <a:latin typeface="Century"/>
                  <a:cs typeface="Century"/>
                </a:rPr>
              </a:br>
              <a:r>
                <a:rPr lang="en-US" sz="1200" dirty="0" smtClean="0">
                  <a:solidFill>
                    <a:schemeClr val="tx1"/>
                  </a:solidFill>
                  <a:latin typeface="Century"/>
                  <a:cs typeface="Century"/>
                </a:rPr>
                <a:t>node n-1</a:t>
              </a:r>
              <a:endParaRPr lang="en-US" sz="12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4064000" y="1676400"/>
              <a:ext cx="863600" cy="0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5" idx="2"/>
              <a:endCxn id="71" idx="0"/>
            </p:cNvCxnSpPr>
            <p:nvPr/>
          </p:nvCxnSpPr>
          <p:spPr>
            <a:xfrm>
              <a:off x="2482850" y="1905000"/>
              <a:ext cx="1517650" cy="71119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6" idx="2"/>
              <a:endCxn id="71" idx="0"/>
            </p:cNvCxnSpPr>
            <p:nvPr/>
          </p:nvCxnSpPr>
          <p:spPr>
            <a:xfrm>
              <a:off x="3511550" y="1905000"/>
              <a:ext cx="488950" cy="711199"/>
            </a:xfrm>
            <a:prstGeom prst="straightConnector1">
              <a:avLst/>
            </a:prstGeom>
            <a:ln>
              <a:solidFill>
                <a:srgbClr val="7F7F7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7" idx="2"/>
              <a:endCxn id="71" idx="0"/>
            </p:cNvCxnSpPr>
            <p:nvPr/>
          </p:nvCxnSpPr>
          <p:spPr>
            <a:xfrm flipH="1">
              <a:off x="4000500" y="1905000"/>
              <a:ext cx="1479550" cy="711199"/>
            </a:xfrm>
            <a:prstGeom prst="straightConnector1">
              <a:avLst/>
            </a:prstGeom>
            <a:ln>
              <a:solidFill>
                <a:srgbClr val="7F7F7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Up-Down Arrow 81"/>
            <p:cNvSpPr/>
            <p:nvPr/>
          </p:nvSpPr>
          <p:spPr>
            <a:xfrm>
              <a:off x="3486150" y="2986585"/>
              <a:ext cx="1111250" cy="529231"/>
            </a:xfrm>
            <a:prstGeom prst="upDownArrow">
              <a:avLst>
                <a:gd name="adj1" fmla="val 50000"/>
                <a:gd name="adj2" fmla="val 3005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197100" y="4356100"/>
              <a:ext cx="3721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entury"/>
                  <a:cs typeface="Century"/>
                </a:rPr>
                <a:t>The cloud-based burst buffer system</a:t>
              </a:r>
              <a:endParaRPr lang="en-US" sz="1600" dirty="0">
                <a:latin typeface="Century"/>
                <a:cs typeface="Centur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887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 rot="16200000" flipH="1">
            <a:off x="4442739" y="-3458113"/>
            <a:ext cx="55323" cy="8585202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an 21"/>
          <p:cNvSpPr/>
          <p:nvPr/>
        </p:nvSpPr>
        <p:spPr>
          <a:xfrm rot="16200000" flipH="1">
            <a:off x="823779" y="971180"/>
            <a:ext cx="130441" cy="1422400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n 22"/>
          <p:cNvSpPr/>
          <p:nvPr/>
        </p:nvSpPr>
        <p:spPr>
          <a:xfrm>
            <a:off x="292100" y="1974222"/>
            <a:ext cx="1193800" cy="577273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entury"/>
                <a:cs typeface="Century"/>
              </a:rPr>
              <a:t>Shared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Century"/>
                <a:cs typeface="Century"/>
              </a:rPr>
              <a:t>cloud storage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974693" y="2041946"/>
            <a:ext cx="724215" cy="444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Compute </a:t>
            </a:r>
            <a:b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</a:br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node 0</a:t>
            </a:r>
            <a:endParaRPr lang="en-US" sz="1000" dirty="0">
              <a:solidFill>
                <a:schemeClr val="tx1"/>
              </a:solidFill>
              <a:latin typeface="Century"/>
              <a:cs typeface="Century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49550" y="2041946"/>
            <a:ext cx="724215" cy="444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Compute </a:t>
            </a:r>
            <a:b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</a:br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node 1</a:t>
            </a:r>
            <a:endParaRPr lang="en-US" sz="1000" dirty="0">
              <a:solidFill>
                <a:schemeClr val="tx1"/>
              </a:solidFill>
              <a:latin typeface="Century"/>
              <a:cs typeface="Century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30107" y="2041946"/>
            <a:ext cx="724215" cy="444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Compute </a:t>
            </a:r>
            <a:b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</a:br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node n-1</a:t>
            </a:r>
            <a:endParaRPr lang="en-US" sz="1000" dirty="0">
              <a:solidFill>
                <a:schemeClr val="tx1"/>
              </a:solidFill>
              <a:latin typeface="Century"/>
              <a:cs typeface="Century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515780" y="2264196"/>
            <a:ext cx="275169" cy="0"/>
          </a:xfrm>
          <a:prstGeom prst="line">
            <a:avLst/>
          </a:prstGeom>
          <a:ln w="3175" cmpd="sng"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661534" y="2041946"/>
            <a:ext cx="963931" cy="4445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Burst buffer</a:t>
            </a:r>
            <a:b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</a:br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node 0</a:t>
            </a:r>
            <a:endParaRPr lang="en-US" sz="1000" dirty="0">
              <a:solidFill>
                <a:schemeClr val="tx1"/>
              </a:solidFill>
              <a:latin typeface="Century"/>
              <a:cs typeface="Century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68792" y="2041946"/>
            <a:ext cx="963931" cy="4445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Burst buffer</a:t>
            </a:r>
            <a:b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</a:br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node 1</a:t>
            </a:r>
            <a:endParaRPr lang="en-US" sz="1000" dirty="0">
              <a:solidFill>
                <a:schemeClr val="tx1"/>
              </a:solidFill>
              <a:latin typeface="Century"/>
              <a:cs typeface="Century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21181" y="2041946"/>
            <a:ext cx="963931" cy="444501"/>
          </a:xfrm>
          <a:prstGeom prst="rect">
            <a:avLst/>
          </a:prstGeom>
          <a:solidFill>
            <a:srgbClr val="95B3D7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Burst buffer</a:t>
            </a:r>
            <a:b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</a:br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node m-1</a:t>
            </a:r>
            <a:endParaRPr lang="en-US" sz="1000" dirty="0">
              <a:solidFill>
                <a:schemeClr val="tx1"/>
              </a:solidFill>
              <a:latin typeface="Century"/>
              <a:cs typeface="Century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6687022" y="2264196"/>
            <a:ext cx="275169" cy="0"/>
          </a:xfrm>
          <a:prstGeom prst="line">
            <a:avLst/>
          </a:prstGeom>
          <a:ln w="3175" cmpd="sng"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038785" y="2041946"/>
            <a:ext cx="724215" cy="444501"/>
          </a:xfrm>
          <a:prstGeom prst="rect">
            <a:avLst/>
          </a:prstGeom>
          <a:solidFill>
            <a:schemeClr val="tx2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Century"/>
                <a:cs typeface="Century"/>
              </a:rPr>
              <a:t>Master</a:t>
            </a:r>
            <a:br>
              <a:rPr lang="en-US" sz="1000" dirty="0" smtClean="0">
                <a:solidFill>
                  <a:schemeClr val="bg1"/>
                </a:solidFill>
                <a:latin typeface="Century"/>
                <a:cs typeface="Century"/>
              </a:rPr>
            </a:br>
            <a:r>
              <a:rPr lang="en-US" sz="1000" dirty="0" smtClean="0">
                <a:solidFill>
                  <a:schemeClr val="bg1"/>
                </a:solidFill>
                <a:latin typeface="Century"/>
                <a:cs typeface="Century"/>
              </a:rPr>
              <a:t>node</a:t>
            </a:r>
            <a:endParaRPr lang="en-US" sz="1000" dirty="0">
              <a:solidFill>
                <a:schemeClr val="bg1"/>
              </a:solidFill>
              <a:latin typeface="Century"/>
              <a:cs typeface="Century"/>
            </a:endParaRPr>
          </a:p>
        </p:txBody>
      </p:sp>
      <p:cxnSp>
        <p:nvCxnSpPr>
          <p:cNvPr id="36" name="Straight Connector 35"/>
          <p:cNvCxnSpPr>
            <a:stCxn id="23" idx="1"/>
            <a:endCxn id="22" idx="4"/>
          </p:cNvCxnSpPr>
          <p:nvPr/>
        </p:nvCxnSpPr>
        <p:spPr>
          <a:xfrm flipV="1">
            <a:off x="889000" y="1747601"/>
            <a:ext cx="0" cy="2266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282700" y="862150"/>
            <a:ext cx="0" cy="7550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324100" y="1617159"/>
            <a:ext cx="0" cy="424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098800" y="1617159"/>
            <a:ext cx="0" cy="424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140200" y="1617159"/>
            <a:ext cx="0" cy="424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092700" y="1617159"/>
            <a:ext cx="0" cy="424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146800" y="1617159"/>
            <a:ext cx="0" cy="424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7505700" y="1617159"/>
            <a:ext cx="0" cy="424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8394700" y="1621418"/>
            <a:ext cx="0" cy="424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486400" y="862150"/>
            <a:ext cx="0" cy="7550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Can 48"/>
          <p:cNvSpPr/>
          <p:nvPr/>
        </p:nvSpPr>
        <p:spPr>
          <a:xfrm rot="16200000" flipH="1">
            <a:off x="5281477" y="-1733918"/>
            <a:ext cx="130445" cy="6832600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890023" y="472877"/>
            <a:ext cx="872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"/>
                <a:cs typeface="Century"/>
              </a:rPr>
              <a:t>WAN</a:t>
            </a:r>
            <a:endParaRPr lang="en-US" sz="1400" dirty="0">
              <a:latin typeface="Century"/>
              <a:cs typeface="Century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890025" y="1309382"/>
            <a:ext cx="872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"/>
                <a:cs typeface="Century"/>
              </a:rPr>
              <a:t>LAN</a:t>
            </a:r>
            <a:endParaRPr lang="en-US" sz="1400" dirty="0">
              <a:latin typeface="Century"/>
              <a:cs typeface="Century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558485" y="3281608"/>
            <a:ext cx="3995836" cy="2072285"/>
            <a:chOff x="558485" y="3281608"/>
            <a:chExt cx="3995836" cy="2072285"/>
          </a:xfrm>
        </p:grpSpPr>
        <p:sp>
          <p:nvSpPr>
            <p:cNvPr id="32" name="Rectangle 31"/>
            <p:cNvSpPr/>
            <p:nvPr/>
          </p:nvSpPr>
          <p:spPr>
            <a:xfrm>
              <a:off x="558485" y="4909392"/>
              <a:ext cx="963931" cy="4445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Burst buffer</a:t>
              </a:r>
              <a:b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node 0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65743" y="4909392"/>
              <a:ext cx="963931" cy="4445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Burst buffer</a:t>
              </a:r>
              <a:b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node 1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590390" y="4909391"/>
              <a:ext cx="963931" cy="444501"/>
            </a:xfrm>
            <a:prstGeom prst="rect">
              <a:avLst/>
            </a:prstGeom>
            <a:solidFill>
              <a:srgbClr val="95B3D7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Burst buffer</a:t>
              </a:r>
              <a:b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node m-1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2698908" y="5131642"/>
              <a:ext cx="717392" cy="0"/>
            </a:xfrm>
            <a:prstGeom prst="line">
              <a:avLst/>
            </a:prstGeom>
            <a:ln w="28575" cmpd="sng">
              <a:solidFill>
                <a:srgbClr val="7F7F7F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2025334" y="3562037"/>
              <a:ext cx="2528987" cy="578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530494" y="3281608"/>
              <a:ext cx="1549295" cy="2797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entury"/>
                  <a:cs typeface="Century"/>
                </a:rPr>
                <a:t>Compute node</a:t>
              </a:r>
              <a:endParaRPr lang="en-US" sz="14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556000" y="3617103"/>
              <a:ext cx="939800" cy="4644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Application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 flipV="1">
              <a:off x="2781071" y="3771902"/>
              <a:ext cx="756699" cy="189"/>
            </a:xfrm>
            <a:prstGeom prst="line">
              <a:avLst/>
            </a:prstGeom>
            <a:ln w="3175" cmpd="sng"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2781071" y="3898902"/>
              <a:ext cx="756699" cy="189"/>
            </a:xfrm>
            <a:prstGeom prst="line">
              <a:avLst/>
            </a:prstGeom>
            <a:ln w="3175" cmpd="sng"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2736622" y="3524483"/>
              <a:ext cx="874536" cy="2238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open, close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730272" y="3861035"/>
              <a:ext cx="87453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 smtClean="0">
                  <a:latin typeface="Century"/>
                  <a:cs typeface="Century"/>
                </a:rPr>
                <a:t>read</a:t>
              </a:r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, write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1275478" y="3773531"/>
              <a:ext cx="832369" cy="189"/>
            </a:xfrm>
            <a:prstGeom prst="line">
              <a:avLst/>
            </a:prstGeom>
            <a:ln w="3175" cmpd="sng"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1264526" y="3919582"/>
              <a:ext cx="816994" cy="188"/>
            </a:xfrm>
            <a:prstGeom prst="line">
              <a:avLst/>
            </a:prstGeom>
            <a:ln w="3175" cmpd="sng"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2089062" y="3623702"/>
              <a:ext cx="692010" cy="4430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Client</a:t>
              </a:r>
              <a:b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daemon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58485" y="3573450"/>
              <a:ext cx="724215" cy="566750"/>
            </a:xfrm>
            <a:prstGeom prst="rect">
              <a:avLst/>
            </a:prstGeom>
            <a:solidFill>
              <a:schemeClr val="tx2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Century"/>
                  <a:cs typeface="Century"/>
                </a:rPr>
                <a:t>Master</a:t>
              </a:r>
            </a:p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Century"/>
                  <a:cs typeface="Century"/>
                </a:rPr>
                <a:t> node</a:t>
              </a:r>
              <a:endParaRPr lang="en-US" sz="1100" dirty="0">
                <a:solidFill>
                  <a:schemeClr val="bg1"/>
                </a:solidFill>
                <a:latin typeface="Century"/>
                <a:cs typeface="Century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231900" y="3890002"/>
              <a:ext cx="87453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metadata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227226" y="3548705"/>
              <a:ext cx="87453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Century"/>
                  <a:cs typeface="Century"/>
                </a:rPr>
                <a:t>I/O request</a:t>
              </a:r>
              <a:endParaRPr lang="en-US" sz="9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>
            <a:xfrm flipH="1">
              <a:off x="1059535" y="4584510"/>
              <a:ext cx="3012821" cy="0"/>
            </a:xfrm>
            <a:prstGeom prst="line">
              <a:avLst/>
            </a:prstGeom>
            <a:ln w="3175" cmpd="sng"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32" idx="0"/>
            </p:cNvCxnSpPr>
            <p:nvPr/>
          </p:nvCxnSpPr>
          <p:spPr>
            <a:xfrm flipV="1">
              <a:off x="1040451" y="4584700"/>
              <a:ext cx="0" cy="324692"/>
            </a:xfrm>
            <a:prstGeom prst="line">
              <a:avLst/>
            </a:prstGeom>
            <a:ln w="3175" cmpd="sng"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35" idx="0"/>
            </p:cNvCxnSpPr>
            <p:nvPr/>
          </p:nvCxnSpPr>
          <p:spPr>
            <a:xfrm flipV="1">
              <a:off x="2047709" y="4584700"/>
              <a:ext cx="0" cy="324692"/>
            </a:xfrm>
            <a:prstGeom prst="line">
              <a:avLst/>
            </a:prstGeom>
            <a:ln w="3175" cmpd="sng"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38" idx="0"/>
            </p:cNvCxnSpPr>
            <p:nvPr/>
          </p:nvCxnSpPr>
          <p:spPr>
            <a:xfrm flipV="1">
              <a:off x="4072356" y="4584700"/>
              <a:ext cx="0" cy="324691"/>
            </a:xfrm>
            <a:prstGeom prst="line">
              <a:avLst/>
            </a:prstGeom>
            <a:ln w="3175" cmpd="sng"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1" idx="2"/>
            </p:cNvCxnSpPr>
            <p:nvPr/>
          </p:nvCxnSpPr>
          <p:spPr>
            <a:xfrm>
              <a:off x="2435067" y="4066792"/>
              <a:ext cx="0" cy="517908"/>
            </a:xfrm>
            <a:prstGeom prst="line">
              <a:avLst/>
            </a:prstGeom>
            <a:ln w="3175" cmpd="sng"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2542374" y="4356335"/>
              <a:ext cx="87453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Century"/>
                  <a:cs typeface="Century"/>
                </a:rPr>
                <a:t>I/O data</a:t>
              </a:r>
              <a:endParaRPr lang="en-US" sz="9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49389" y="3436589"/>
            <a:ext cx="3107229" cy="1815634"/>
            <a:chOff x="5549389" y="3436589"/>
            <a:chExt cx="3107229" cy="1815634"/>
          </a:xfrm>
        </p:grpSpPr>
        <p:sp>
          <p:nvSpPr>
            <p:cNvPr id="54" name="Rectangle 53"/>
            <p:cNvSpPr/>
            <p:nvPr/>
          </p:nvSpPr>
          <p:spPr>
            <a:xfrm>
              <a:off x="6562479" y="3748320"/>
              <a:ext cx="1220621" cy="396090"/>
            </a:xfrm>
            <a:prstGeom prst="rect">
              <a:avLst/>
            </a:prstGeom>
            <a:solidFill>
              <a:schemeClr val="tx2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Century"/>
                  <a:cs typeface="Century"/>
                </a:rPr>
                <a:t>Master</a:t>
              </a:r>
              <a:r>
                <a:rPr lang="ja-JP" altLang="en-US" sz="1100" dirty="0" smtClean="0">
                  <a:solidFill>
                    <a:schemeClr val="bg1"/>
                  </a:solidFill>
                  <a:latin typeface="Century"/>
                  <a:cs typeface="Century"/>
                </a:rPr>
                <a:t>　</a:t>
              </a:r>
              <a:r>
                <a:rPr lang="en-US" sz="1100" dirty="0" smtClean="0">
                  <a:solidFill>
                    <a:schemeClr val="bg1"/>
                  </a:solidFill>
                  <a:latin typeface="Century"/>
                  <a:cs typeface="Century"/>
                </a:rPr>
                <a:t>node</a:t>
              </a:r>
              <a:endParaRPr lang="en-US" sz="1100" dirty="0">
                <a:solidFill>
                  <a:schemeClr val="bg1"/>
                </a:solidFill>
                <a:latin typeface="Century"/>
                <a:cs typeface="Century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112516" y="3861035"/>
              <a:ext cx="432394" cy="833297"/>
              <a:chOff x="6112516" y="3861035"/>
              <a:chExt cx="432394" cy="833297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 flipV="1">
                <a:off x="6112516" y="3861035"/>
                <a:ext cx="1" cy="833297"/>
              </a:xfrm>
              <a:prstGeom prst="line">
                <a:avLst/>
              </a:prstGeom>
              <a:ln w="3175" cmpd="sng">
                <a:headEnd type="triangle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6112516" y="3861035"/>
                <a:ext cx="432394" cy="0"/>
              </a:xfrm>
              <a:prstGeom prst="line">
                <a:avLst/>
              </a:prstGeom>
              <a:ln w="3175" cmpd="sng">
                <a:headEnd type="none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338858" y="4030133"/>
                <a:ext cx="1" cy="664199"/>
              </a:xfrm>
              <a:prstGeom prst="line">
                <a:avLst/>
              </a:prstGeom>
              <a:ln w="3175" cmpd="sng">
                <a:headEnd type="none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H="1">
                <a:off x="6338858" y="4030133"/>
                <a:ext cx="206051" cy="0"/>
              </a:xfrm>
              <a:prstGeom prst="line">
                <a:avLst/>
              </a:prstGeom>
              <a:ln w="3175" cmpd="sng">
                <a:headEnd type="triangle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 flipH="1">
              <a:off x="7765656" y="3856778"/>
              <a:ext cx="438912" cy="833297"/>
              <a:chOff x="6112516" y="3861035"/>
              <a:chExt cx="432394" cy="833297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 flipV="1">
                <a:off x="6112516" y="3861035"/>
                <a:ext cx="1" cy="833297"/>
              </a:xfrm>
              <a:prstGeom prst="line">
                <a:avLst/>
              </a:prstGeom>
              <a:ln w="3175" cmpd="sng">
                <a:headEnd type="none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H="1">
                <a:off x="6112516" y="3861035"/>
                <a:ext cx="432394" cy="0"/>
              </a:xfrm>
              <a:prstGeom prst="line">
                <a:avLst/>
              </a:prstGeom>
              <a:ln w="3175" cmpd="sng">
                <a:headEnd type="triangle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6338858" y="4030133"/>
                <a:ext cx="1" cy="664199"/>
              </a:xfrm>
              <a:prstGeom prst="line">
                <a:avLst/>
              </a:prstGeom>
              <a:ln w="3175" cmpd="sng"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>
                <a:off x="6338858" y="4030133"/>
                <a:ext cx="206051" cy="0"/>
              </a:xfrm>
              <a:prstGeom prst="line">
                <a:avLst/>
              </a:prstGeom>
              <a:ln w="3175" cmpd="sng">
                <a:headEnd type="none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Straight Connector 83"/>
            <p:cNvCxnSpPr/>
            <p:nvPr/>
          </p:nvCxnSpPr>
          <p:spPr>
            <a:xfrm flipH="1" flipV="1">
              <a:off x="6718966" y="4821767"/>
              <a:ext cx="1040537" cy="1"/>
            </a:xfrm>
            <a:prstGeom prst="line">
              <a:avLst/>
            </a:prstGeom>
            <a:ln w="3175" cmpd="sng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 flipV="1">
              <a:off x="6674323" y="5016501"/>
              <a:ext cx="1040537" cy="1"/>
            </a:xfrm>
            <a:prstGeom prst="line">
              <a:avLst/>
            </a:prstGeom>
            <a:ln w="3175" cmpd="sng"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5740023" y="4694332"/>
              <a:ext cx="963931" cy="444501"/>
            </a:xfrm>
            <a:prstGeom prst="rect">
              <a:avLst/>
            </a:prstGeom>
            <a:solidFill>
              <a:srgbClr val="95B3D7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Burst buffer</a:t>
              </a:r>
              <a:b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node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727559" y="4694332"/>
              <a:ext cx="724215" cy="4445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Compute </a:t>
              </a:r>
              <a:b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node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757066" y="4587359"/>
              <a:ext cx="87453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Century"/>
                  <a:cs typeface="Century"/>
                </a:rPr>
                <a:t>write</a:t>
              </a:r>
              <a:endParaRPr lang="en-US" sz="9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776823" y="5021391"/>
              <a:ext cx="87453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Century"/>
                  <a:cs typeface="Century"/>
                </a:rPr>
                <a:t>read</a:t>
              </a:r>
              <a:endParaRPr lang="en-US" sz="9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137400" y="4126619"/>
              <a:ext cx="987412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latin typeface="Century"/>
                  <a:cs typeface="Century"/>
                </a:rPr>
                <a:t>file information</a:t>
              </a:r>
              <a:br>
                <a:rPr lang="en-US" sz="900" dirty="0" smtClean="0">
                  <a:latin typeface="Century"/>
                  <a:cs typeface="Century"/>
                </a:rPr>
              </a:br>
              <a:r>
                <a:rPr lang="en-US" sz="900" dirty="0" smtClean="0">
                  <a:latin typeface="Century"/>
                  <a:cs typeface="Century"/>
                </a:rPr>
                <a:t>(metadata)</a:t>
              </a:r>
              <a:endParaRPr lang="en-US" sz="9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542206" y="3436589"/>
              <a:ext cx="111441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latin typeface="Century"/>
                  <a:cs typeface="Century"/>
                </a:rPr>
                <a:t>open, close</a:t>
              </a:r>
              <a:br>
                <a:rPr lang="en-US" sz="900" dirty="0" smtClean="0">
                  <a:latin typeface="Century"/>
                  <a:cs typeface="Century"/>
                </a:rPr>
              </a:br>
              <a:r>
                <a:rPr lang="en-US" sz="900" dirty="0" smtClean="0">
                  <a:latin typeface="Century"/>
                  <a:cs typeface="Century"/>
                </a:rPr>
                <a:t>resize file</a:t>
              </a:r>
              <a:endParaRPr lang="en-US" sz="9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549389" y="3436589"/>
              <a:ext cx="12258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latin typeface="Century"/>
                  <a:cs typeface="Century"/>
                </a:rPr>
                <a:t>allocate/</a:t>
              </a:r>
              <a:r>
                <a:rPr lang="en-US" sz="900" dirty="0" err="1" smtClean="0">
                  <a:latin typeface="Century"/>
                  <a:cs typeface="Century"/>
                </a:rPr>
                <a:t>deallocate</a:t>
              </a:r>
              <a:r>
                <a:rPr lang="en-US" sz="900" dirty="0" smtClean="0">
                  <a:latin typeface="Century"/>
                  <a:cs typeface="Century"/>
                </a:rPr>
                <a:t/>
              </a:r>
              <a:br>
                <a:rPr lang="en-US" sz="900" dirty="0" smtClean="0">
                  <a:latin typeface="Century"/>
                  <a:cs typeface="Century"/>
                </a:rPr>
              </a:br>
              <a:r>
                <a:rPr lang="en-US" sz="900" dirty="0" smtClean="0">
                  <a:latin typeface="Century"/>
                  <a:cs typeface="Century"/>
                </a:rPr>
                <a:t>chunk</a:t>
              </a:r>
              <a:endParaRPr lang="en-US" sz="9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205336" y="4195210"/>
              <a:ext cx="98741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latin typeface="Century"/>
                  <a:cs typeface="Century"/>
                </a:rPr>
                <a:t>I/O</a:t>
              </a:r>
              <a:br>
                <a:rPr lang="en-US" sz="900" dirty="0" smtClean="0">
                  <a:latin typeface="Century"/>
                  <a:cs typeface="Century"/>
                </a:rPr>
              </a:br>
              <a:r>
                <a:rPr lang="en-US" sz="900" dirty="0" smtClean="0">
                  <a:latin typeface="Century"/>
                  <a:cs typeface="Century"/>
                </a:rPr>
                <a:t>start/finish</a:t>
              </a:r>
              <a:endParaRPr lang="en-US" sz="9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117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1237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Century"/>
            <a:cs typeface="Century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133</Words>
  <Application>Microsoft Macintosh PowerPoint</Application>
  <PresentationFormat>On-screen Show (4:3)</PresentationFormat>
  <Paragraphs>74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Sato, Kento</dc:creator>
  <cp:lastModifiedBy>Sato, Kento</cp:lastModifiedBy>
  <cp:revision>9</cp:revision>
  <dcterms:created xsi:type="dcterms:W3CDTF">2014-11-04T09:44:50Z</dcterms:created>
  <dcterms:modified xsi:type="dcterms:W3CDTF">2014-11-05T00:10:45Z</dcterms:modified>
</cp:coreProperties>
</file>