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9" r:id="rId15"/>
    <p:sldId id="300" r:id="rId16"/>
    <p:sldId id="301" r:id="rId17"/>
    <p:sldId id="302" r:id="rId18"/>
    <p:sldId id="296" r:id="rId19"/>
    <p:sldId id="306" r:id="rId20"/>
    <p:sldId id="271" r:id="rId21"/>
    <p:sldId id="304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9E5E-480E-417F-B3BC-7424C18D36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EFB4-69ED-4E68-B3D2-373D28E33538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B9C-5D39-4C94-92FF-ED1839E3093E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A315-572C-4E3A-AF49-3304F3F50D20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471-07C5-4B29-AB9F-3840E11E5604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F66-6F70-4093-AECF-C4D8476C663A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0584-3E86-46A4-9CA6-79DD78A24806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2D0-2C05-485C-BBE8-97C65780AEE5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C03-6842-4EA1-889E-1B802F63DBD3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D02-7576-46CF-9525-A57FC7C039EC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6D2-31AB-4748-93E0-8D676D454AFF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3B0F-4D42-4EF8-8386-68FFAE4CFAFF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897A-1471-4C2D-A2F1-7B2D3BCB6D9A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Apr. </a:t>
            </a:r>
            <a:r>
              <a:rPr lang="en-US" altLang="ja-JP" sz="2800" dirty="0" smtClean="0"/>
              <a:t>21</a:t>
            </a:r>
            <a:r>
              <a:rPr lang="en-US" altLang="ja-JP" sz="2800" dirty="0" smtClean="0"/>
              <a:t>, </a:t>
            </a:r>
            <a:r>
              <a:rPr lang="en-US" altLang="ja-JP" sz="2800" dirty="0" smtClean="0"/>
              <a:t>2015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</a:t>
            </a:r>
            <a:r>
              <a:rPr lang="en-US" altLang="ja-JP" sz="2800" dirty="0" smtClean="0"/>
              <a:t>17269)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0x02</a:t>
            </a:r>
            <a:r>
              <a:rPr lang="ja-JP" altLang="en-US" sz="2400" u="sng" dirty="0" smtClean="0"/>
              <a:t> </a:t>
            </a:r>
            <a:r>
              <a:rPr lang="ja-JP" altLang="en-US" sz="2400" u="sng" dirty="0" smtClean="0"/>
              <a:t>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9797" y="108007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0x02</a:t>
            </a:r>
            <a:r>
              <a:rPr lang="ja-JP" altLang="en-US" sz="2800" dirty="0" smtClean="0"/>
              <a:t>) 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2" y="1260454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43057" y="669397"/>
            <a:ext cx="388535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Modified from ver.1 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5684" y="4367720"/>
            <a:ext cx="186410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FF0000"/>
                </a:solidFill>
              </a:rPr>
              <a:t>CRC error count(16)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3" idx="3"/>
          </p:cNvCxnSpPr>
          <p:nvPr/>
        </p:nvCxnSpPr>
        <p:spPr>
          <a:xfrm flipV="1">
            <a:off x="3089784" y="1254172"/>
            <a:ext cx="3653273" cy="32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74306" y="588558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75974" y="912964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4472" y="1703267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13931" y="1681664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58451" y="1131313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DeSerializerCOPPER.cc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54730" y="1333935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7329" y="1145236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2035" y="1347471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92161" y="1731330"/>
            <a:ext cx="31576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50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NUM_EVT_PER_BASF2LOOP_COPPER</a:t>
            </a:r>
            <a:r>
              <a:rPr lang="en-US" altLang="ja-JP" sz="1000" dirty="0"/>
              <a:t>(=50);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Num_event</a:t>
            </a:r>
            <a:r>
              <a:rPr lang="en-US" altLang="ja-JP" sz="1400" dirty="0"/>
              <a:t> = 1;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 = 1;</a:t>
            </a:r>
          </a:p>
          <a:p>
            <a:r>
              <a:rPr lang="en-US" altLang="ja-JP" sz="1400" dirty="0" err="1"/>
              <a:t>temp_rawdblk</a:t>
            </a:r>
            <a:r>
              <a:rPr lang="en-US" altLang="ja-JP" sz="1400" dirty="0"/>
              <a:t> =  </a:t>
            </a:r>
            <a:r>
              <a:rPr lang="en-US" altLang="ja-JP" sz="1400" dirty="0" err="1"/>
              <a:t>raw_dblkarray.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temp_rawdblk</a:t>
            </a:r>
            <a:r>
              <a:rPr lang="en-US" altLang="ja-JP" sz="1400" dirty="0"/>
              <a:t>-&gt;</a:t>
            </a:r>
            <a:r>
              <a:rPr lang="en-US" altLang="ja-JP" sz="1400" dirty="0" err="1"/>
              <a:t>SetBuffer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temp_buf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m_size_word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num_events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6187" y="1759930"/>
            <a:ext cx="23208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Send each </a:t>
            </a:r>
            <a:r>
              <a:rPr lang="en-US" altLang="ja-JP" sz="1400" dirty="0" err="1"/>
              <a:t>raw_dblkarray</a:t>
            </a:r>
            <a:r>
              <a:rPr lang="en-US" altLang="ja-JP" sz="1400" dirty="0"/>
              <a:t>[</a:t>
            </a:r>
            <a:r>
              <a:rPr lang="en-US" altLang="ja-JP" sz="1400" dirty="0" err="1"/>
              <a:t>i</a:t>
            </a:r>
            <a:r>
              <a:rPr lang="en-US" altLang="ja-JP" sz="1400" dirty="0"/>
              <a:t>] event</a:t>
            </a:r>
          </a:p>
          <a:p>
            <a:r>
              <a:rPr lang="en-US" altLang="ja-JP" sz="1400" dirty="0"/>
              <a:t>separately.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2161" y="4935469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2" name="右矢印 41"/>
          <p:cNvSpPr/>
          <p:nvPr/>
        </p:nvSpPr>
        <p:spPr>
          <a:xfrm>
            <a:off x="5487526" y="264352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306" y="147484"/>
            <a:ext cx="52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COPPER</a:t>
            </a:r>
            <a:r>
              <a:rPr lang="en-US" altLang="ja-JP" dirty="0"/>
              <a:t> (as of rev.12453)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13932" y="4935469"/>
            <a:ext cx="27149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4" name="右矢印 43"/>
          <p:cNvSpPr/>
          <p:nvPr/>
        </p:nvSpPr>
        <p:spPr>
          <a:xfrm>
            <a:off x="8528842" y="2679133"/>
            <a:ext cx="92979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539086" y="3740344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58632" y="2717112"/>
            <a:ext cx="134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a readout</a:t>
            </a:r>
          </a:p>
          <a:p>
            <a:r>
              <a:rPr lang="en-US" altLang="ja-JP" dirty="0"/>
              <a:t>PC</a:t>
            </a:r>
            <a:endParaRPr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745193" y="2643528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4303" y="3006425"/>
            <a:ext cx="6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</a:p>
          <a:p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0383" y="626739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92051" y="951145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10549" y="1741448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30008" y="1719845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2881" y="1100084"/>
            <a:ext cx="177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DeserializerPC.cc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70807" y="1372116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23406" y="1183417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38112" y="1385652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238" y="1769510"/>
            <a:ext cx="3157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1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NUM_EVT_PER_BASF2LOOP_PC </a:t>
            </a:r>
            <a:r>
              <a:rPr lang="en-US" altLang="ja-JP" sz="1000" dirty="0"/>
              <a:t>(=1);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raw_datablkarray.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2264" y="1798112"/>
            <a:ext cx="23208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8238" y="4973650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 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5" name="右矢印 14"/>
          <p:cNvSpPr/>
          <p:nvPr/>
        </p:nvSpPr>
        <p:spPr>
          <a:xfrm>
            <a:off x="6303603" y="2681710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0009" y="4973650"/>
            <a:ext cx="27149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344919" y="2717314"/>
            <a:ext cx="477592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6355163" y="3778525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84774" y="2646674"/>
            <a:ext cx="1117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eb1tx</a:t>
            </a:r>
          </a:p>
          <a:p>
            <a:r>
              <a:rPr lang="en-US" altLang="ja-JP" dirty="0"/>
              <a:t>(sender</a:t>
            </a:r>
          </a:p>
          <a:p>
            <a:r>
              <a:rPr lang="en-US" altLang="ja-JP" dirty="0" smtClean="0"/>
              <a:t>daemon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74306" y="147484"/>
            <a:ext cx="56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a readout PC </a:t>
            </a:r>
            <a:r>
              <a:rPr lang="en-US" altLang="ja-JP" dirty="0"/>
              <a:t>(as of rev.12453)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1303367" y="132785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1303367" y="254777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1309630" y="5346515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5400000">
            <a:off x="1734174" y="38600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571848" y="3344114"/>
            <a:ext cx="351640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Eb0(partial event building daemon)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3" idx="0"/>
            <a:endCxn id="27" idx="2"/>
          </p:cNvCxnSpPr>
          <p:nvPr/>
        </p:nvCxnSpPr>
        <p:spPr>
          <a:xfrm>
            <a:off x="1947943" y="1461790"/>
            <a:ext cx="248174" cy="20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0"/>
            <a:endCxn id="27" idx="2"/>
          </p:cNvCxnSpPr>
          <p:nvPr/>
        </p:nvCxnSpPr>
        <p:spPr>
          <a:xfrm>
            <a:off x="1947943" y="2681710"/>
            <a:ext cx="248174" cy="7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0"/>
            <a:endCxn id="27" idx="2"/>
          </p:cNvCxnSpPr>
          <p:nvPr/>
        </p:nvCxnSpPr>
        <p:spPr>
          <a:xfrm flipV="1">
            <a:off x="1954207" y="3478047"/>
            <a:ext cx="241911" cy="2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2456015" y="268170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円柱 70"/>
          <p:cNvSpPr/>
          <p:nvPr/>
        </p:nvSpPr>
        <p:spPr>
          <a:xfrm>
            <a:off x="4494180" y="5643567"/>
            <a:ext cx="1449420" cy="1085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test bench (</a:t>
            </a:r>
            <a:r>
              <a:rPr lang="en-US" altLang="ja-JP" dirty="0" err="1" smtClean="0"/>
              <a:t>PocketDAQ</a:t>
            </a:r>
            <a:r>
              <a:rPr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101515" y="727238"/>
            <a:ext cx="3725229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10051" y="1190118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86998"/>
            <a:ext cx="10770666" cy="697631"/>
          </a:xfrm>
        </p:spPr>
        <p:txBody>
          <a:bodyPr>
            <a:normAutofit fontScale="90000"/>
          </a:bodyPr>
          <a:lstStyle/>
          <a:p>
            <a:r>
              <a:rPr lang="en-US" altLang="ja-JP" sz="2400" u="sng" dirty="0"/>
              <a:t>Example </a:t>
            </a:r>
            <a:r>
              <a:rPr lang="en-US" altLang="ja-JP" sz="2400" u="sng" dirty="0" smtClean="0"/>
              <a:t>: # </a:t>
            </a:r>
            <a:r>
              <a:rPr lang="en-US" altLang="ja-JP" sz="2400" u="sng"/>
              <a:t>of </a:t>
            </a:r>
            <a:r>
              <a:rPr lang="en-US" altLang="ja-JP" sz="2400" u="sng" smtClean="0"/>
              <a:t>events </a:t>
            </a:r>
            <a:r>
              <a:rPr lang="en-US" altLang="ja-JP" sz="2400" u="sng"/>
              <a:t>and </a:t>
            </a:r>
            <a:r>
              <a:rPr lang="en-US" altLang="ja-JP" sz="2400" u="sng" smtClean="0"/>
              <a:t>nodes </a:t>
            </a:r>
            <a:r>
              <a:rPr lang="en-US" altLang="ja-JP" sz="2400" u="sng" dirty="0"/>
              <a:t>in one </a:t>
            </a:r>
            <a:r>
              <a:rPr lang="en-US" altLang="ja-JP" sz="2400" u="sng" dirty="0" err="1" smtClean="0"/>
              <a:t>RawDataBock</a:t>
            </a:r>
            <a:r>
              <a:rPr lang="en-US" altLang="ja-JP" sz="2400" u="sng" dirty="0" smtClean="0"/>
              <a:t>(Detector) </a:t>
            </a:r>
            <a:r>
              <a:rPr lang="en-US" altLang="ja-JP" sz="2400" u="sng" dirty="0"/>
              <a:t>object </a:t>
            </a:r>
            <a:r>
              <a:rPr lang="en-US" altLang="ja-JP" sz="2400" u="sng" dirty="0" smtClean="0"/>
              <a:t>and </a:t>
            </a:r>
            <a:r>
              <a:rPr lang="en-US" altLang="ja-JP" sz="2400" u="sng" dirty="0" err="1" smtClean="0"/>
              <a:t>StoreArray</a:t>
            </a:r>
            <a:r>
              <a:rPr lang="en-US" altLang="ja-JP" sz="2400" u="sng" dirty="0" smtClean="0"/>
              <a:t> :</a:t>
            </a:r>
            <a:endParaRPr lang="ja-JP" altLang="en-US" sz="24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 rot="5400000">
            <a:off x="1088081" y="2173182"/>
            <a:ext cx="1324693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A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11354" y="2178828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 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0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1352" y="2606024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30347" y="45572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948569" y="220121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914664" y="4309786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990195" y="3256629"/>
            <a:ext cx="3142205" cy="3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builder (eb0)</a:t>
            </a:r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>
            <a:off x="2712481" y="2612163"/>
            <a:ext cx="420408" cy="1556658"/>
          </a:xfrm>
          <a:prstGeom prst="rightArrow">
            <a:avLst>
              <a:gd name="adj1" fmla="val 86548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04984" y="1167413"/>
            <a:ext cx="189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RawDataBlock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/>
              <a:t>r</a:t>
            </a:r>
            <a:r>
              <a:rPr lang="en-US" altLang="ja-JP" sz="1200" dirty="0" err="1" smtClean="0"/>
              <a:t>aw_datablockarray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79762" y="834214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DeserializerPC.cc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228669" y="1714666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41" name="正方形/長方形 40"/>
          <p:cNvSpPr/>
          <p:nvPr/>
        </p:nvSpPr>
        <p:spPr>
          <a:xfrm>
            <a:off x="6296615" y="739167"/>
            <a:ext cx="2838706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96614" y="45572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HLT input server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941487" y="4195284"/>
            <a:ext cx="1559814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B</a:t>
            </a:r>
            <a:endParaRPr kumimoji="1" lang="ja-JP" altLang="en-US" dirty="0"/>
          </a:p>
        </p:txBody>
      </p:sp>
      <p:sp>
        <p:nvSpPr>
          <p:cNvPr id="44" name="円柱 43"/>
          <p:cNvSpPr/>
          <p:nvPr/>
        </p:nvSpPr>
        <p:spPr>
          <a:xfrm>
            <a:off x="10472598" y="2508677"/>
            <a:ext cx="1186872" cy="108522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Belle II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45" name="右矢印 44"/>
          <p:cNvSpPr/>
          <p:nvPr/>
        </p:nvSpPr>
        <p:spPr>
          <a:xfrm>
            <a:off x="10021843" y="2784037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5845858" y="2784036"/>
            <a:ext cx="461097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400232" y="794731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Raw2DsModule.cc</a:t>
            </a:r>
            <a:endParaRPr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532333" y="1151120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37976" y="1169547"/>
            <a:ext cx="1517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RawSVD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 smtClean="0"/>
              <a:t>raw_svdarray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50" name="正方形/長方形 49"/>
          <p:cNvSpPr/>
          <p:nvPr/>
        </p:nvSpPr>
        <p:spPr>
          <a:xfrm rot="5400000">
            <a:off x="324888" y="2280334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 rot="5400000">
            <a:off x="307843" y="4407115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2" name="右矢印 51"/>
          <p:cNvSpPr/>
          <p:nvPr/>
        </p:nvSpPr>
        <p:spPr>
          <a:xfrm>
            <a:off x="1067924" y="217012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>
            <a:off x="1046077" y="4304154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787202" y="2184967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: node </a:t>
            </a:r>
            <a:r>
              <a:rPr lang="en-US" altLang="ja-JP" sz="1400" dirty="0">
                <a:solidFill>
                  <a:srgbClr val="FF0000"/>
                </a:solidFill>
              </a:rPr>
              <a:t>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73786" y="3174665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 : node </a:t>
            </a:r>
            <a:r>
              <a:rPr lang="en-US" altLang="ja-JP" sz="1400" dirty="0">
                <a:solidFill>
                  <a:srgbClr val="FF0000"/>
                </a:solidFill>
              </a:rPr>
              <a:t>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604517" y="1720805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[0];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3549702" y="313829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…</a:t>
            </a:r>
            <a:endParaRPr lang="en-US" altLang="ja-JP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3388137" y="3950533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NUM_EVT-1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084021" y="3487105"/>
            <a:ext cx="2685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[NUM_EVT-1];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62" name="正方形/長方形 61"/>
          <p:cNvSpPr/>
          <p:nvPr/>
        </p:nvSpPr>
        <p:spPr>
          <a:xfrm>
            <a:off x="106683" y="5637432"/>
            <a:ext cx="3985386" cy="52322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NUM_EVT -&gt; 50 on COPPER(DeserializerCOPPER.cc)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          1 on a </a:t>
            </a:r>
            <a:r>
              <a:rPr lang="en-US" altLang="ja-JP" sz="1400" dirty="0" err="1" smtClean="0"/>
              <a:t>readoutPC</a:t>
            </a:r>
            <a:r>
              <a:rPr lang="en-US" altLang="ja-JP" sz="1400" dirty="0" smtClean="0"/>
              <a:t>(DeserializerPC.cc)  </a:t>
            </a:r>
            <a:endParaRPr lang="ja-JP" altLang="en-US" sz="14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388137" y="4565751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e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 -1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604517" y="2717651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[1];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65" name="正方形/長方形 64"/>
          <p:cNvSpPr/>
          <p:nvPr/>
        </p:nvSpPr>
        <p:spPr>
          <a:xfrm rot="5400000">
            <a:off x="8873388" y="2766447"/>
            <a:ext cx="1744780" cy="552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HLT, eb2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右矢印 65"/>
          <p:cNvSpPr/>
          <p:nvPr/>
        </p:nvSpPr>
        <p:spPr>
          <a:xfrm>
            <a:off x="8995378" y="2782424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 rot="5400000">
            <a:off x="5475724" y="2933795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 rot="5400000">
            <a:off x="8885676" y="291734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 smtClean="0"/>
              <a:t>thernet</a:t>
            </a:r>
            <a:endParaRPr kumimoji="1" lang="ja-JP" altLang="en-US" dirty="0"/>
          </a:p>
        </p:txBody>
      </p:sp>
      <p:sp>
        <p:nvSpPr>
          <p:cNvPr id="70" name="右矢印 69"/>
          <p:cNvSpPr/>
          <p:nvPr/>
        </p:nvSpPr>
        <p:spPr>
          <a:xfrm rot="5400000">
            <a:off x="4989733" y="5309722"/>
            <a:ext cx="484682" cy="604227"/>
          </a:xfrm>
          <a:prstGeom prst="rightArrow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5943600" y="6149559"/>
            <a:ext cx="2374145" cy="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10021843" y="3696237"/>
            <a:ext cx="1011641" cy="20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27657" y="5774959"/>
            <a:ext cx="345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StoreArray</a:t>
            </a:r>
            <a:r>
              <a:rPr kumimoji="1" lang="en-US" altLang="ja-JP" dirty="0" smtClean="0"/>
              <a:t> structure of stored data</a:t>
            </a:r>
          </a:p>
          <a:p>
            <a:r>
              <a:rPr kumimoji="1" lang="en-US" altLang="ja-JP" dirty="0" smtClean="0"/>
              <a:t> may be </a:t>
            </a:r>
            <a:r>
              <a:rPr lang="en-US" altLang="ja-JP" dirty="0" smtClean="0"/>
              <a:t>different.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0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4247"/>
          </a:xfrm>
        </p:spPr>
        <p:txBody>
          <a:bodyPr>
            <a:normAutofit/>
          </a:bodyPr>
          <a:lstStyle/>
          <a:p>
            <a:r>
              <a:rPr lang="en-US" altLang="ja-JP" sz="2800" u="sng" dirty="0" smtClean="0"/>
              <a:t>Example : how to store </a:t>
            </a:r>
            <a:r>
              <a:rPr lang="en-US" altLang="ja-JP" sz="2800" u="sng" dirty="0" err="1" smtClean="0"/>
              <a:t>rawdata</a:t>
            </a:r>
            <a:r>
              <a:rPr lang="en-US" altLang="ja-JP" sz="2800" u="sng" dirty="0" smtClean="0"/>
              <a:t> in </a:t>
            </a:r>
            <a:r>
              <a:rPr lang="en-US" altLang="ja-JP" sz="2800" u="sng" dirty="0" err="1" smtClean="0"/>
              <a:t>RawDetector</a:t>
            </a:r>
            <a:r>
              <a:rPr lang="en-US" altLang="ja-JP" sz="2800" u="sng" dirty="0" smtClean="0"/>
              <a:t> object by DAQ program</a:t>
            </a:r>
            <a:endParaRPr kumimoji="1" lang="ja-JP" altLang="en-US" sz="28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849" y="923433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Full Belle II DAQ </a:t>
            </a:r>
          </a:p>
          <a:p>
            <a:pPr lvl="1"/>
            <a:r>
              <a:rPr lang="en-US" altLang="ja-JP" dirty="0" smtClean="0"/>
              <a:t>HLT(High </a:t>
            </a:r>
            <a:r>
              <a:rPr lang="en-US" altLang="ja-JP" dirty="0" err="1" smtClean="0"/>
              <a:t>Levele</a:t>
            </a:r>
            <a:r>
              <a:rPr lang="en-US" altLang="ja-JP" dirty="0" smtClean="0"/>
              <a:t> Trigger) receives serialized binary data from readout PCs and stores them in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Class. This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 will be stored in storage.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daq/rfarm/event/modules/src/Raw2DsModule.cc</a:t>
            </a:r>
          </a:p>
          <a:p>
            <a:r>
              <a:rPr lang="en-US" altLang="ja-JP" dirty="0" smtClean="0"/>
              <a:t>Pocket DAQ </a:t>
            </a:r>
          </a:p>
          <a:p>
            <a:pPr lvl="1"/>
            <a:r>
              <a:rPr lang="en-US" altLang="ja-JP" dirty="0" smtClean="0"/>
              <a:t>DATA</a:t>
            </a:r>
            <a:r>
              <a:rPr lang="ja-JP" altLang="en-US" dirty="0"/>
              <a:t> </a:t>
            </a:r>
            <a:r>
              <a:rPr lang="en-US" altLang="ja-JP" dirty="0" smtClean="0"/>
              <a:t>are stored as a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 object</a:t>
            </a:r>
            <a:endParaRPr lang="en-US" altLang="ja-JP" dirty="0"/>
          </a:p>
          <a:p>
            <a:pPr lvl="1"/>
            <a:r>
              <a:rPr lang="en-US" altLang="ja-JP" dirty="0" smtClean="0"/>
              <a:t>Example program can be used to convert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/COPPER to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daq/rawdata/modules/src/Convert2RawDet.cc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37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14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Revision History of this </a:t>
            </a:r>
            <a:r>
              <a:rPr kumimoji="1" lang="en-US" altLang="ja-JP" sz="3200" u="sng" dirty="0" smtClean="0"/>
              <a:t>document(1)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050" dirty="0"/>
              <a:t>• Jan.5, 2014 rev. 8376 : Add definition of tentative </a:t>
            </a:r>
            <a:r>
              <a:rPr lang="en-US" altLang="ja-JP" sz="1050" dirty="0" err="1"/>
              <a:t>subsysID</a:t>
            </a:r>
            <a:r>
              <a:rPr lang="en-US" altLang="ja-JP" sz="1050" dirty="0"/>
              <a:t> format</a:t>
            </a:r>
          </a:p>
          <a:p>
            <a:pPr marL="457200" lvl="1" indent="0">
              <a:buNone/>
            </a:pPr>
            <a:r>
              <a:rPr lang="en-US" altLang="ja-JP" sz="1050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comments about handling </a:t>
            </a:r>
            <a:r>
              <a:rPr lang="en-US" altLang="ja-JP" sz="1050" dirty="0" err="1"/>
              <a:t>StoreArray</a:t>
            </a:r>
            <a:r>
              <a:rPr lang="en-US" altLang="ja-JP" sz="1050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sz="1050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instruction about </a:t>
            </a:r>
            <a:r>
              <a:rPr lang="en-US" altLang="ja-JP" sz="1050" dirty="0" err="1"/>
              <a:t>Rawdata</a:t>
            </a:r>
            <a:r>
              <a:rPr lang="en-US" altLang="ja-JP" sz="1050" dirty="0"/>
              <a:t> unpacking program</a:t>
            </a:r>
          </a:p>
          <a:p>
            <a:pPr marL="457200" lvl="1" indent="0">
              <a:buNone/>
            </a:pPr>
            <a:r>
              <a:rPr lang="en-US" altLang="ja-JP" sz="1050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1 </a:t>
            </a:r>
            <a:r>
              <a:rPr lang="en-US" altLang="ja-JP" sz="1050" dirty="0" err="1"/>
              <a:t>st</a:t>
            </a:r>
            <a:r>
              <a:rPr lang="en-US" altLang="ja-JP" sz="1050" dirty="0"/>
              <a:t> draft</a:t>
            </a:r>
          </a:p>
          <a:p>
            <a:pPr marL="457200" lvl="1" indent="0">
              <a:buNone/>
            </a:pPr>
            <a:r>
              <a:rPr lang="en-US" altLang="ja-JP" sz="1050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 err="1"/>
              <a:t>RawHeader</a:t>
            </a:r>
            <a:r>
              <a:rPr lang="en-US" altLang="ja-JP" sz="1050" dirty="0"/>
              <a:t> format is changed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 err="1"/>
              <a:t>Nakao</a:t>
            </a:r>
            <a:r>
              <a:rPr lang="en-US" altLang="ja-JP" sz="1050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/>
              <a:t>See [b2link_ml:0144] Re: Belle2link version 0.01 - SVN </a:t>
            </a:r>
            <a:r>
              <a:rPr lang="en-US" altLang="ja-JP" sz="1050" dirty="0" smtClean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Aug. 23, 2014: rev. 12453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a description of how </a:t>
            </a:r>
            <a:r>
              <a:rPr lang="en-US" altLang="ja-JP" sz="1050" dirty="0" err="1" smtClean="0"/>
              <a:t>RawDataBLock</a:t>
            </a:r>
            <a:r>
              <a:rPr lang="en-US" altLang="ja-JP" sz="1050" dirty="0" smtClean="0"/>
              <a:t> objects are handled by the actual DAQ program.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Sep. 26, 2014 </a:t>
            </a:r>
            <a:r>
              <a:rPr lang="en-US" altLang="ja-JP" sz="1050" dirty="0"/>
              <a:t>: rev.13065</a:t>
            </a:r>
            <a:r>
              <a:rPr lang="en-US" altLang="ja-JP" sz="1050" dirty="0" smtClean="0"/>
              <a:t>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TRG ID definition  (0x09000000)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Oct. 24, 2014 : rev. 13460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a slide about </a:t>
            </a:r>
            <a:r>
              <a:rPr lang="en-US" altLang="ja-JP" sz="1050" dirty="0"/>
              <a:t># of </a:t>
            </a:r>
            <a:r>
              <a:rPr lang="en-US" altLang="ja-JP" sz="1050" dirty="0" smtClean="0"/>
              <a:t>events </a:t>
            </a:r>
            <a:r>
              <a:rPr lang="en-US" altLang="ja-JP" sz="1050" dirty="0"/>
              <a:t>and </a:t>
            </a:r>
            <a:r>
              <a:rPr lang="en-US" altLang="ja-JP" sz="1050" dirty="0" smtClean="0"/>
              <a:t>nodes </a:t>
            </a:r>
            <a:r>
              <a:rPr lang="en-US" altLang="ja-JP" sz="1050" dirty="0"/>
              <a:t>in one </a:t>
            </a:r>
            <a:r>
              <a:rPr lang="en-US" altLang="ja-JP" sz="1050" dirty="0" err="1"/>
              <a:t>RawDataBock</a:t>
            </a:r>
            <a:r>
              <a:rPr lang="en-US" altLang="ja-JP" sz="1050" dirty="0"/>
              <a:t>(Detector) object and </a:t>
            </a:r>
            <a:r>
              <a:rPr lang="en-US" altLang="ja-JP" sz="1050" dirty="0" err="1"/>
              <a:t>StoreArray</a:t>
            </a:r>
            <a:r>
              <a:rPr lang="en-US" altLang="ja-JP" sz="1050" dirty="0"/>
              <a:t> </a:t>
            </a:r>
            <a:endParaRPr lang="en-US" altLang="ja-JP" sz="1050" dirty="0" smtClean="0"/>
          </a:p>
          <a:p>
            <a:pPr marL="914400" lvl="2" indent="0">
              <a:buNone/>
            </a:pPr>
            <a:r>
              <a:rPr lang="en-US" altLang="ja-JP" sz="1050" dirty="0"/>
              <a:t> </a:t>
            </a:r>
            <a:r>
              <a:rPr lang="en-US" altLang="ja-JP" sz="1050" dirty="0" smtClean="0"/>
              <a:t>      and how </a:t>
            </a:r>
            <a:r>
              <a:rPr lang="en-US" altLang="ja-JP" sz="1050" dirty="0"/>
              <a:t>to store </a:t>
            </a:r>
            <a:r>
              <a:rPr lang="en-US" altLang="ja-JP" sz="1050" dirty="0" smtClean="0"/>
              <a:t>raw data in </a:t>
            </a:r>
            <a:r>
              <a:rPr lang="en-US" altLang="ja-JP" sz="1050" dirty="0" err="1"/>
              <a:t>RawDetector</a:t>
            </a:r>
            <a:r>
              <a:rPr lang="en-US" altLang="ja-JP" sz="1050" dirty="0"/>
              <a:t> object by DAQ program</a:t>
            </a:r>
            <a:r>
              <a:rPr lang="en-US" altLang="ja-JP" sz="1050" dirty="0" smtClean="0"/>
              <a:t> (p.16. p.17)</a:t>
            </a:r>
          </a:p>
          <a:p>
            <a:pPr lvl="1"/>
            <a:r>
              <a:rPr lang="en-US" altLang="ja-JP" sz="1050" dirty="0" smtClean="0"/>
              <a:t>Jan. 23, 2015: rev. 15030</a:t>
            </a:r>
          </a:p>
          <a:p>
            <a:pPr lvl="2"/>
            <a:r>
              <a:rPr lang="en-US" altLang="ja-JP" sz="1050" dirty="0" smtClean="0"/>
              <a:t>Modify TRGDATA_ID and add ***TRGDATA_ID for trigger from sub-detectors</a:t>
            </a:r>
          </a:p>
          <a:p>
            <a:pPr lvl="1"/>
            <a:r>
              <a:rPr lang="en-US" altLang="ja-JP" sz="1050" dirty="0" smtClean="0"/>
              <a:t>Mar.3, 2015 : rev. 15988</a:t>
            </a:r>
          </a:p>
          <a:p>
            <a:pPr lvl="2"/>
            <a:r>
              <a:rPr lang="en-US" altLang="ja-JP" sz="1050" dirty="0" smtClean="0"/>
              <a:t>Use “node ID” instead of subsystem ID.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Revision History of this </a:t>
            </a:r>
            <a:r>
              <a:rPr kumimoji="1" lang="en-US" altLang="ja-JP" sz="3200" u="sng" dirty="0" smtClean="0"/>
              <a:t>document(2)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• </a:t>
            </a:r>
            <a:r>
              <a:rPr lang="en-US" altLang="ja-JP" sz="1400" dirty="0" smtClean="0">
                <a:solidFill>
                  <a:srgbClr val="FF0000"/>
                </a:solidFill>
              </a:rPr>
              <a:t>Apr. 21, 2015 </a:t>
            </a:r>
            <a:r>
              <a:rPr lang="en-US" altLang="ja-JP" sz="1400" dirty="0">
                <a:solidFill>
                  <a:srgbClr val="FF0000"/>
                </a:solidFill>
              </a:rPr>
              <a:t>rev</a:t>
            </a:r>
            <a:r>
              <a:rPr lang="en-US" altLang="ja-JP" sz="1400" dirty="0" smtClean="0">
                <a:solidFill>
                  <a:srgbClr val="FF0000"/>
                </a:solidFill>
              </a:rPr>
              <a:t>.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17269</a:t>
            </a:r>
            <a:r>
              <a:rPr lang="en-US" altLang="ja-JP" sz="1400" dirty="0" smtClean="0">
                <a:solidFill>
                  <a:srgbClr val="FF0000"/>
                </a:solidFill>
              </a:rPr>
              <a:t>  : Description about </a:t>
            </a:r>
            <a:r>
              <a:rPr lang="en-US" altLang="ja-JP" sz="1400" dirty="0" smtClean="0">
                <a:solidFill>
                  <a:srgbClr val="FF0000"/>
                </a:solidFill>
              </a:rPr>
              <a:t>a n</a:t>
            </a:r>
            <a:r>
              <a:rPr lang="en-US" altLang="ja-JP" sz="1400" dirty="0" smtClean="0">
                <a:solidFill>
                  <a:srgbClr val="FF0000"/>
                </a:solidFill>
              </a:rPr>
              <a:t>ew data format (ver.2 )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ja-JP" sz="1050" dirty="0" smtClean="0"/>
              <a:t>•</a:t>
            </a:r>
            <a:endParaRPr lang="en-US" altLang="ja-JP" sz="105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51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</a:t>
            </a:r>
            <a:r>
              <a:rPr lang="en-US" altLang="ja-JP" b="1" dirty="0" smtClean="0"/>
              <a:t>2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</a:t>
            </a:r>
            <a:r>
              <a:rPr lang="en-US" altLang="ja-JP" sz="1600" b="1" dirty="0" smtClean="0"/>
              <a:t>2 </a:t>
            </a:r>
            <a:r>
              <a:rPr lang="en-US" altLang="ja-JP" sz="1600" b="1" dirty="0"/>
              <a:t>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1" y="1304471"/>
            <a:ext cx="2499279" cy="96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09090" y="565807"/>
            <a:ext cx="400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en-US" altLang="ja-JP" dirty="0" smtClean="0"/>
          </a:p>
          <a:p>
            <a:r>
              <a:rPr lang="en-US" altLang="ja-JP" dirty="0" smtClean="0"/>
              <a:t>Ver.2 : from Apr. 2015 (rev.17269)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</a:t>
            </a:r>
            <a:r>
              <a:rPr lang="en-US" altLang="ja-JP" sz="2800" u="sng" dirty="0" smtClean="0"/>
              <a:t>2+0x80</a:t>
            </a:r>
            <a:r>
              <a:rPr lang="en-US" altLang="ja-JP" sz="2800" u="sng" dirty="0"/>
              <a:t>)</a:t>
            </a:r>
            <a:endParaRPr kumimoji="1" lang="ja-JP" altLang="en-US" sz="2800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1481" y="739669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0x02</a:t>
            </a:r>
            <a:r>
              <a:rPr lang="ja-JP" altLang="en-US" sz="2800" u="sng" dirty="0" smtClean="0"/>
              <a:t>)</a:t>
            </a:r>
            <a:endParaRPr lang="ja-JP" altLang="en-US" sz="2800" u="sng" dirty="0"/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6126" y="729941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7725"/>
            <a:ext cx="4857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u="sng" dirty="0"/>
              <a:t>2-3, </a:t>
            </a:r>
            <a:r>
              <a:rPr lang="en-US" altLang="ja-JP" sz="2400" u="sng" dirty="0" smtClean="0"/>
              <a:t>tentative format of </a:t>
            </a:r>
            <a:r>
              <a:rPr lang="ja-JP" altLang="en-US" sz="2400" u="sng" dirty="0" smtClean="0"/>
              <a:t>32bit </a:t>
            </a:r>
            <a:r>
              <a:rPr lang="en-US" altLang="ja-JP" sz="2400" u="sng" dirty="0" smtClean="0">
                <a:solidFill>
                  <a:srgbClr val="0000CC"/>
                </a:solidFill>
              </a:rPr>
              <a:t>node</a:t>
            </a:r>
            <a:r>
              <a:rPr lang="en-US" altLang="ja-JP" sz="2400" u="sng" dirty="0" smtClean="0"/>
              <a:t> </a:t>
            </a:r>
            <a:r>
              <a:rPr lang="ja-JP" altLang="en-US" sz="2400" u="sng" dirty="0" smtClean="0">
                <a:solidFill>
                  <a:srgbClr val="0000CC"/>
                </a:solidFill>
              </a:rPr>
              <a:t>ID</a:t>
            </a:r>
            <a:endParaRPr lang="ja-JP" altLang="en-US" sz="24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29175" y="624131"/>
            <a:ext cx="6096000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sz="1400" dirty="0" smtClean="0"/>
              <a:t>(31-24)  Detector ID  :  8bit=256 : detector </a:t>
            </a:r>
            <a:r>
              <a:rPr lang="en-US" altLang="ja-JP" sz="1400" dirty="0" smtClean="0"/>
              <a:t>ID</a:t>
            </a:r>
            <a:endParaRPr lang="ja-JP" altLang="en-US" sz="1400" dirty="0" smtClean="0"/>
          </a:p>
          <a:p>
            <a:r>
              <a:rPr lang="ja-JP" altLang="en-US" sz="1400" dirty="0" smtClean="0"/>
              <a:t>(</a:t>
            </a:r>
            <a:r>
              <a:rPr lang="en-US" altLang="ja-JP" sz="1400" dirty="0" smtClean="0"/>
              <a:t>9</a:t>
            </a:r>
            <a:r>
              <a:rPr lang="ja-JP" altLang="en-US" sz="1400" dirty="0" smtClean="0"/>
              <a:t>-0)    </a:t>
            </a:r>
            <a:r>
              <a:rPr lang="en-US" altLang="ja-JP" sz="1400" dirty="0" smtClean="0"/>
              <a:t>lower bits of COPPER ID</a:t>
            </a:r>
            <a:r>
              <a:rPr lang="ja-JP" altLang="en-US" sz="1400" dirty="0" smtClean="0"/>
              <a:t>  :  1</a:t>
            </a:r>
            <a:r>
              <a:rPr lang="en-US" altLang="ja-JP" sz="1400" dirty="0" smtClean="0"/>
              <a:t>0</a:t>
            </a:r>
            <a:r>
              <a:rPr lang="ja-JP" altLang="en-US" sz="1400" dirty="0" smtClean="0"/>
              <a:t>bit (</a:t>
            </a:r>
            <a:r>
              <a:rPr lang="en-US" altLang="ja-JP" sz="1400" dirty="0" smtClean="0"/>
              <a:t>1024</a:t>
            </a:r>
            <a:r>
              <a:rPr lang="ja-JP" altLang="en-US" sz="1400" dirty="0" smtClean="0"/>
              <a:t>)</a:t>
            </a:r>
            <a:endParaRPr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338737" y="1438739"/>
            <a:ext cx="11227449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/>
              <a:t>Detector ID (Defined in </a:t>
            </a:r>
            <a:r>
              <a:rPr lang="ja-JP" altLang="en-US" sz="1400" dirty="0" smtClean="0"/>
              <a:t>rawdata</a:t>
            </a:r>
            <a:r>
              <a:rPr lang="ja-JP" altLang="en-US" sz="1400" dirty="0"/>
              <a:t>/dataobjects/include/</a:t>
            </a:r>
            <a:r>
              <a:rPr lang="ja-JP" altLang="en-US" sz="1400" dirty="0" smtClean="0"/>
              <a:t>RawCOPPER</a:t>
            </a:r>
            <a:r>
              <a:rPr lang="en-US" altLang="ja-JP" sz="1400" dirty="0" smtClean="0"/>
              <a:t>Format</a:t>
            </a:r>
            <a:r>
              <a:rPr lang="ja-JP" altLang="en-US" sz="1400" dirty="0" err="1" smtClean="0"/>
              <a:t>.</a:t>
            </a:r>
            <a:r>
              <a:rPr lang="ja-JP" altLang="en-US" sz="1400" dirty="0"/>
              <a:t>h)</a:t>
            </a:r>
          </a:p>
          <a:p>
            <a:r>
              <a:rPr lang="ja-JP" altLang="en-US" sz="1400" dirty="0"/>
              <a:t>• #define SVD_ID </a:t>
            </a:r>
            <a:r>
              <a:rPr lang="ja-JP" altLang="en-US" sz="1400" dirty="0" smtClean="0"/>
              <a:t>  </a:t>
            </a:r>
            <a:r>
              <a:rPr lang="ja-JP" altLang="en-US" sz="1400" dirty="0"/>
              <a:t>0x01000000 // tentative</a:t>
            </a:r>
          </a:p>
          <a:p>
            <a:r>
              <a:rPr lang="ja-JP" altLang="en-US" sz="1400" dirty="0"/>
              <a:t>• #define CDC_ID  </a:t>
            </a:r>
            <a:r>
              <a:rPr lang="ja-JP" altLang="en-US" sz="1400" dirty="0" smtClean="0"/>
              <a:t> 0x02000000 </a:t>
            </a:r>
            <a:r>
              <a:rPr lang="ja-JP" altLang="en-US" sz="1400" dirty="0"/>
              <a:t>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BPID_ID  </a:t>
            </a:r>
            <a:r>
              <a:rPr lang="ja-JP" altLang="en-US" sz="1400" dirty="0"/>
              <a:t>0x03000000 // tentative</a:t>
            </a:r>
          </a:p>
          <a:p>
            <a:r>
              <a:rPr lang="ja-JP" altLang="en-US" sz="1400" dirty="0"/>
              <a:t>• #define EPID_ID </a:t>
            </a:r>
            <a:r>
              <a:rPr lang="ja-JP" altLang="en-US" sz="1400" dirty="0" smtClean="0"/>
              <a:t> 0x04000000 </a:t>
            </a:r>
            <a:r>
              <a:rPr lang="ja-JP" altLang="en-US" sz="1400" dirty="0"/>
              <a:t>// tentative</a:t>
            </a:r>
          </a:p>
          <a:p>
            <a:r>
              <a:rPr lang="ja-JP" altLang="en-US" sz="1400" dirty="0"/>
              <a:t>• #define BECL_ID  0x05000000 // tentative</a:t>
            </a:r>
          </a:p>
          <a:p>
            <a:r>
              <a:rPr lang="ja-JP" altLang="en-US" sz="1400" dirty="0"/>
              <a:t>• #define EECL_ID  0x06000000 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BKLM_ID </a:t>
            </a:r>
            <a:r>
              <a:rPr lang="ja-JP" altLang="en-US" sz="1400" dirty="0"/>
              <a:t>0x07000000 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EKLM_ID </a:t>
            </a:r>
            <a:r>
              <a:rPr lang="ja-JP" altLang="en-US" sz="1400" dirty="0"/>
              <a:t>0x08000000 // </a:t>
            </a:r>
            <a:r>
              <a:rPr lang="ja-JP" altLang="en-US" sz="1400" dirty="0" smtClean="0"/>
              <a:t>tentative</a:t>
            </a:r>
            <a:endParaRPr lang="en-US" altLang="ja-JP" sz="14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449511" y="5739276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9175" y="3980785"/>
            <a:ext cx="10640902" cy="15081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solidFill>
                  <a:srgbClr val="FF0000"/>
                </a:solidFill>
              </a:rPr>
              <a:t>Except for TRG</a:t>
            </a:r>
            <a:r>
              <a:rPr lang="en-US" altLang="ja-JP" sz="1400" dirty="0" smtClean="0"/>
              <a:t>, f</a:t>
            </a:r>
            <a:r>
              <a:rPr kumimoji="1" lang="en-US" altLang="ja-JP" sz="1400" dirty="0" smtClean="0"/>
              <a:t>ull COPPER ID can be reconstructed by “( Detector ID &gt;&gt; 24 ) * 1000 + COPEPR ID(12bit) “</a:t>
            </a:r>
          </a:p>
          <a:p>
            <a:r>
              <a:rPr lang="en-US" altLang="ja-JP" sz="1400" dirty="0" smtClean="0"/>
              <a:t>	e.g. </a:t>
            </a:r>
            <a:r>
              <a:rPr lang="en-US" altLang="ja-JP" sz="1400" dirty="0" err="1" smtClean="0"/>
              <a:t>NodeID</a:t>
            </a:r>
            <a:r>
              <a:rPr lang="en-US" altLang="ja-JP" sz="1400" dirty="0" smtClean="0"/>
              <a:t> = 0x0600000a    -&gt; COPPER ID = cpr6010</a:t>
            </a:r>
          </a:p>
          <a:p>
            <a:r>
              <a:rPr kumimoji="1" lang="en-US" altLang="ja-JP" sz="1400" dirty="0" smtClean="0"/>
              <a:t>     	       </a:t>
            </a:r>
            <a:r>
              <a:rPr kumimoji="1" lang="en-US" altLang="ja-JP" sz="1400" dirty="0" err="1" smtClean="0"/>
              <a:t>NodeID</a:t>
            </a:r>
            <a:r>
              <a:rPr kumimoji="1" lang="en-US" altLang="ja-JP" sz="1400" dirty="0" smtClean="0"/>
              <a:t> = 0x0100000a   -&gt; COPPER ID = cpr1010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/>
              <a:t>For TRG data, </a:t>
            </a:r>
            <a:r>
              <a:rPr lang="en-US" altLang="ja-JP" sz="1400" dirty="0"/>
              <a:t>full COPPER ID can be reconstructed by </a:t>
            </a:r>
            <a:r>
              <a:rPr lang="en-US" altLang="ja-JP" sz="1400" dirty="0" smtClean="0"/>
              <a:t>“ </a:t>
            </a:r>
            <a:r>
              <a:rPr lang="en-US" altLang="ja-JP" sz="1400" dirty="0" smtClean="0">
                <a:solidFill>
                  <a:srgbClr val="FF0000"/>
                </a:solidFill>
              </a:rPr>
              <a:t>9000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+ COPEPR ID(12bit) “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 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338739" y="325207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8381" y="1139665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268381" y="3649298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Full COPPER </a:t>
            </a:r>
            <a:r>
              <a:rPr lang="en-US" altLang="ja-JP" b="1" dirty="0" smtClean="0"/>
              <a:t>ID :  </a:t>
            </a:r>
            <a:endParaRPr lang="ja-JP" altLang="en-US" b="1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28945" y="139654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#define TRGDATA_ID  0x10000000 // tentative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#define </a:t>
            </a:r>
            <a:r>
              <a:rPr lang="en-US" altLang="ja-JP" sz="1400" dirty="0" smtClean="0"/>
              <a:t>CDCTRGDATA</a:t>
            </a:r>
            <a:r>
              <a:rPr lang="ja-JP" altLang="en-US" sz="1400" dirty="0" smtClean="0"/>
              <a:t>_ID    0x</a:t>
            </a:r>
            <a:r>
              <a:rPr lang="en-US" altLang="ja-JP" sz="1400" dirty="0" smtClean="0"/>
              <a:t>11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</a:t>
            </a:r>
            <a:r>
              <a:rPr lang="ja-JP" altLang="en-US" sz="1400" dirty="0" smtClean="0"/>
              <a:t>tentative</a:t>
            </a:r>
            <a:endParaRPr lang="en-US" altLang="ja-JP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ECLTRG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12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TOPTRG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13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KLMTRG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14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GDLTRG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15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endParaRPr lang="en-US" altLang="ja-JP" sz="1400" dirty="0" smtClean="0"/>
          </a:p>
          <a:p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797" y="108007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4178" y="404035"/>
            <a:ext cx="30168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en-US" altLang="ja-JP" sz="2800" u="sng" dirty="0"/>
              <a:t>2</a:t>
            </a:r>
            <a:r>
              <a:rPr lang="ja-JP" altLang="en-US" sz="2800" u="sng" dirty="0" smtClean="0"/>
              <a:t>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707" y="543269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1704</Words>
  <Application>Microsoft Office PowerPoint</Application>
  <PresentationFormat>ワイド画面</PresentationFormat>
  <Paragraphs>414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PowerPoint プレゼンテーション</vt:lpstr>
      <vt:lpstr>PowerPoint プレゼンテーション</vt:lpstr>
      <vt:lpstr>Example : # of events and nodes in one RawDataBock(Detector) object and StoreArray :</vt:lpstr>
      <vt:lpstr>Example : how to store rawdata in RawDetector object by DAQ program</vt:lpstr>
      <vt:lpstr>New RawCOPPER class</vt:lpstr>
      <vt:lpstr>PowerPoint プレゼンテーション</vt:lpstr>
      <vt:lpstr>Revision History of this document(1)</vt:lpstr>
      <vt:lpstr>Revision History of this document(2)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141</cp:revision>
  <dcterms:created xsi:type="dcterms:W3CDTF">2013-08-22T11:01:48Z</dcterms:created>
  <dcterms:modified xsi:type="dcterms:W3CDTF">2015-04-21T04:49:20Z</dcterms:modified>
</cp:coreProperties>
</file>