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0" r:id="rId2"/>
    <p:sldId id="263" r:id="rId3"/>
    <p:sldId id="280" r:id="rId4"/>
    <p:sldId id="281" r:id="rId5"/>
    <p:sldId id="282" r:id="rId6"/>
    <p:sldId id="257" r:id="rId7"/>
    <p:sldId id="283" r:id="rId8"/>
    <p:sldId id="284" r:id="rId9"/>
    <p:sldId id="285" r:id="rId10"/>
    <p:sldId id="286" r:id="rId11"/>
    <p:sldId id="287" r:id="rId12"/>
    <p:sldId id="288" r:id="rId13"/>
    <p:sldId id="295" r:id="rId14"/>
    <p:sldId id="296" r:id="rId15"/>
    <p:sldId id="297" r:id="rId16"/>
    <p:sldId id="271" r:id="rId1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1" autoAdjust="0"/>
    <p:restoredTop sz="94660"/>
  </p:normalViewPr>
  <p:slideViewPr>
    <p:cSldViewPr snapToGrid="0">
      <p:cViewPr varScale="1">
        <p:scale>
          <a:sx n="95" d="100"/>
          <a:sy n="95" d="100"/>
        </p:scale>
        <p:origin x="144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E03E6D-33FC-4920-BABA-2652556472EE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099E5E-480E-417F-B3BC-7424C18D36F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6770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E624D4-C5EF-4801-9059-94DFA2D6E36C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14816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6912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7330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684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904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321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5483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29692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537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7396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0802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36617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938FB-5DD2-45FD-BF5D-ED453174188F}" type="datetimeFigureOut">
              <a:rPr kumimoji="1" lang="ja-JP" altLang="en-US" smtClean="0"/>
              <a:t>2014/7/30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3F02E0-EC4A-4D42-964F-D6EDAB4599A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70612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 smtClean="0"/>
              <a:t>RawCOPPER</a:t>
            </a:r>
            <a:r>
              <a:rPr lang="en-US" altLang="ja-JP" dirty="0" smtClean="0"/>
              <a:t> data format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129669" y="4650057"/>
            <a:ext cx="9144000" cy="518532"/>
          </a:xfrm>
        </p:spPr>
        <p:txBody>
          <a:bodyPr>
            <a:noAutofit/>
          </a:bodyPr>
          <a:lstStyle/>
          <a:p>
            <a:r>
              <a:rPr lang="en-US" altLang="ja-JP" sz="2800" dirty="0" smtClean="0"/>
              <a:t>July </a:t>
            </a:r>
            <a:r>
              <a:rPr lang="en-US" altLang="ja-JP" sz="2800" dirty="0" smtClean="0"/>
              <a:t>31</a:t>
            </a:r>
            <a:r>
              <a:rPr lang="en-US" altLang="ja-JP" sz="2800" dirty="0" smtClean="0"/>
              <a:t>, </a:t>
            </a:r>
            <a:r>
              <a:rPr lang="en-US" altLang="ja-JP" sz="2800" dirty="0" smtClean="0"/>
              <a:t>2014</a:t>
            </a:r>
            <a:r>
              <a:rPr lang="ja-JP" altLang="en-US" sz="2800" dirty="0" smtClean="0"/>
              <a:t>　　</a:t>
            </a:r>
            <a:r>
              <a:rPr lang="en-US" altLang="ja-JP" sz="2800" dirty="0" smtClean="0"/>
              <a:t>(</a:t>
            </a:r>
            <a:r>
              <a:rPr lang="en-US" altLang="ja-JP" sz="2800" dirty="0" err="1" smtClean="0"/>
              <a:t>svn</a:t>
            </a:r>
            <a:r>
              <a:rPr lang="en-US" altLang="ja-JP" sz="2800" dirty="0"/>
              <a:t> </a:t>
            </a:r>
            <a:r>
              <a:rPr lang="en-US" altLang="ja-JP" sz="2800" dirty="0" smtClean="0"/>
              <a:t>rev. </a:t>
            </a:r>
            <a:r>
              <a:rPr lang="en-US" altLang="ja-JP" sz="2800" dirty="0" smtClean="0"/>
              <a:t>11926)</a:t>
            </a:r>
            <a:endParaRPr lang="en-US" altLang="ja-JP" sz="2800" dirty="0" smtClean="0"/>
          </a:p>
          <a:p>
            <a:r>
              <a:rPr kumimoji="1" lang="en-US" altLang="ja-JP" sz="2800" dirty="0" smtClean="0"/>
              <a:t>Satoru Yamada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289813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316675" y="101378"/>
            <a:ext cx="1166552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u="sng" dirty="0"/>
              <a:t>4-1, B2link FEE header/Trailer, B2link HSLB header/Trailer </a:t>
            </a:r>
            <a:r>
              <a:rPr lang="ja-JP" altLang="en-US" sz="2400" u="sng" dirty="0" smtClean="0"/>
              <a:t>in </a:t>
            </a:r>
            <a:endParaRPr lang="ja-JP" altLang="en-US" sz="2400" u="sng" dirty="0"/>
          </a:p>
          <a:p>
            <a:r>
              <a:rPr lang="ja-JP" altLang="en-US" sz="2400" u="sng" dirty="0"/>
              <a:t>PreRawCOPPERFormat (ver. </a:t>
            </a:r>
            <a:r>
              <a:rPr lang="en-US" altLang="ja-JP" sz="2400" u="sng" dirty="0" smtClean="0"/>
              <a:t>0x0</a:t>
            </a:r>
            <a:r>
              <a:rPr lang="ja-JP" altLang="en-US" sz="2400" u="sng" dirty="0" smtClean="0"/>
              <a:t>1 + 0x80</a:t>
            </a:r>
            <a:r>
              <a:rPr lang="ja-JP" altLang="en-US" sz="2400" u="sng" dirty="0"/>
              <a:t>) 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6096000" y="631901"/>
            <a:ext cx="6096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Belle2link User guide (June 10, 2014):</a:t>
            </a:r>
          </a:p>
          <a:p>
            <a:r>
              <a:rPr lang="ja-JP" altLang="en-US" dirty="0"/>
              <a:t>You can download from 18 th B2GM indico page</a:t>
            </a:r>
          </a:p>
          <a:p>
            <a:r>
              <a:rPr lang="ja-JP" altLang="en-US" sz="1200" dirty="0"/>
              <a:t>http://kds.kek.jp/getFile.py/access?contribId=132&amp;sessionId=28&amp;resId=0&amp;materialId=0&amp;confId=15329</a:t>
            </a:r>
          </a:p>
        </p:txBody>
      </p:sp>
      <p:pic>
        <p:nvPicPr>
          <p:cNvPr id="6" name="図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675" y="1761011"/>
            <a:ext cx="6743700" cy="4191000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7513122" y="2658311"/>
            <a:ext cx="4243449" cy="246221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NOTICE :</a:t>
            </a:r>
          </a:p>
          <a:p>
            <a:r>
              <a:rPr lang="ja-JP" altLang="en-US" dirty="0"/>
              <a:t>To produce this format, the b2tt core used in </a:t>
            </a:r>
          </a:p>
          <a:p>
            <a:r>
              <a:rPr lang="ja-JP" altLang="en-US" dirty="0"/>
              <a:t>the FEE firmware should be the latest.</a:t>
            </a:r>
          </a:p>
          <a:p>
            <a:r>
              <a:rPr lang="ja-JP" altLang="en-US" dirty="0"/>
              <a:t>Please see Nakao-san’s following e-mails :</a:t>
            </a:r>
          </a:p>
          <a:p>
            <a:r>
              <a:rPr lang="ja-JP" altLang="en-US" sz="1200" dirty="0"/>
              <a:t>[b2link_ml:0143] Belle2link version 0.01 -</a:t>
            </a:r>
          </a:p>
          <a:p>
            <a:r>
              <a:rPr lang="ja-JP" altLang="en-US" sz="1200" dirty="0"/>
              <a:t>SVN update </a:t>
            </a:r>
          </a:p>
          <a:p>
            <a:r>
              <a:rPr lang="ja-JP" altLang="en-US" sz="1600" dirty="0"/>
              <a:t>And </a:t>
            </a:r>
          </a:p>
          <a:p>
            <a:r>
              <a:rPr lang="ja-JP" altLang="en-US" sz="1200" dirty="0"/>
              <a:t>[b2link_ml:0144] Re: Belle2link version 0.01 -</a:t>
            </a:r>
          </a:p>
          <a:p>
            <a:r>
              <a:rPr lang="ja-JP" altLang="en-US" sz="1200" dirty="0"/>
              <a:t>SVN update .</a:t>
            </a:r>
          </a:p>
        </p:txBody>
      </p:sp>
    </p:spTree>
    <p:extLst>
      <p:ext uri="{BB962C8B-B14F-4D97-AF65-F5344CB8AC3E}">
        <p14:creationId xmlns:p14="http://schemas.microsoft.com/office/powerpoint/2010/main" val="9071500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150420" y="41959"/>
            <a:ext cx="1047799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dirty="0"/>
              <a:t>4-2, B2link FEE header/Trailer, B2link HSLB header/Trailer in </a:t>
            </a:r>
          </a:p>
          <a:p>
            <a:r>
              <a:rPr lang="ja-JP" altLang="en-US" sz="2800" dirty="0"/>
              <a:t>PostRawCOPPERFormat (ver. </a:t>
            </a:r>
            <a:r>
              <a:rPr lang="en-US" altLang="ja-JP" sz="2800" dirty="0" smtClean="0"/>
              <a:t>0x0</a:t>
            </a:r>
            <a:r>
              <a:rPr lang="ja-JP" altLang="en-US" sz="2800" dirty="0" smtClean="0"/>
              <a:t>1</a:t>
            </a:r>
            <a:r>
              <a:rPr lang="ja-JP" altLang="en-US" sz="2800" dirty="0"/>
              <a:t>) </a:t>
            </a:r>
          </a:p>
        </p:txBody>
      </p:sp>
      <p:pic>
        <p:nvPicPr>
          <p:cNvPr id="5" name="図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51" y="1276721"/>
            <a:ext cx="9643818" cy="527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4655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95756" y="121124"/>
            <a:ext cx="596124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4-3, Older B2link header/trailer formats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965703" y="916771"/>
            <a:ext cx="30878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/>
              <a:t>At DESY test in January of 2014</a:t>
            </a:r>
          </a:p>
        </p:txBody>
      </p:sp>
      <p:sp>
        <p:nvSpPr>
          <p:cNvPr id="6" name="正方形/長方形 5"/>
          <p:cNvSpPr/>
          <p:nvPr/>
        </p:nvSpPr>
        <p:spPr>
          <a:xfrm>
            <a:off x="851065" y="1286103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ja-JP" altLang="en-US" dirty="0"/>
              <a:t>From Nakao-san’s B2GM slides:</a:t>
            </a:r>
          </a:p>
          <a:p>
            <a:r>
              <a:rPr lang="ja-JP" altLang="en-US" sz="1200" dirty="0"/>
              <a:t>http://kds.kek.jp/getFile.py/access?contribId=143&amp;sessionId=38&amp;resId=0&amp;materialId=slides&amp;confId=13911</a:t>
            </a:r>
          </a:p>
        </p:txBody>
      </p:sp>
      <p:pic>
        <p:nvPicPr>
          <p:cNvPr id="7" name="図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396" y="2214501"/>
            <a:ext cx="50673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661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7184" y="108648"/>
            <a:ext cx="11259499" cy="671937"/>
          </a:xfrm>
        </p:spPr>
        <p:txBody>
          <a:bodyPr>
            <a:normAutofit/>
          </a:bodyPr>
          <a:lstStyle/>
          <a:p>
            <a:r>
              <a:rPr kumimoji="1" lang="en-US" altLang="ja-JP" sz="3200" b="1" u="sng" dirty="0" smtClean="0"/>
              <a:t>5-1, </a:t>
            </a:r>
            <a:r>
              <a:rPr lang="en-US" altLang="ja-JP" sz="3200" b="1" u="sng" dirty="0" err="1"/>
              <a:t>RawDataBlock</a:t>
            </a:r>
            <a:r>
              <a:rPr lang="en-US" altLang="ja-JP" sz="3200" b="1" u="sng" dirty="0"/>
              <a:t> object ( to handle Raw data from COPPER board )</a:t>
            </a:r>
            <a:endParaRPr kumimoji="1" lang="ja-JP" altLang="en-US" sz="3200" b="1" u="sng" dirty="0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51389" y="1115077"/>
            <a:ext cx="1521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endParaRPr kumimoji="1" lang="ja-JP" altLang="en-US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3287986" y="1484409"/>
            <a:ext cx="1331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RawCOPPER</a:t>
            </a:r>
            <a:endParaRPr kumimoji="1" lang="ja-JP" altLang="en-US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287986" y="889233"/>
            <a:ext cx="11099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RawFTSW</a:t>
            </a:r>
            <a:endParaRPr kumimoji="1" lang="ja-JP" altLang="en-US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900633" y="1249564"/>
            <a:ext cx="9621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RawSVD</a:t>
            </a:r>
            <a:endParaRPr kumimoji="1" lang="ja-JP" altLang="en-US" dirty="0"/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886787" y="1709449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RawCDC</a:t>
            </a:r>
            <a:endParaRPr kumimoji="1" lang="ja-JP" altLang="en-US" dirty="0"/>
          </a:p>
        </p:txBody>
      </p:sp>
      <p:cxnSp>
        <p:nvCxnSpPr>
          <p:cNvPr id="10" name="直線矢印コネクタ 9"/>
          <p:cNvCxnSpPr>
            <a:stCxn id="4" idx="3"/>
          </p:cNvCxnSpPr>
          <p:nvPr/>
        </p:nvCxnSpPr>
        <p:spPr>
          <a:xfrm flipV="1">
            <a:off x="2872831" y="1140671"/>
            <a:ext cx="415155" cy="1590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/>
          <p:cNvCxnSpPr/>
          <p:nvPr/>
        </p:nvCxnSpPr>
        <p:spPr>
          <a:xfrm>
            <a:off x="2882917" y="1442155"/>
            <a:ext cx="373841" cy="218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/>
          <p:cNvCxnSpPr>
            <a:endCxn id="7" idx="1"/>
          </p:cNvCxnSpPr>
          <p:nvPr/>
        </p:nvCxnSpPr>
        <p:spPr>
          <a:xfrm flipV="1">
            <a:off x="4597696" y="1434230"/>
            <a:ext cx="302937" cy="2748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矢印コネクタ 14"/>
          <p:cNvCxnSpPr/>
          <p:nvPr/>
        </p:nvCxnSpPr>
        <p:spPr>
          <a:xfrm>
            <a:off x="4581510" y="1753383"/>
            <a:ext cx="310887" cy="100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4886786" y="2088319"/>
            <a:ext cx="742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Raw…</a:t>
            </a:r>
            <a:endParaRPr kumimoji="1" lang="ja-JP" altLang="en-US" dirty="0"/>
          </a:p>
        </p:txBody>
      </p:sp>
      <p:cxnSp>
        <p:nvCxnSpPr>
          <p:cNvPr id="19" name="直線矢印コネクタ 18"/>
          <p:cNvCxnSpPr>
            <a:endCxn id="18" idx="1"/>
          </p:cNvCxnSpPr>
          <p:nvPr/>
        </p:nvCxnSpPr>
        <p:spPr>
          <a:xfrm>
            <a:off x="4578387" y="1831309"/>
            <a:ext cx="308399" cy="441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テキスト ボックス 2"/>
          <p:cNvSpPr txBox="1"/>
          <p:nvPr/>
        </p:nvSpPr>
        <p:spPr>
          <a:xfrm>
            <a:off x="350197" y="2869504"/>
            <a:ext cx="4228658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err="1" smtClean="0"/>
              <a:t>RawDataBlock</a:t>
            </a:r>
            <a:r>
              <a:rPr kumimoji="1" lang="en-US" altLang="ja-JP" dirty="0" smtClean="0"/>
              <a:t>{</a:t>
            </a:r>
          </a:p>
          <a:p>
            <a:r>
              <a:rPr lang="en-US" altLang="ja-JP" dirty="0" smtClean="0"/>
              <a:t>	methods to access data;</a:t>
            </a:r>
          </a:p>
          <a:p>
            <a:r>
              <a:rPr lang="en-US" altLang="ja-JP" dirty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m_num_nodes</a:t>
            </a:r>
            <a:r>
              <a:rPr lang="en-US" altLang="ja-JP" dirty="0" smtClean="0"/>
              <a:t>; // # of nodes</a:t>
            </a:r>
          </a:p>
          <a:p>
            <a:r>
              <a:rPr lang="en-US" altLang="ja-JP" dirty="0" smtClean="0"/>
              <a:t>	</a:t>
            </a:r>
            <a:r>
              <a:rPr lang="en-US" altLang="ja-JP" dirty="0" err="1" smtClean="0"/>
              <a:t>int</a:t>
            </a:r>
            <a:r>
              <a:rPr lang="en-US" altLang="ja-JP" dirty="0" smtClean="0"/>
              <a:t> </a:t>
            </a:r>
            <a:r>
              <a:rPr lang="en-US" altLang="ja-JP" dirty="0" err="1" smtClean="0"/>
              <a:t>m_num_events</a:t>
            </a:r>
            <a:r>
              <a:rPr lang="en-US" altLang="ja-JP" dirty="0" smtClean="0"/>
              <a:t>;// # of events</a:t>
            </a:r>
          </a:p>
          <a:p>
            <a:endParaRPr lang="en-US" altLang="ja-JP" dirty="0" smtClean="0"/>
          </a:p>
          <a:p>
            <a:r>
              <a:rPr kumimoji="1" lang="en-US" altLang="ja-JP" b="1" dirty="0" smtClean="0">
                <a:solidFill>
                  <a:srgbClr val="FF0000"/>
                </a:solidFill>
              </a:rPr>
              <a:t>	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int</a:t>
            </a:r>
            <a:r>
              <a:rPr lang="en-US" altLang="ja-JP" b="1" dirty="0" smtClean="0">
                <a:solidFill>
                  <a:srgbClr val="FF0000"/>
                </a:solidFill>
              </a:rPr>
              <a:t>* 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m_buffer</a:t>
            </a:r>
            <a:r>
              <a:rPr kumimoji="1" lang="en-US" altLang="ja-JP" b="1" dirty="0" smtClean="0">
                <a:solidFill>
                  <a:srgbClr val="FF0000"/>
                </a:solidFill>
              </a:rPr>
              <a:t>;  -&gt; buffer for data</a:t>
            </a:r>
          </a:p>
          <a:p>
            <a:r>
              <a:rPr kumimoji="1" lang="en-US" altLang="ja-JP" dirty="0" smtClean="0"/>
              <a:t>}</a:t>
            </a:r>
            <a:endParaRPr kumimoji="1" lang="ja-JP" altLang="en-US" dirty="0"/>
          </a:p>
        </p:txBody>
      </p:sp>
      <p:sp>
        <p:nvSpPr>
          <p:cNvPr id="21" name="正方形/長方形 20"/>
          <p:cNvSpPr/>
          <p:nvPr/>
        </p:nvSpPr>
        <p:spPr>
          <a:xfrm>
            <a:off x="5368562" y="2928671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smtClean="0"/>
              <a:t>Event # = n</a:t>
            </a:r>
            <a:endParaRPr lang="en-US" altLang="ja-JP" sz="1400" dirty="0" smtClean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5368564" y="3375244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3" name="正方形/長方形 22"/>
          <p:cNvSpPr/>
          <p:nvPr/>
        </p:nvSpPr>
        <p:spPr>
          <a:xfrm>
            <a:off x="5368564" y="4269892"/>
            <a:ext cx="2047875" cy="418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4" name="正方形/長方形 23"/>
          <p:cNvSpPr/>
          <p:nvPr/>
        </p:nvSpPr>
        <p:spPr>
          <a:xfrm>
            <a:off x="5368564" y="3812388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25" name="正方形/長方形 24"/>
          <p:cNvSpPr/>
          <p:nvPr/>
        </p:nvSpPr>
        <p:spPr>
          <a:xfrm>
            <a:off x="5368562" y="4728502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</a:t>
            </a:r>
            <a:r>
              <a:rPr lang="en-US" altLang="ja-JP" sz="1400" dirty="0" smtClean="0"/>
              <a:t>n + 1</a:t>
            </a:r>
            <a:endParaRPr lang="en-US" altLang="ja-JP" sz="1400" dirty="0"/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1</a:t>
            </a:r>
          </a:p>
        </p:txBody>
      </p:sp>
      <p:sp>
        <p:nvSpPr>
          <p:cNvPr id="26" name="正方形/長方形 25"/>
          <p:cNvSpPr/>
          <p:nvPr/>
        </p:nvSpPr>
        <p:spPr>
          <a:xfrm>
            <a:off x="5368561" y="51756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2</a:t>
            </a:r>
          </a:p>
        </p:txBody>
      </p:sp>
      <p:sp>
        <p:nvSpPr>
          <p:cNvPr id="27" name="正方形/長方形 26"/>
          <p:cNvSpPr/>
          <p:nvPr/>
        </p:nvSpPr>
        <p:spPr>
          <a:xfrm>
            <a:off x="5368559" y="6064755"/>
            <a:ext cx="2047875" cy="4471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COPPER k</a:t>
            </a:r>
            <a:r>
              <a:rPr kumimoji="1" lang="en-US" altLang="ja-JP" sz="1400" baseline="-25000" dirty="0" smtClean="0"/>
              <a:t>3</a:t>
            </a:r>
          </a:p>
        </p:txBody>
      </p:sp>
      <p:sp>
        <p:nvSpPr>
          <p:cNvPr id="28" name="正方形/長方形 27"/>
          <p:cNvSpPr/>
          <p:nvPr/>
        </p:nvSpPr>
        <p:spPr>
          <a:xfrm>
            <a:off x="5368559" y="5627611"/>
            <a:ext cx="2047875" cy="447153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400" dirty="0"/>
              <a:t>Event # = n + 1</a:t>
            </a:r>
          </a:p>
          <a:p>
            <a:pPr algn="ctr"/>
            <a:r>
              <a:rPr kumimoji="1" lang="en-US" altLang="ja-JP" sz="1400" dirty="0" smtClean="0"/>
              <a:t>Data From FTSW</a:t>
            </a:r>
          </a:p>
        </p:txBody>
      </p:sp>
      <p:sp>
        <p:nvSpPr>
          <p:cNvPr id="30" name="右中かっこ 29"/>
          <p:cNvSpPr/>
          <p:nvPr/>
        </p:nvSpPr>
        <p:spPr>
          <a:xfrm>
            <a:off x="7416437" y="2928671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右中かっこ 30"/>
          <p:cNvSpPr/>
          <p:nvPr/>
        </p:nvSpPr>
        <p:spPr>
          <a:xfrm>
            <a:off x="7416433" y="4747229"/>
            <a:ext cx="295279" cy="174595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835541" y="3637731"/>
            <a:ext cx="880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n</a:t>
            </a:r>
            <a:endParaRPr kumimoji="1" lang="ja-JP" altLang="en-US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7711712" y="5398517"/>
            <a:ext cx="1253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Event (n+1)</a:t>
            </a:r>
            <a:endParaRPr kumimoji="1" lang="ja-JP" altLang="en-US" dirty="0"/>
          </a:p>
        </p:txBody>
      </p:sp>
      <p:sp>
        <p:nvSpPr>
          <p:cNvPr id="34" name="正方形/長方形 33"/>
          <p:cNvSpPr/>
          <p:nvPr/>
        </p:nvSpPr>
        <p:spPr>
          <a:xfrm>
            <a:off x="1133475" y="780585"/>
            <a:ext cx="5229225" cy="172883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8839607" y="3421329"/>
            <a:ext cx="2667077" cy="175432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In this example,</a:t>
            </a:r>
          </a:p>
          <a:p>
            <a:r>
              <a:rPr lang="en-US" altLang="ja-JP" dirty="0" err="1" smtClean="0"/>
              <a:t>M_num_nodes</a:t>
            </a:r>
            <a:r>
              <a:rPr lang="en-US" altLang="ja-JP" dirty="0" smtClean="0"/>
              <a:t> = </a:t>
            </a:r>
            <a:r>
              <a:rPr lang="en-US" altLang="ja-JP" dirty="0" smtClean="0">
                <a:solidFill>
                  <a:srgbClr val="FF0000"/>
                </a:solidFill>
              </a:rPr>
              <a:t>4</a:t>
            </a:r>
          </a:p>
          <a:p>
            <a:r>
              <a:rPr kumimoji="1" lang="en-US" altLang="ja-JP" dirty="0" err="1" smtClean="0"/>
              <a:t>M_num_events</a:t>
            </a:r>
            <a:r>
              <a:rPr kumimoji="1" lang="en-US" altLang="ja-JP" dirty="0" smtClean="0"/>
              <a:t> = </a:t>
            </a:r>
            <a:r>
              <a:rPr kumimoji="1" lang="en-US" altLang="ja-JP" dirty="0" smtClean="0">
                <a:solidFill>
                  <a:srgbClr val="FF0000"/>
                </a:solidFill>
              </a:rPr>
              <a:t>2</a:t>
            </a:r>
            <a:r>
              <a:rPr lang="en-US" altLang="ja-JP" dirty="0" smtClean="0"/>
              <a:t>.</a:t>
            </a:r>
          </a:p>
          <a:p>
            <a:endParaRPr kumimoji="1" lang="en-US" altLang="ja-JP" dirty="0" smtClean="0"/>
          </a:p>
          <a:p>
            <a:r>
              <a:rPr lang="en-US" altLang="ja-JP" dirty="0" smtClean="0"/>
              <a:t># of data blocks = </a:t>
            </a:r>
            <a:r>
              <a:rPr lang="en-US" altLang="ja-JP" dirty="0" smtClean="0">
                <a:solidFill>
                  <a:srgbClr val="FF0000"/>
                </a:solidFill>
              </a:rPr>
              <a:t>4 * 2 = 8</a:t>
            </a:r>
            <a:endParaRPr kumimoji="1" lang="en-US" altLang="ja-JP" dirty="0">
              <a:solidFill>
                <a:srgbClr val="FF0000"/>
              </a:solidFill>
            </a:endParaRPr>
          </a:p>
          <a:p>
            <a:endParaRPr kumimoji="1" lang="en-US" altLang="ja-JP" dirty="0" smtClean="0"/>
          </a:p>
        </p:txBody>
      </p:sp>
      <p:sp>
        <p:nvSpPr>
          <p:cNvPr id="37" name="左中かっこ 36"/>
          <p:cNvSpPr/>
          <p:nvPr/>
        </p:nvSpPr>
        <p:spPr>
          <a:xfrm>
            <a:off x="5149491" y="2928671"/>
            <a:ext cx="116555" cy="356451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テキスト ボックス 37"/>
          <p:cNvSpPr txBox="1"/>
          <p:nvPr/>
        </p:nvSpPr>
        <p:spPr>
          <a:xfrm rot="16200000">
            <a:off x="4360651" y="4526260"/>
            <a:ext cx="107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>
                <a:solidFill>
                  <a:srgbClr val="FF0000"/>
                </a:solidFill>
              </a:rPr>
              <a:t>m</a:t>
            </a:r>
            <a:r>
              <a:rPr kumimoji="1" lang="en-US" altLang="ja-JP" b="1" dirty="0" err="1" smtClean="0">
                <a:solidFill>
                  <a:srgbClr val="FF0000"/>
                </a:solidFill>
              </a:rPr>
              <a:t>_buffer</a:t>
            </a:r>
            <a:endParaRPr kumimoji="1" lang="ja-JP" altLang="en-US" b="1" dirty="0">
              <a:solidFill>
                <a:srgbClr val="FF0000"/>
              </a:solidFill>
            </a:endParaRPr>
          </a:p>
        </p:txBody>
      </p:sp>
      <p:sp>
        <p:nvSpPr>
          <p:cNvPr id="39" name="Rectangle 3"/>
          <p:cNvSpPr>
            <a:spLocks noChangeArrowheads="1"/>
          </p:cNvSpPr>
          <p:nvPr/>
        </p:nvSpPr>
        <p:spPr bwMode="auto">
          <a:xfrm>
            <a:off x="6797305" y="1147903"/>
            <a:ext cx="4087979" cy="600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 smtClean="0">
                <a:latin typeface="Arial" panose="020B0604020202020204" pitchFamily="34" charset="0"/>
              </a:rPr>
              <a:t>Source code 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ja-JP" sz="1100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100" dirty="0">
                <a:latin typeface="Arial" panose="020B0604020202020204" pitchFamily="34" charset="0"/>
              </a:rPr>
              <a:t>https://</a:t>
            </a:r>
            <a:r>
              <a:rPr kumimoji="0" lang="en-US" altLang="ja-JP" sz="1100" dirty="0" smtClean="0">
                <a:latin typeface="Arial" panose="020B0604020202020204" pitchFamily="34" charset="0"/>
              </a:rPr>
              <a:t>belle2.cc.kek.jp/svn/trunk/software/rawdata/dataobjects/</a:t>
            </a:r>
            <a:endParaRPr kumimoji="0" lang="ja-JP" altLang="ja-JP" sz="11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4954385" y="2587344"/>
            <a:ext cx="2598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Example of data structure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88340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536422" y="1181715"/>
            <a:ext cx="7886700" cy="533693"/>
          </a:xfrm>
        </p:spPr>
        <p:txBody>
          <a:bodyPr>
            <a:normAutofit/>
          </a:bodyPr>
          <a:lstStyle/>
          <a:p>
            <a:r>
              <a:rPr lang="en-US" altLang="ja-JP" sz="2000" u="sng" dirty="0"/>
              <a:t>New </a:t>
            </a:r>
            <a:r>
              <a:rPr lang="en-US" altLang="ja-JP" sz="2000" u="sng" dirty="0" err="1"/>
              <a:t>RawCOPPER</a:t>
            </a:r>
            <a:r>
              <a:rPr lang="en-US" altLang="ja-JP" sz="2000" u="sng" dirty="0"/>
              <a:t> class</a:t>
            </a:r>
            <a:endParaRPr lang="ja-JP" altLang="en-US" sz="2000" u="sng" dirty="0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030897" y="1567883"/>
            <a:ext cx="728840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No change in style of the member functions -&gt; No effect on derived class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Does not have a format information in itself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Format class contains format information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RawCOPPERformat.cc  -&gt; the latest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RawHeader.cc </a:t>
            </a:r>
          </a:p>
          <a:p>
            <a:pPr marL="1200150" lvl="2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RawCOPPERformat_v0.cc  -&gt; an old format</a:t>
            </a:r>
          </a:p>
          <a:p>
            <a:pPr marL="1657350" lvl="3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RawHeader_v0.cc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 err="1"/>
              <a:t>Assgin</a:t>
            </a:r>
            <a:r>
              <a:rPr lang="en-US" altLang="ja-JP" dirty="0"/>
              <a:t> a format class to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in </a:t>
            </a:r>
            <a:r>
              <a:rPr lang="en-US" altLang="ja-JP" dirty="0" err="1"/>
              <a:t>CheckVersionSetBuffer</a:t>
            </a:r>
            <a:r>
              <a:rPr lang="en-US" altLang="ja-JP" dirty="0"/>
              <a:t>()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US" altLang="ja-JP" dirty="0"/>
              <a:t>Use </a:t>
            </a:r>
            <a:r>
              <a:rPr lang="en-US" altLang="ja-JP" dirty="0" err="1">
                <a:solidFill>
                  <a:srgbClr val="0070C0"/>
                </a:solidFill>
              </a:rPr>
              <a:t>m_access</a:t>
            </a:r>
            <a:r>
              <a:rPr lang="en-US" altLang="ja-JP" dirty="0"/>
              <a:t> to access buffer contents </a:t>
            </a:r>
            <a:endParaRPr lang="ja-JP" altLang="en-US" dirty="0"/>
          </a:p>
        </p:txBody>
      </p:sp>
      <p:grpSp>
        <p:nvGrpSpPr>
          <p:cNvPr id="7" name="グループ化 6"/>
          <p:cNvGrpSpPr/>
          <p:nvPr/>
        </p:nvGrpSpPr>
        <p:grpSpPr>
          <a:xfrm>
            <a:off x="2236170" y="4173779"/>
            <a:ext cx="4572000" cy="2462213"/>
            <a:chOff x="289249" y="3279053"/>
            <a:chExt cx="4572000" cy="2462213"/>
          </a:xfrm>
        </p:grpSpPr>
        <p:sp>
          <p:nvSpPr>
            <p:cNvPr id="4" name="正方形/長方形 3"/>
            <p:cNvSpPr/>
            <p:nvPr/>
          </p:nvSpPr>
          <p:spPr>
            <a:xfrm>
              <a:off x="289249" y="3279053"/>
              <a:ext cx="4572000" cy="2462213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GetExpNo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GetExpNo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</a:p>
            <a:p>
              <a:endParaRPr lang="en-US" altLang="ja-JP" sz="1400" dirty="0"/>
            </a:p>
            <a:p>
              <a:r>
                <a:rPr lang="en-US" altLang="ja-JP" sz="1400" dirty="0"/>
                <a:t>  inline 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</a:t>
              </a:r>
              <a:r>
                <a:rPr lang="en-US" altLang="ja-JP" sz="1400" dirty="0" err="1"/>
                <a:t>RawCOPPER</a:t>
              </a:r>
              <a:r>
                <a:rPr lang="en-US" altLang="ja-JP" sz="1400" dirty="0"/>
                <a:t>::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GetRunNo</a:t>
              </a:r>
              <a:r>
                <a:rPr lang="en-US" altLang="ja-JP" sz="1400" dirty="0"/>
                <a:t>(</a:t>
              </a:r>
              <a:r>
                <a:rPr lang="en-US" altLang="ja-JP" sz="1400" dirty="0" err="1"/>
                <a:t>int</a:t>
              </a:r>
              <a:r>
                <a:rPr lang="en-US" altLang="ja-JP" sz="1400" dirty="0"/>
                <a:t> n)</a:t>
              </a:r>
            </a:p>
            <a:p>
              <a:r>
                <a:rPr lang="en-US" altLang="ja-JP" sz="1400" dirty="0"/>
                <a:t>  {</a:t>
              </a:r>
            </a:p>
            <a:p>
              <a:r>
                <a:rPr lang="en-US" altLang="ja-JP" sz="1400" dirty="0"/>
                <a:t>    </a:t>
              </a:r>
              <a:r>
                <a:rPr lang="en-US" altLang="ja-JP" sz="1400" dirty="0" err="1"/>
                <a:t>CheckVersionSetBuffer</a:t>
              </a:r>
              <a:r>
                <a:rPr lang="en-US" altLang="ja-JP" sz="1400" dirty="0"/>
                <a:t>();</a:t>
              </a:r>
            </a:p>
            <a:p>
              <a:r>
                <a:rPr lang="en-US" altLang="ja-JP" sz="1400" dirty="0"/>
                <a:t>    return </a:t>
              </a:r>
              <a:r>
                <a:rPr lang="en-US" altLang="ja-JP" sz="1400" dirty="0" err="1">
                  <a:solidFill>
                    <a:srgbClr val="0070C0"/>
                  </a:solidFill>
                </a:rPr>
                <a:t>m_access</a:t>
              </a:r>
              <a:r>
                <a:rPr lang="en-US" altLang="ja-JP" sz="1400" dirty="0">
                  <a:solidFill>
                    <a:srgbClr val="0070C0"/>
                  </a:solidFill>
                </a:rPr>
                <a:t>-</a:t>
              </a:r>
              <a:r>
                <a:rPr lang="en-US" altLang="ja-JP" sz="1400" dirty="0"/>
                <a:t>&gt;</a:t>
              </a:r>
              <a:r>
                <a:rPr lang="en-US" altLang="ja-JP" sz="1400" dirty="0" err="1"/>
                <a:t>GetRunNo</a:t>
              </a:r>
              <a:r>
                <a:rPr lang="en-US" altLang="ja-JP" sz="1400" dirty="0"/>
                <a:t>(n);</a:t>
              </a:r>
            </a:p>
            <a:p>
              <a:r>
                <a:rPr lang="en-US" altLang="ja-JP" sz="1400" dirty="0"/>
                <a:t>  }</a:t>
              </a:r>
              <a:endParaRPr lang="ja-JP" altLang="en-US" sz="1400" dirty="0"/>
            </a:p>
          </p:txBody>
        </p:sp>
        <p:sp>
          <p:nvSpPr>
            <p:cNvPr id="6" name="円/楕円 5"/>
            <p:cNvSpPr/>
            <p:nvPr/>
          </p:nvSpPr>
          <p:spPr>
            <a:xfrm>
              <a:off x="289249" y="3732245"/>
              <a:ext cx="2388637" cy="242595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/>
            </a:p>
          </p:txBody>
        </p:sp>
      </p:grpSp>
      <p:sp>
        <p:nvSpPr>
          <p:cNvPr id="8" name="タイトル 1"/>
          <p:cNvSpPr txBox="1">
            <a:spLocks/>
          </p:cNvSpPr>
          <p:nvPr/>
        </p:nvSpPr>
        <p:spPr>
          <a:xfrm>
            <a:off x="1536422" y="31656"/>
            <a:ext cx="7886700" cy="533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2400" u="sng" dirty="0"/>
              <a:t>2-2, </a:t>
            </a:r>
            <a:r>
              <a:rPr lang="en-US" altLang="ja-JP" sz="2400" u="sng" dirty="0" err="1"/>
              <a:t>Rawdata</a:t>
            </a:r>
            <a:r>
              <a:rPr lang="en-US" altLang="ja-JP" sz="2400" u="sng" dirty="0"/>
              <a:t> Unpacker for new and old data formats</a:t>
            </a:r>
            <a:endParaRPr lang="ja-JP" altLang="en-US" sz="2400" u="sng" dirty="0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812234" y="565349"/>
            <a:ext cx="8624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Data taken at the DESY beam test(old format) can be read with the latest </a:t>
            </a:r>
            <a:r>
              <a:rPr lang="en-US" altLang="ja-JP" dirty="0" err="1"/>
              <a:t>rawdata</a:t>
            </a:r>
            <a:r>
              <a:rPr lang="en-US" altLang="ja-JP" dirty="0"/>
              <a:t> package</a:t>
            </a:r>
          </a:p>
          <a:p>
            <a:r>
              <a:rPr lang="en-US" altLang="ja-JP" dirty="0"/>
              <a:t>-&gt; by checking data ver. In header.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7480148" y="4153206"/>
            <a:ext cx="4407052" cy="255454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600" dirty="0">
                <a:solidFill>
                  <a:srgbClr val="FF0000"/>
                </a:solidFill>
              </a:rPr>
              <a:t>Notice :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RawCOPPER class supports both formats for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a while (0.5-1 year after the format becomes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stable?). 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In that case, the latest RawCOPPER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class cannot be used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Of course, you can use old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to read old format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• For ver.0 format, use rawdata</a:t>
            </a:r>
          </a:p>
          <a:p>
            <a:r>
              <a:rPr lang="ja-JP" altLang="en-US" sz="1600" dirty="0">
                <a:solidFill>
                  <a:srgbClr val="FF0000"/>
                </a:solidFill>
              </a:rPr>
              <a:t>repository before 11228</a:t>
            </a:r>
          </a:p>
        </p:txBody>
      </p:sp>
    </p:spTree>
    <p:extLst>
      <p:ext uri="{BB962C8B-B14F-4D97-AF65-F5344CB8AC3E}">
        <p14:creationId xmlns:p14="http://schemas.microsoft.com/office/powerpoint/2010/main" val="11472772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85677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5076" y="0"/>
            <a:ext cx="10515600" cy="1325563"/>
          </a:xfrm>
        </p:spPr>
        <p:txBody>
          <a:bodyPr/>
          <a:lstStyle/>
          <a:p>
            <a:r>
              <a:rPr kumimoji="1" lang="en-US" altLang="ja-JP" u="sng" dirty="0" smtClean="0"/>
              <a:t>Revision History of this document</a:t>
            </a:r>
            <a:endParaRPr kumimoji="1" lang="ja-JP" altLang="en-US" u="sng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751704" y="140429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457200" lvl="1" indent="0">
              <a:buNone/>
            </a:pPr>
            <a:r>
              <a:rPr lang="en-US" altLang="ja-JP" dirty="0"/>
              <a:t>• Jan.5, 2014 rev. 8376 : Add definition of tentative </a:t>
            </a:r>
            <a:r>
              <a:rPr lang="en-US" altLang="ja-JP" dirty="0" err="1"/>
              <a:t>subsysID</a:t>
            </a:r>
            <a:r>
              <a:rPr lang="en-US" altLang="ja-JP" dirty="0"/>
              <a:t> format</a:t>
            </a:r>
          </a:p>
          <a:p>
            <a:pPr marL="457200" lvl="1" indent="0">
              <a:buNone/>
            </a:pPr>
            <a:r>
              <a:rPr lang="en-US" altLang="ja-JP" dirty="0"/>
              <a:t>• Dec. 16, 2013 rev.7974 :  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B2linkFEE header format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comments about handling </a:t>
            </a:r>
            <a:r>
              <a:rPr lang="en-US" altLang="ja-JP" dirty="0" err="1"/>
              <a:t>StoreArray</a:t>
            </a:r>
            <a:r>
              <a:rPr lang="en-US" altLang="ja-JP" dirty="0"/>
              <a:t> when unpacking Raw*** data.</a:t>
            </a:r>
          </a:p>
          <a:p>
            <a:pPr marL="457200" lvl="1" indent="0">
              <a:buNone/>
            </a:pPr>
            <a:r>
              <a:rPr lang="en-US" altLang="ja-JP" dirty="0"/>
              <a:t>• Oct.21, 2013 :rev.7133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Add instruction about </a:t>
            </a:r>
            <a:r>
              <a:rPr lang="en-US" altLang="ja-JP" dirty="0" err="1"/>
              <a:t>Rawdata</a:t>
            </a:r>
            <a:r>
              <a:rPr lang="en-US" altLang="ja-JP" dirty="0"/>
              <a:t> unpacking program</a:t>
            </a:r>
          </a:p>
          <a:p>
            <a:pPr marL="457200" lvl="1" indent="0">
              <a:buNone/>
            </a:pPr>
            <a:r>
              <a:rPr lang="en-US" altLang="ja-JP" dirty="0"/>
              <a:t>• Oct. 18, 2013 :rev. 7095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1 </a:t>
            </a:r>
            <a:r>
              <a:rPr lang="en-US" altLang="ja-JP" dirty="0" err="1"/>
              <a:t>st</a:t>
            </a:r>
            <a:r>
              <a:rPr lang="en-US" altLang="ja-JP" dirty="0"/>
              <a:t> draft</a:t>
            </a:r>
          </a:p>
          <a:p>
            <a:pPr marL="457200" lvl="1" indent="0">
              <a:buNone/>
            </a:pPr>
            <a:r>
              <a:rPr lang="en-US" altLang="ja-JP" dirty="0"/>
              <a:t>• Jun. 23, 2014 : rev. 11234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/>
              <a:t>Online (header/trailer) reduction scheme on readout PC is introduced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 err="1"/>
              <a:t>RawHeader</a:t>
            </a:r>
            <a:r>
              <a:rPr lang="en-US" altLang="ja-JP" dirty="0"/>
              <a:t> format is changed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/>
              <a:t>COPPER header/trailer format is changed</a:t>
            </a:r>
          </a:p>
          <a:p>
            <a:pPr marL="457200" lvl="1" indent="0">
              <a:buNone/>
            </a:pPr>
            <a:r>
              <a:rPr lang="en-US" altLang="ja-JP" dirty="0" smtClean="0"/>
              <a:t>	• </a:t>
            </a:r>
            <a:r>
              <a:rPr lang="en-US" altLang="ja-JP" dirty="0" err="1"/>
              <a:t>Nakao</a:t>
            </a:r>
            <a:r>
              <a:rPr lang="en-US" altLang="ja-JP" dirty="0"/>
              <a:t>-san updated B2LFEE/HSLB header/trailer format</a:t>
            </a:r>
          </a:p>
          <a:p>
            <a:pPr marL="457200" lvl="1" indent="0">
              <a:buNone/>
            </a:pPr>
            <a:r>
              <a:rPr lang="en-US" altLang="ja-JP" dirty="0" smtClean="0"/>
              <a:t>		• </a:t>
            </a:r>
            <a:r>
              <a:rPr lang="en-US" altLang="ja-JP" dirty="0"/>
              <a:t>See [b2link_ml:0144] Re: Belle2link version 0.01 - SVN update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261291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/>
          <p:cNvPicPr>
            <a:picLocks noChangeAspect="1"/>
          </p:cNvPicPr>
          <p:nvPr/>
        </p:nvPicPr>
        <p:blipFill rotWithShape="1">
          <a:blip r:embed="rId2"/>
          <a:srcRect t="10462"/>
          <a:stretch/>
        </p:blipFill>
        <p:spPr>
          <a:xfrm>
            <a:off x="143691" y="819397"/>
            <a:ext cx="10285651" cy="5894912"/>
          </a:xfrm>
          <a:prstGeom prst="rect">
            <a:avLst/>
          </a:prstGeom>
        </p:spPr>
      </p:pic>
      <p:sp>
        <p:nvSpPr>
          <p:cNvPr id="7" name="正方形/長方形 6"/>
          <p:cNvSpPr/>
          <p:nvPr/>
        </p:nvSpPr>
        <p:spPr>
          <a:xfrm>
            <a:off x="409304" y="916301"/>
            <a:ext cx="4606833" cy="954107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sz="1400" dirty="0">
                <a:solidFill>
                  <a:srgbClr val="FF0000"/>
                </a:solidFill>
              </a:rPr>
              <a:t>RawCOPPER header/trailer </a:t>
            </a:r>
            <a:r>
              <a:rPr lang="ja-JP" altLang="en-US" sz="1400" dirty="0" smtClean="0">
                <a:solidFill>
                  <a:srgbClr val="FF0000"/>
                </a:solidFill>
              </a:rPr>
              <a:t>　　　　-</a:t>
            </a:r>
            <a:r>
              <a:rPr lang="ja-JP" altLang="en-US" sz="1400" dirty="0">
                <a:solidFill>
                  <a:srgbClr val="FF0000"/>
                </a:solidFill>
              </a:rPr>
              <a:t>&gt; See Sec. 2</a:t>
            </a:r>
          </a:p>
          <a:p>
            <a:r>
              <a:rPr lang="ja-JP" altLang="en-US" sz="1400" dirty="0">
                <a:solidFill>
                  <a:srgbClr val="00B0F0"/>
                </a:solidFill>
              </a:rPr>
              <a:t>COPPER header/</a:t>
            </a:r>
            <a:r>
              <a:rPr lang="ja-JP" altLang="en-US" sz="1400" dirty="0" smtClean="0">
                <a:solidFill>
                  <a:srgbClr val="00B0F0"/>
                </a:solidFill>
              </a:rPr>
              <a:t>trailer　　　　　　　-</a:t>
            </a:r>
            <a:r>
              <a:rPr lang="ja-JP" altLang="en-US" sz="1400" dirty="0">
                <a:solidFill>
                  <a:srgbClr val="00B0F0"/>
                </a:solidFill>
              </a:rPr>
              <a:t>&gt; See Sec.3</a:t>
            </a:r>
          </a:p>
          <a:p>
            <a:r>
              <a:rPr lang="ja-JP" altLang="en-US" sz="1400" dirty="0">
                <a:solidFill>
                  <a:srgbClr val="00B050"/>
                </a:solidFill>
              </a:rPr>
              <a:t>B2link(FEE</a:t>
            </a:r>
            <a:r>
              <a:rPr lang="ja-JP" altLang="en-US" sz="1400" dirty="0">
                <a:solidFill>
                  <a:srgbClr val="FFC000"/>
                </a:solidFill>
              </a:rPr>
              <a:t>+HSLB) header/</a:t>
            </a:r>
            <a:r>
              <a:rPr lang="ja-JP" altLang="en-US" sz="1400" dirty="0" smtClean="0">
                <a:solidFill>
                  <a:srgbClr val="FFC000"/>
                </a:solidFill>
              </a:rPr>
              <a:t>trailer　　-</a:t>
            </a:r>
            <a:r>
              <a:rPr lang="ja-JP" altLang="en-US" sz="1400" dirty="0">
                <a:solidFill>
                  <a:srgbClr val="FFC000"/>
                </a:solidFill>
              </a:rPr>
              <a:t>&gt; See Sec.4 </a:t>
            </a:r>
          </a:p>
          <a:p>
            <a:r>
              <a:rPr lang="ja-JP" altLang="en-US" sz="1400" dirty="0">
                <a:solidFill>
                  <a:srgbClr val="0000CC"/>
                </a:solidFill>
              </a:rPr>
              <a:t>Detector </a:t>
            </a:r>
            <a:r>
              <a:rPr lang="ja-JP" altLang="en-US" sz="1400" dirty="0" smtClean="0">
                <a:solidFill>
                  <a:srgbClr val="0000CC"/>
                </a:solidFill>
              </a:rPr>
              <a:t>buffer　　　　　　　　　　　　-</a:t>
            </a:r>
            <a:r>
              <a:rPr lang="ja-JP" altLang="en-US" sz="1400" dirty="0">
                <a:solidFill>
                  <a:srgbClr val="0000CC"/>
                </a:solidFill>
              </a:rPr>
              <a:t>&gt; Untouched by DAQ</a:t>
            </a:r>
          </a:p>
        </p:txBody>
      </p:sp>
      <p:sp>
        <p:nvSpPr>
          <p:cNvPr id="2" name="正方形/長方形 1"/>
          <p:cNvSpPr/>
          <p:nvPr/>
        </p:nvSpPr>
        <p:spPr>
          <a:xfrm>
            <a:off x="-1" y="78448"/>
            <a:ext cx="1134093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1, Overview of RawCOPPER format (one data block from a COPPER board)</a:t>
            </a:r>
          </a:p>
        </p:txBody>
      </p:sp>
    </p:spTree>
    <p:extLst>
      <p:ext uri="{BB962C8B-B14F-4D97-AF65-F5344CB8AC3E}">
        <p14:creationId xmlns:p14="http://schemas.microsoft.com/office/powerpoint/2010/main" val="1972047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2457063" y="931700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" name="テキスト ボックス 4"/>
          <p:cNvSpPr txBox="1"/>
          <p:nvPr/>
        </p:nvSpPr>
        <p:spPr>
          <a:xfrm>
            <a:off x="2606353" y="549144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6" name="正方形/長方形 5"/>
          <p:cNvSpPr/>
          <p:nvPr/>
        </p:nvSpPr>
        <p:spPr>
          <a:xfrm>
            <a:off x="6295055" y="931700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295055" y="597744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9" name="正方形/長方形 8"/>
          <p:cNvSpPr/>
          <p:nvPr/>
        </p:nvSpPr>
        <p:spPr>
          <a:xfrm>
            <a:off x="1622282" y="1631492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11" name="正方形/長方形 10"/>
          <p:cNvSpPr/>
          <p:nvPr/>
        </p:nvSpPr>
        <p:spPr>
          <a:xfrm>
            <a:off x="2457063" y="4084863"/>
            <a:ext cx="3284375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2606353" y="3702307"/>
            <a:ext cx="932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COPPER</a:t>
            </a:r>
            <a:endParaRPr lang="ja-JP" altLang="en-US" dirty="0"/>
          </a:p>
        </p:txBody>
      </p:sp>
      <p:sp>
        <p:nvSpPr>
          <p:cNvPr id="13" name="正方形/長方形 12"/>
          <p:cNvSpPr/>
          <p:nvPr/>
        </p:nvSpPr>
        <p:spPr>
          <a:xfrm>
            <a:off x="6295055" y="4084863"/>
            <a:ext cx="2394856" cy="21367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6295055" y="3750907"/>
            <a:ext cx="1172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readoutPC</a:t>
            </a:r>
            <a:endParaRPr lang="ja-JP" altLang="en-US" dirty="0"/>
          </a:p>
        </p:txBody>
      </p:sp>
      <p:sp>
        <p:nvSpPr>
          <p:cNvPr id="15" name="正方形/長方形 14"/>
          <p:cNvSpPr/>
          <p:nvPr/>
        </p:nvSpPr>
        <p:spPr>
          <a:xfrm>
            <a:off x="3240712" y="4784656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6542197" y="4784656"/>
            <a:ext cx="1900573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19" name="円柱 18"/>
          <p:cNvSpPr/>
          <p:nvPr/>
        </p:nvSpPr>
        <p:spPr>
          <a:xfrm>
            <a:off x="8526923" y="232147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9165773" y="1287232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8933397" y="943007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8641407" y="298589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25" name="円柱 24"/>
          <p:cNvSpPr/>
          <p:nvPr/>
        </p:nvSpPr>
        <p:spPr>
          <a:xfrm>
            <a:off x="8526922" y="5430414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9038015" y="4120239"/>
            <a:ext cx="1350066" cy="87824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8963371" y="3786283"/>
            <a:ext cx="1708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HLT input server</a:t>
            </a:r>
            <a:endParaRPr lang="ja-JP" altLang="en-US" dirty="0"/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641406" y="6094836"/>
            <a:ext cx="1067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err="1"/>
              <a:t>Ropc</a:t>
            </a:r>
            <a:r>
              <a:rPr lang="en-US" altLang="ja-JP" dirty="0"/>
              <a:t> disk</a:t>
            </a:r>
            <a:endParaRPr lang="ja-JP" altLang="en-US" dirty="0"/>
          </a:p>
        </p:txBody>
      </p:sp>
      <p:sp>
        <p:nvSpPr>
          <p:cNvPr id="30" name="円柱 29"/>
          <p:cNvSpPr/>
          <p:nvPr/>
        </p:nvSpPr>
        <p:spPr>
          <a:xfrm>
            <a:off x="4797493" y="2602655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1" name="円柱 30"/>
          <p:cNvSpPr/>
          <p:nvPr/>
        </p:nvSpPr>
        <p:spPr>
          <a:xfrm>
            <a:off x="4775279" y="5586878"/>
            <a:ext cx="1296955" cy="783771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1624366" y="4784656"/>
            <a:ext cx="1418253" cy="5878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>
                <a:solidFill>
                  <a:schemeClr val="tx1"/>
                </a:solidFill>
              </a:rPr>
              <a:t>Binary</a:t>
            </a: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data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35" name="正方形/長方形 34"/>
          <p:cNvSpPr/>
          <p:nvPr/>
        </p:nvSpPr>
        <p:spPr>
          <a:xfrm>
            <a:off x="3225397" y="164432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1942325" y="3564388"/>
            <a:ext cx="8304245" cy="27992"/>
          </a:xfrm>
          <a:prstGeom prst="line">
            <a:avLst/>
          </a:prstGeom>
          <a:ln w="57150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正方形/長方形 39"/>
          <p:cNvSpPr/>
          <p:nvPr/>
        </p:nvSpPr>
        <p:spPr>
          <a:xfrm>
            <a:off x="6636878" y="1631492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2" name="右矢印 41"/>
          <p:cNvSpPr/>
          <p:nvPr/>
        </p:nvSpPr>
        <p:spPr>
          <a:xfrm>
            <a:off x="4892232" y="1716780"/>
            <a:ext cx="1744647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3" name="右矢印 42"/>
          <p:cNvSpPr/>
          <p:nvPr/>
        </p:nvSpPr>
        <p:spPr>
          <a:xfrm rot="3345860">
            <a:off x="4612590" y="2294602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6" name="正方形/長方形 35"/>
          <p:cNvSpPr/>
          <p:nvPr/>
        </p:nvSpPr>
        <p:spPr>
          <a:xfrm rot="5400000">
            <a:off x="4694793" y="2004661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4" name="右矢印 43"/>
          <p:cNvSpPr/>
          <p:nvPr/>
        </p:nvSpPr>
        <p:spPr>
          <a:xfrm>
            <a:off x="8301031" y="1692634"/>
            <a:ext cx="157423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1" name="正方形/長方形 40"/>
          <p:cNvSpPr/>
          <p:nvPr/>
        </p:nvSpPr>
        <p:spPr>
          <a:xfrm rot="5400000">
            <a:off x="8369166" y="1922980"/>
            <a:ext cx="1660970" cy="5878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tx1"/>
                </a:solidFill>
              </a:rPr>
              <a:t>RawCOPPER</a:t>
            </a:r>
            <a:endParaRPr lang="en-US" altLang="ja-JP" dirty="0">
              <a:solidFill>
                <a:schemeClr val="tx1"/>
              </a:solidFill>
            </a:endParaRPr>
          </a:p>
          <a:p>
            <a:pPr algn="ctr"/>
            <a:r>
              <a:rPr lang="en-US" altLang="ja-JP" dirty="0">
                <a:solidFill>
                  <a:schemeClr val="tx1"/>
                </a:solidFill>
              </a:rPr>
              <a:t>format</a:t>
            </a:r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45" name="右矢印 44"/>
          <p:cNvSpPr/>
          <p:nvPr/>
        </p:nvSpPr>
        <p:spPr>
          <a:xfrm rot="3345860">
            <a:off x="8136818" y="2168640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7" name="右矢印 46"/>
          <p:cNvSpPr/>
          <p:nvPr/>
        </p:nvSpPr>
        <p:spPr>
          <a:xfrm rot="3345860">
            <a:off x="4672257" y="542304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48" name="右矢印 47"/>
          <p:cNvSpPr/>
          <p:nvPr/>
        </p:nvSpPr>
        <p:spPr>
          <a:xfrm>
            <a:off x="4907342" y="4883362"/>
            <a:ext cx="1634854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7" name="正方形/長方形 36"/>
          <p:cNvSpPr/>
          <p:nvPr/>
        </p:nvSpPr>
        <p:spPr>
          <a:xfrm rot="5400000">
            <a:off x="4758447" y="5063407"/>
            <a:ext cx="1660970" cy="58782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chemeClr val="bg1"/>
                </a:solidFill>
              </a:rPr>
              <a:t>PreRawCOPPER</a:t>
            </a:r>
            <a:endParaRPr lang="en-US" altLang="ja-JP" dirty="0">
              <a:solidFill>
                <a:schemeClr val="bg1"/>
              </a:solidFill>
            </a:endParaRPr>
          </a:p>
          <a:p>
            <a:pPr algn="ctr"/>
            <a:r>
              <a:rPr lang="en-US" altLang="ja-JP" dirty="0">
                <a:solidFill>
                  <a:schemeClr val="bg1"/>
                </a:solidFill>
              </a:rPr>
              <a:t>format</a:t>
            </a:r>
            <a:endParaRPr lang="ja-JP" altLang="en-US" dirty="0">
              <a:solidFill>
                <a:schemeClr val="bg1"/>
              </a:solidFill>
            </a:endParaRPr>
          </a:p>
        </p:txBody>
      </p:sp>
      <p:sp>
        <p:nvSpPr>
          <p:cNvPr id="49" name="右矢印 48"/>
          <p:cNvSpPr/>
          <p:nvPr/>
        </p:nvSpPr>
        <p:spPr>
          <a:xfrm>
            <a:off x="8429768" y="4528650"/>
            <a:ext cx="1631742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50" name="右矢印 49"/>
          <p:cNvSpPr/>
          <p:nvPr/>
        </p:nvSpPr>
        <p:spPr>
          <a:xfrm rot="3345860">
            <a:off x="8192925" y="5231795"/>
            <a:ext cx="705990" cy="4069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9" name="正方形/長方形 28"/>
          <p:cNvSpPr/>
          <p:nvPr/>
        </p:nvSpPr>
        <p:spPr>
          <a:xfrm rot="5400000">
            <a:off x="8571815" y="4782912"/>
            <a:ext cx="1747747" cy="587829"/>
          </a:xfrm>
          <a:prstGeom prst="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PostRawCOPPER</a:t>
            </a:r>
            <a:endParaRPr lang="en-US" altLang="ja-JP" dirty="0"/>
          </a:p>
          <a:p>
            <a:pPr algn="ctr"/>
            <a:r>
              <a:rPr lang="en-US" altLang="ja-JP" dirty="0"/>
              <a:t>format</a:t>
            </a:r>
            <a:endParaRPr lang="ja-JP" altLang="en-US" dirty="0"/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4632" y="23553"/>
            <a:ext cx="466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u="sng" dirty="0" smtClean="0"/>
              <a:t>1-1</a:t>
            </a:r>
            <a:r>
              <a:rPr lang="en-US" altLang="ja-JP" sz="2400" u="sng" dirty="0"/>
              <a:t>, Online header/trailer reduction</a:t>
            </a:r>
            <a:endParaRPr lang="ja-JP" altLang="en-US" sz="2400" u="sng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18338" y="3659983"/>
            <a:ext cx="12155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After</a:t>
            </a:r>
          </a:p>
          <a:p>
            <a:r>
              <a:rPr lang="en-US" altLang="ja-JP" dirty="0"/>
              <a:t>the update</a:t>
            </a:r>
            <a:endParaRPr lang="ja-JP" altLang="en-US" dirty="0"/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6702517" y="6504612"/>
            <a:ext cx="3480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dirty="0" err="1"/>
              <a:t>PostRawCOPPER</a:t>
            </a:r>
            <a:r>
              <a:rPr lang="en-US" altLang="ja-JP" b="1" dirty="0"/>
              <a:t> format : </a:t>
            </a:r>
            <a:r>
              <a:rPr lang="en-US" altLang="ja-JP" b="1" dirty="0" err="1"/>
              <a:t>Ver</a:t>
            </a:r>
            <a:r>
              <a:rPr lang="en-US" altLang="ja-JP" b="1" dirty="0"/>
              <a:t> # = 1</a:t>
            </a:r>
            <a:endParaRPr lang="ja-JP" altLang="en-US" b="1" dirty="0"/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588843" y="6425656"/>
            <a:ext cx="418730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600" b="1" dirty="0" err="1"/>
              <a:t>PreRawCOPPER</a:t>
            </a:r>
            <a:r>
              <a:rPr lang="en-US" altLang="ja-JP" sz="1600" b="1" dirty="0"/>
              <a:t> format : </a:t>
            </a:r>
            <a:r>
              <a:rPr lang="en-US" altLang="ja-JP" sz="1600" b="1" dirty="0" err="1"/>
              <a:t>Ver</a:t>
            </a:r>
            <a:r>
              <a:rPr lang="en-US" altLang="ja-JP" sz="1600" b="1" dirty="0"/>
              <a:t> # = 1 + 0x80 = 129 </a:t>
            </a:r>
            <a:endParaRPr lang="ja-JP" altLang="en-US" sz="1600" b="1" dirty="0"/>
          </a:p>
        </p:txBody>
      </p:sp>
      <p:sp>
        <p:nvSpPr>
          <p:cNvPr id="3" name="正方形/長方形 2"/>
          <p:cNvSpPr/>
          <p:nvPr/>
        </p:nvSpPr>
        <p:spPr>
          <a:xfrm>
            <a:off x="3191760" y="3154921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54" name="正方形/長方形 53"/>
          <p:cNvSpPr/>
          <p:nvPr/>
        </p:nvSpPr>
        <p:spPr>
          <a:xfrm>
            <a:off x="7179332" y="3158222"/>
            <a:ext cx="1053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Ver. # = 0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3261154" y="98078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5" name="正方形/長方形 54"/>
          <p:cNvSpPr/>
          <p:nvPr/>
        </p:nvSpPr>
        <p:spPr>
          <a:xfrm>
            <a:off x="6675245" y="982638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Old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6" name="正方形/長方形 55"/>
          <p:cNvSpPr/>
          <p:nvPr/>
        </p:nvSpPr>
        <p:spPr>
          <a:xfrm>
            <a:off x="3158139" y="4120694"/>
            <a:ext cx="1734093" cy="59138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</a:t>
            </a:r>
            <a:r>
              <a:rPr lang="en-US" altLang="ja-JP" sz="1200" dirty="0">
                <a:solidFill>
                  <a:schemeClr val="tx1"/>
                </a:solidFill>
              </a:rPr>
              <a:t> Raw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COPPER header/trailer</a:t>
            </a:r>
          </a:p>
          <a:p>
            <a:pPr algn="ctr"/>
            <a:r>
              <a:rPr lang="en-US" altLang="ja-JP" sz="1200" dirty="0">
                <a:solidFill>
                  <a:schemeClr val="tx1"/>
                </a:solidFill>
              </a:rPr>
              <a:t>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6332406" y="4103580"/>
            <a:ext cx="2320153" cy="64558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New </a:t>
            </a:r>
            <a:r>
              <a:rPr lang="en-US" altLang="ja-JP" sz="1200" dirty="0">
                <a:solidFill>
                  <a:schemeClr val="tx1"/>
                </a:solidFill>
              </a:rPr>
              <a:t>Raw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COPPER header/trailer</a:t>
            </a:r>
          </a:p>
          <a:p>
            <a:pPr algn="ctr"/>
            <a:r>
              <a:rPr lang="en-US" altLang="ja-JP" sz="1200" dirty="0">
                <a:solidFill>
                  <a:srgbClr val="FF0000"/>
                </a:solidFill>
              </a:rPr>
              <a:t>Reduced</a:t>
            </a:r>
            <a:r>
              <a:rPr lang="en-US" altLang="ja-JP" sz="1200" dirty="0">
                <a:solidFill>
                  <a:schemeClr val="tx1"/>
                </a:solidFill>
              </a:rPr>
              <a:t> B2link header/trailer</a:t>
            </a:r>
            <a:endParaRPr lang="ja-JP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105559" y="1287232"/>
            <a:ext cx="18283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Before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2014)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-38474" y="3797073"/>
            <a:ext cx="168353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dirty="0">
                <a:solidFill>
                  <a:srgbClr val="FF0000"/>
                </a:solidFill>
              </a:rPr>
              <a:t>After rev. </a:t>
            </a:r>
            <a:r>
              <a:rPr lang="ja-JP" altLang="en-US" dirty="0" smtClean="0">
                <a:solidFill>
                  <a:srgbClr val="FF0000"/>
                </a:solidFill>
              </a:rPr>
              <a:t>11234</a:t>
            </a:r>
            <a:endParaRPr lang="en-US" altLang="ja-JP" dirty="0" smtClean="0">
              <a:solidFill>
                <a:srgbClr val="FF0000"/>
              </a:solidFill>
            </a:endParaRPr>
          </a:p>
          <a:p>
            <a:r>
              <a:rPr lang="ja-JP" altLang="en-US" dirty="0" smtClean="0">
                <a:solidFill>
                  <a:srgbClr val="FF0000"/>
                </a:solidFill>
              </a:rPr>
              <a:t>( </a:t>
            </a:r>
            <a:r>
              <a:rPr lang="ja-JP" altLang="en-US" dirty="0">
                <a:solidFill>
                  <a:srgbClr val="FF0000"/>
                </a:solidFill>
              </a:rPr>
              <a:t>June, </a:t>
            </a:r>
            <a:r>
              <a:rPr lang="ja-JP" altLang="en-US" dirty="0" smtClean="0">
                <a:solidFill>
                  <a:srgbClr val="FF0000"/>
                </a:solidFill>
              </a:rPr>
              <a:t>201</a:t>
            </a:r>
            <a:r>
              <a:rPr lang="en-US" altLang="ja-JP" dirty="0" smtClean="0">
                <a:solidFill>
                  <a:srgbClr val="FF0000"/>
                </a:solidFill>
              </a:rPr>
              <a:t>4)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8666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423553" y="655790"/>
            <a:ext cx="1058487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400" dirty="0"/>
              <a:t>• PreRawCOPPER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If </a:t>
            </a:r>
            <a:r>
              <a:rPr lang="ja-JP" altLang="en-US" sz="2400" dirty="0"/>
              <a:t>you store data by COPPER CPU, then output data will be in </a:t>
            </a:r>
            <a:r>
              <a:rPr lang="en-US" altLang="ja-JP" sz="2400" dirty="0" smtClean="0"/>
              <a:t>P</a:t>
            </a:r>
            <a:r>
              <a:rPr lang="ja-JP" altLang="en-US" sz="2400" dirty="0" smtClean="0"/>
              <a:t>re</a:t>
            </a:r>
            <a:r>
              <a:rPr lang="ja-JP" altLang="en-US" sz="2400" dirty="0"/>
              <a:t>(reduction)RawCOPPER format.</a:t>
            </a:r>
          </a:p>
          <a:p>
            <a:r>
              <a:rPr lang="ja-JP" altLang="en-US" sz="2400" dirty="0"/>
              <a:t>• PostRawCOPPER format</a:t>
            </a:r>
          </a:p>
          <a:p>
            <a:r>
              <a:rPr lang="en-US" altLang="ja-JP" sz="2400" dirty="0" smtClean="0"/>
              <a:t>	</a:t>
            </a:r>
            <a:r>
              <a:rPr lang="ja-JP" altLang="en-US" sz="2400" dirty="0" smtClean="0"/>
              <a:t>• </a:t>
            </a:r>
            <a:r>
              <a:rPr lang="ja-JP" altLang="en-US" sz="2400" dirty="0"/>
              <a:t>Store the data downstream from readout PC, the output data will be in </a:t>
            </a:r>
            <a:r>
              <a:rPr lang="ja-JP" altLang="en-US" sz="2400" dirty="0" smtClean="0"/>
              <a:t>Post</a:t>
            </a:r>
            <a:r>
              <a:rPr lang="ja-JP" altLang="en-US" sz="2400" dirty="0"/>
              <a:t>(reduction)RawCOPPERFormat</a:t>
            </a:r>
          </a:p>
        </p:txBody>
      </p:sp>
    </p:spTree>
    <p:extLst>
      <p:ext uri="{BB962C8B-B14F-4D97-AF65-F5344CB8AC3E}">
        <p14:creationId xmlns:p14="http://schemas.microsoft.com/office/powerpoint/2010/main" val="3811861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7652010" y="2621722"/>
            <a:ext cx="2122712" cy="48115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header (13words)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5" name="正方形/長方形 4"/>
          <p:cNvSpPr/>
          <p:nvPr/>
        </p:nvSpPr>
        <p:spPr>
          <a:xfrm>
            <a:off x="7652010" y="309739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0" name="正方形/長方形 9"/>
          <p:cNvSpPr/>
          <p:nvPr/>
        </p:nvSpPr>
        <p:spPr>
          <a:xfrm>
            <a:off x="7652010" y="2356398"/>
            <a:ext cx="2122712" cy="26532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b="1" dirty="0" err="1">
                <a:solidFill>
                  <a:srgbClr val="FF0000"/>
                </a:solidFill>
              </a:rPr>
              <a:t>RawCopper</a:t>
            </a:r>
            <a:r>
              <a:rPr lang="en-US" altLang="ja-JP" sz="1200" b="1" dirty="0">
                <a:solidFill>
                  <a:srgbClr val="FF0000"/>
                </a:solidFill>
              </a:rPr>
              <a:t> Header(20words)</a:t>
            </a:r>
            <a:endParaRPr lang="ja-JP" altLang="en-US" sz="1200" b="1" dirty="0">
              <a:solidFill>
                <a:srgbClr val="FF0000"/>
              </a:solidFill>
            </a:endParaRPr>
          </a:p>
        </p:txBody>
      </p:sp>
      <p:sp>
        <p:nvSpPr>
          <p:cNvPr id="14" name="正方形/長方形 13"/>
          <p:cNvSpPr/>
          <p:nvPr/>
        </p:nvSpPr>
        <p:spPr>
          <a:xfrm>
            <a:off x="7652010" y="5733210"/>
            <a:ext cx="2122712" cy="32576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COPPER trailer(3words?)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7652010" y="6062486"/>
            <a:ext cx="2122712" cy="24839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b="1" dirty="0">
                <a:solidFill>
                  <a:srgbClr val="FF0000"/>
                </a:solidFill>
              </a:rPr>
              <a:t>RawCopper Trailer(2words)</a:t>
            </a:r>
            <a:endParaRPr lang="ja-JP" altLang="en-US" sz="1350" b="1" dirty="0">
              <a:solidFill>
                <a:srgbClr val="FF0000"/>
              </a:solidFill>
            </a:endParaRPr>
          </a:p>
        </p:txBody>
      </p:sp>
      <p:sp>
        <p:nvSpPr>
          <p:cNvPr id="16" name="正方形/長方形 15"/>
          <p:cNvSpPr/>
          <p:nvPr/>
        </p:nvSpPr>
        <p:spPr>
          <a:xfrm>
            <a:off x="1876898" y="2005391"/>
            <a:ext cx="5192907" cy="2215991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         Number of total words</a:t>
            </a:r>
          </a:p>
          <a:p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2         </a:t>
            </a:r>
            <a:r>
              <a:rPr lang="en-US" altLang="ja-JP" sz="1200" b="1" dirty="0">
                <a:solidFill>
                  <a:srgbClr val="0000CC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0x7f7f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</a:t>
            </a:r>
            <a:r>
              <a:rPr lang="en-US" altLang="ja-JP" sz="1200" b="1" dirty="0">
                <a:solidFill>
                  <a:srgbClr val="0000FF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Format ver.(8bit) </a:t>
            </a:r>
            <a:r>
              <a:rPr lang="en-US" altLang="ja-JP" sz="1200" b="1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| Number of words in this block ( 8bit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3         exp no. (10bit=1024), run no.(22bit=4194304 including 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subrun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4         event number(32bit) </a:t>
            </a:r>
          </a:p>
          <a:p>
            <a:pPr marL="257175" indent="-257175">
              <a:buFontTx/>
              <a:buAutoNum type="arabicPlain" startAt="5"/>
            </a:pP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| Trig-type)	</a:t>
            </a:r>
            <a:r>
              <a:rPr lang="ja-JP" altLang="en-US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pPr marL="257175" indent="-257175">
              <a:buAutoNum type="arabicPlain" startAt="5"/>
            </a:pP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From B2link FEE header 2 (TT-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utime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7        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Node ID</a:t>
            </a:r>
            <a:endParaRPr lang="en-US" altLang="ja-JP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8        b2link CRC error bit (4) | |truncation mask (truncated or not) / type of data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(</a:t>
            </a:r>
            <a:r>
              <a:rPr lang="en-US" altLang="ja-JP" sz="1050" dirty="0" err="1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compressed,calibration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,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…)</a:t>
            </a:r>
          </a:p>
          <a:p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9        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offset to 1st block of user’s data(FEE data)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10       offset to 2nd block of user’s data(FEE data) </a:t>
            </a:r>
          </a:p>
          <a:p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11       offset to 3rd block of user’s data(FEE data) </a:t>
            </a:r>
          </a:p>
          <a:p>
            <a:pPr marL="257175" indent="-257175">
              <a:buAutoNum type="arabicPlain" startAt="12"/>
            </a:pP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    offset </a:t>
            </a:r>
            <a:r>
              <a:rPr lang="en-US" altLang="ja-JP" sz="1050" dirty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to 4th block of user’s data(FEE </a:t>
            </a:r>
            <a:r>
              <a:rPr lang="en-US" altLang="ja-JP" sz="1050" dirty="0" smtClean="0"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data)</a:t>
            </a:r>
            <a:r>
              <a:rPr lang="ja-JP" altLang="en-US" sz="1050" dirty="0" smtClean="0">
                <a:solidFill>
                  <a:srgbClr val="FF0000"/>
                </a:solidFill>
                <a:latin typeface="Arial Unicode MS" panose="020B0604020202020204" pitchFamily="50" charset="-128"/>
                <a:ea typeface="Arial Unicode MS" panose="020B0604020202020204" pitchFamily="50" charset="-128"/>
                <a:cs typeface="Arial Unicode MS" panose="020B0604020202020204" pitchFamily="50" charset="-128"/>
              </a:rPr>
              <a:t>　　</a:t>
            </a:r>
            <a:endParaRPr lang="ja-JP" altLang="en-US" sz="1050" dirty="0">
              <a:latin typeface="Arial Unicode MS" panose="020B0604020202020204" pitchFamily="50" charset="-128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17" name="正方形/長方形 16"/>
          <p:cNvSpPr/>
          <p:nvPr/>
        </p:nvSpPr>
        <p:spPr>
          <a:xfrm>
            <a:off x="1876897" y="5918467"/>
            <a:ext cx="4572000" cy="415498"/>
          </a:xfrm>
          <a:prstGeom prst="rect">
            <a:avLst/>
          </a:prstGeom>
          <a:ln w="50800">
            <a:solidFill>
              <a:srgbClr val="FFC000"/>
            </a:solidFill>
          </a:ln>
        </p:spPr>
        <p:txBody>
          <a:bodyPr>
            <a:spAutoFit/>
          </a:bodyPr>
          <a:lstStyle/>
          <a:p>
            <a:r>
              <a:rPr lang="en-US" altLang="ja-JP" sz="1050" dirty="0"/>
              <a:t>1       reserved (maybe used for checksum)</a:t>
            </a:r>
          </a:p>
          <a:p>
            <a:r>
              <a:rPr lang="en-US" altLang="ja-JP" sz="1050" dirty="0"/>
              <a:t>2       termination word of this block = 0x7fff0006</a:t>
            </a:r>
            <a:endParaRPr lang="ja-JP" altLang="en-US" sz="1050" dirty="0"/>
          </a:p>
        </p:txBody>
      </p:sp>
      <p:cxnSp>
        <p:nvCxnSpPr>
          <p:cNvPr id="21" name="直線矢印コネクタ 20"/>
          <p:cNvCxnSpPr/>
          <p:nvPr/>
        </p:nvCxnSpPr>
        <p:spPr>
          <a:xfrm flipH="1" flipV="1">
            <a:off x="7069804" y="1989838"/>
            <a:ext cx="582206" cy="37292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正方形/長方形 22"/>
          <p:cNvSpPr/>
          <p:nvPr/>
        </p:nvSpPr>
        <p:spPr>
          <a:xfrm>
            <a:off x="7652010" y="3215649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A)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4" name="正方形/長方形 23"/>
          <p:cNvSpPr/>
          <p:nvPr/>
        </p:nvSpPr>
        <p:spPr>
          <a:xfrm>
            <a:off x="7652010" y="3757933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5" name="正方形/長方形 24"/>
          <p:cNvSpPr/>
          <p:nvPr/>
        </p:nvSpPr>
        <p:spPr>
          <a:xfrm>
            <a:off x="7652010" y="3876188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B)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6" name="正方形/長方形 25"/>
          <p:cNvSpPr/>
          <p:nvPr/>
        </p:nvSpPr>
        <p:spPr>
          <a:xfrm>
            <a:off x="7652010" y="441741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27" name="正方形/長方形 26"/>
          <p:cNvSpPr/>
          <p:nvPr/>
        </p:nvSpPr>
        <p:spPr>
          <a:xfrm>
            <a:off x="7652010" y="4535670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C)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0" name="直線矢印コネクタ 29"/>
          <p:cNvCxnSpPr/>
          <p:nvPr/>
        </p:nvCxnSpPr>
        <p:spPr>
          <a:xfrm flipV="1">
            <a:off x="9653447" y="3021772"/>
            <a:ext cx="379370" cy="1526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0032816" y="2664496"/>
            <a:ext cx="765812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050" dirty="0"/>
              <a:t>B2link(FEE/HSLB)</a:t>
            </a:r>
          </a:p>
          <a:p>
            <a:r>
              <a:rPr lang="en-US" altLang="ja-JP" sz="1050" dirty="0"/>
              <a:t>header </a:t>
            </a:r>
          </a:p>
          <a:p>
            <a:r>
              <a:rPr lang="en-US" altLang="ja-JP" sz="1050" dirty="0"/>
              <a:t>and</a:t>
            </a:r>
          </a:p>
          <a:p>
            <a:r>
              <a:rPr lang="en-US" altLang="ja-JP" sz="1050" dirty="0"/>
              <a:t>trailer</a:t>
            </a:r>
            <a:endParaRPr lang="ja-JP" altLang="en-US" sz="1050" dirty="0"/>
          </a:p>
        </p:txBody>
      </p:sp>
      <p:sp>
        <p:nvSpPr>
          <p:cNvPr id="36" name="正方形/長方形 35"/>
          <p:cNvSpPr/>
          <p:nvPr/>
        </p:nvSpPr>
        <p:spPr>
          <a:xfrm>
            <a:off x="7652010" y="5058174"/>
            <a:ext cx="2122712" cy="65948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FINNESE A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sp>
        <p:nvSpPr>
          <p:cNvPr id="37" name="正方形/長方形 36"/>
          <p:cNvSpPr/>
          <p:nvPr/>
        </p:nvSpPr>
        <p:spPr>
          <a:xfrm>
            <a:off x="7652010" y="5176751"/>
            <a:ext cx="2122712" cy="39773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350" dirty="0">
                <a:solidFill>
                  <a:schemeClr val="tx1"/>
                </a:solidFill>
              </a:rPr>
              <a:t>Detector buffer(slot D)</a:t>
            </a:r>
            <a:endParaRPr lang="ja-JP" altLang="en-US" sz="1350" dirty="0">
              <a:solidFill>
                <a:schemeClr val="tx1"/>
              </a:solidFill>
            </a:endParaRPr>
          </a:p>
        </p:txBody>
      </p:sp>
      <p:cxnSp>
        <p:nvCxnSpPr>
          <p:cNvPr id="38" name="直線矢印コネクタ 37"/>
          <p:cNvCxnSpPr/>
          <p:nvPr/>
        </p:nvCxnSpPr>
        <p:spPr>
          <a:xfrm flipV="1">
            <a:off x="9614397" y="3246362"/>
            <a:ext cx="418421" cy="45839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/>
          <p:cNvCxnSpPr/>
          <p:nvPr/>
        </p:nvCxnSpPr>
        <p:spPr>
          <a:xfrm flipV="1">
            <a:off x="4916971" y="3102873"/>
            <a:ext cx="2757986" cy="3242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/>
          <p:cNvCxnSpPr/>
          <p:nvPr/>
        </p:nvCxnSpPr>
        <p:spPr>
          <a:xfrm>
            <a:off x="4916971" y="3571935"/>
            <a:ext cx="2757986" cy="18494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/>
          <p:cNvCxnSpPr/>
          <p:nvPr/>
        </p:nvCxnSpPr>
        <p:spPr>
          <a:xfrm>
            <a:off x="4894025" y="3729086"/>
            <a:ext cx="2780933" cy="688329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/>
          <p:cNvCxnSpPr/>
          <p:nvPr/>
        </p:nvCxnSpPr>
        <p:spPr>
          <a:xfrm>
            <a:off x="4913687" y="3908360"/>
            <a:ext cx="2761270" cy="1168537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/>
          <p:cNvCxnSpPr/>
          <p:nvPr/>
        </p:nvCxnSpPr>
        <p:spPr>
          <a:xfrm flipH="1">
            <a:off x="7050454" y="2646314"/>
            <a:ext cx="601557" cy="2647792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/>
          <p:cNvCxnSpPr/>
          <p:nvPr/>
        </p:nvCxnSpPr>
        <p:spPr>
          <a:xfrm flipH="1" flipV="1">
            <a:off x="6448897" y="5896094"/>
            <a:ext cx="1226060" cy="174899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/>
          <p:cNvCxnSpPr/>
          <p:nvPr/>
        </p:nvCxnSpPr>
        <p:spPr>
          <a:xfrm flipH="1" flipV="1">
            <a:off x="6425951" y="6293134"/>
            <a:ext cx="1249007" cy="14320"/>
          </a:xfrm>
          <a:prstGeom prst="straightConnector1">
            <a:avLst/>
          </a:prstGeom>
          <a:ln w="635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円/楕円 5"/>
          <p:cNvSpPr/>
          <p:nvPr/>
        </p:nvSpPr>
        <p:spPr>
          <a:xfrm>
            <a:off x="2961494" y="2139011"/>
            <a:ext cx="1148317" cy="26532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8" name="直線矢印コネクタ 7"/>
          <p:cNvCxnSpPr>
            <a:stCxn id="6" idx="6"/>
            <a:endCxn id="9" idx="1"/>
          </p:cNvCxnSpPr>
          <p:nvPr/>
        </p:nvCxnSpPr>
        <p:spPr>
          <a:xfrm flipV="1">
            <a:off x="4109810" y="1339833"/>
            <a:ext cx="2546738" cy="9318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/>
          <p:cNvSpPr txBox="1"/>
          <p:nvPr/>
        </p:nvSpPr>
        <p:spPr>
          <a:xfrm>
            <a:off x="6656549" y="739669"/>
            <a:ext cx="40030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Use this version number to distinguish</a:t>
            </a:r>
          </a:p>
          <a:p>
            <a:r>
              <a:rPr lang="en-US" altLang="ja-JP" dirty="0"/>
              <a:t>Different data format.</a:t>
            </a:r>
          </a:p>
          <a:p>
            <a:r>
              <a:rPr lang="en-US" altLang="ja-JP" dirty="0"/>
              <a:t>Ver.0 : to 2014. June(including DESY test)</a:t>
            </a:r>
          </a:p>
          <a:p>
            <a:r>
              <a:rPr lang="en-US" altLang="ja-JP" dirty="0"/>
              <a:t>ver.1 :  from June.2014 </a:t>
            </a:r>
            <a:endParaRPr lang="ja-JP" altLang="en-US" dirty="0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28276" y="90106"/>
            <a:ext cx="1196372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800" u="sng" dirty="0"/>
              <a:t>2-1, “</a:t>
            </a:r>
            <a:r>
              <a:rPr lang="en-US" altLang="ja-JP" sz="2800" u="sng" dirty="0" err="1"/>
              <a:t>RawCOPPER</a:t>
            </a:r>
            <a:r>
              <a:rPr lang="en-US" altLang="ja-JP" sz="2800" u="sng" dirty="0"/>
              <a:t> header/trailer”  format in </a:t>
            </a:r>
            <a:r>
              <a:rPr lang="en-US" altLang="ja-JP" sz="2800" u="sng" dirty="0" err="1"/>
              <a:t>PreRawCOPPER</a:t>
            </a:r>
            <a:r>
              <a:rPr lang="en-US" altLang="ja-JP" sz="2800" u="sng" dirty="0"/>
              <a:t> format (ver. 1+0x80)</a:t>
            </a:r>
            <a:endParaRPr kumimoji="1" lang="ja-JP" altLang="en-US" sz="2800" u="sng" dirty="0"/>
          </a:p>
        </p:txBody>
      </p:sp>
    </p:spTree>
    <p:extLst>
      <p:ext uri="{BB962C8B-B14F-4D97-AF65-F5344CB8AC3E}">
        <p14:creationId xmlns:p14="http://schemas.microsoft.com/office/powerpoint/2010/main" val="1906747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正方形/長方形 5"/>
          <p:cNvSpPr/>
          <p:nvPr/>
        </p:nvSpPr>
        <p:spPr>
          <a:xfrm>
            <a:off x="91043" y="137004"/>
            <a:ext cx="1210095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2-2, “RawCOPPER header” and trailer format in PostRawCOPPER format (ver</a:t>
            </a:r>
            <a:r>
              <a:rPr lang="ja-JP" altLang="en-US" sz="2800" u="sng" dirty="0" smtClean="0"/>
              <a:t>.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</a:t>
            </a:r>
            <a:r>
              <a:rPr lang="ja-JP" altLang="en-US" sz="2800" u="sng" dirty="0"/>
              <a:t>)</a:t>
            </a:r>
          </a:p>
        </p:txBody>
      </p:sp>
      <p:sp>
        <p:nvSpPr>
          <p:cNvPr id="7" name="正方形/長方形 6"/>
          <p:cNvSpPr/>
          <p:nvPr/>
        </p:nvSpPr>
        <p:spPr>
          <a:xfrm>
            <a:off x="896126" y="988022"/>
            <a:ext cx="480734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dirty="0"/>
              <a:t>Same as PreRawCOPPER format</a:t>
            </a:r>
          </a:p>
        </p:txBody>
      </p:sp>
    </p:spTree>
    <p:extLst>
      <p:ext uri="{BB962C8B-B14F-4D97-AF65-F5344CB8AC3E}">
        <p14:creationId xmlns:p14="http://schemas.microsoft.com/office/powerpoint/2010/main" val="2610083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41335"/>
            <a:ext cx="88321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ja-JP" altLang="en-US" sz="2800" u="sng" dirty="0"/>
              <a:t>2-3, </a:t>
            </a:r>
            <a:r>
              <a:rPr lang="en-US" altLang="ja-JP" sz="2800" u="sng" dirty="0" smtClean="0"/>
              <a:t>tentative format of </a:t>
            </a:r>
            <a:r>
              <a:rPr lang="ja-JP" altLang="en-US" sz="2800" u="sng" dirty="0" smtClean="0"/>
              <a:t>32bit </a:t>
            </a:r>
            <a:r>
              <a:rPr lang="en-US" altLang="ja-JP" sz="2800" u="sng" dirty="0" smtClean="0"/>
              <a:t>node</a:t>
            </a:r>
            <a:r>
              <a:rPr lang="ja-JP" altLang="en-US" sz="2800" u="sng" dirty="0" smtClean="0"/>
              <a:t> </a:t>
            </a:r>
            <a:r>
              <a:rPr lang="ja-JP" altLang="en-US" sz="2800" u="sng" dirty="0"/>
              <a:t>ID (A.K.A. </a:t>
            </a:r>
            <a:r>
              <a:rPr lang="en-US" altLang="ja-JP" sz="2800" u="sng" dirty="0" smtClean="0"/>
              <a:t>subsystem </a:t>
            </a:r>
            <a:r>
              <a:rPr lang="ja-JP" altLang="en-US" sz="2800" u="sng" dirty="0" smtClean="0"/>
              <a:t>ID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358817" y="825580"/>
            <a:ext cx="6096000" cy="646331"/>
          </a:xfrm>
          <a:prstGeom prst="rect">
            <a:avLst/>
          </a:prstGeom>
          <a:ln>
            <a:solidFill>
              <a:srgbClr val="00B0F0"/>
            </a:solidFill>
          </a:ln>
        </p:spPr>
        <p:txBody>
          <a:bodyPr>
            <a:spAutoFit/>
          </a:bodyPr>
          <a:lstStyle/>
          <a:p>
            <a:r>
              <a:rPr lang="ja-JP" altLang="en-US" dirty="0" smtClean="0"/>
              <a:t>(</a:t>
            </a:r>
            <a:r>
              <a:rPr lang="ja-JP" altLang="en-US" dirty="0" smtClean="0"/>
              <a:t>31-24)  Detector ID  :  8bit=256 : detector </a:t>
            </a:r>
            <a:r>
              <a:rPr lang="en-US" altLang="ja-JP" dirty="0" smtClean="0"/>
              <a:t>ID</a:t>
            </a:r>
            <a:endParaRPr lang="ja-JP" altLang="en-US" dirty="0" smtClean="0"/>
          </a:p>
          <a:p>
            <a:r>
              <a:rPr lang="ja-JP" altLang="en-US" dirty="0" smtClean="0"/>
              <a:t>(</a:t>
            </a:r>
            <a:r>
              <a:rPr lang="en-US" altLang="ja-JP" dirty="0" smtClean="0"/>
              <a:t>9</a:t>
            </a:r>
            <a:r>
              <a:rPr lang="ja-JP" altLang="en-US" dirty="0" smtClean="0"/>
              <a:t>-0</a:t>
            </a:r>
            <a:r>
              <a:rPr lang="ja-JP" altLang="en-US" dirty="0" smtClean="0"/>
              <a:t>)    </a:t>
            </a:r>
            <a:r>
              <a:rPr lang="en-US" altLang="ja-JP" dirty="0" smtClean="0"/>
              <a:t>lower bits of COPPER </a:t>
            </a:r>
            <a:r>
              <a:rPr lang="en-US" altLang="ja-JP" dirty="0" smtClean="0"/>
              <a:t>ID</a:t>
            </a:r>
            <a:r>
              <a:rPr lang="ja-JP" altLang="en-US" dirty="0" smtClean="0"/>
              <a:t>  </a:t>
            </a:r>
            <a:r>
              <a:rPr lang="ja-JP" altLang="en-US" dirty="0" smtClean="0"/>
              <a:t>:  </a:t>
            </a:r>
            <a:r>
              <a:rPr lang="ja-JP" altLang="en-US" dirty="0" smtClean="0"/>
              <a:t>1</a:t>
            </a:r>
            <a:r>
              <a:rPr lang="en-US" altLang="ja-JP" dirty="0" smtClean="0"/>
              <a:t>0</a:t>
            </a:r>
            <a:r>
              <a:rPr lang="ja-JP" altLang="en-US" dirty="0" smtClean="0"/>
              <a:t>bit (</a:t>
            </a:r>
            <a:r>
              <a:rPr lang="en-US" altLang="ja-JP" dirty="0" smtClean="0"/>
              <a:t>1024</a:t>
            </a:r>
            <a:r>
              <a:rPr lang="ja-JP" altLang="en-US" dirty="0" smtClean="0"/>
              <a:t>)</a:t>
            </a:r>
            <a:endParaRPr lang="ja-JP" altLang="en-US" dirty="0"/>
          </a:p>
        </p:txBody>
      </p:sp>
      <p:sp>
        <p:nvSpPr>
          <p:cNvPr id="7" name="正方形/長方形 6"/>
          <p:cNvSpPr/>
          <p:nvPr/>
        </p:nvSpPr>
        <p:spPr>
          <a:xfrm>
            <a:off x="338739" y="1770985"/>
            <a:ext cx="7418588" cy="2585323"/>
          </a:xfrm>
          <a:prstGeom prst="rect">
            <a:avLst/>
          </a:prstGeom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ja-JP" altLang="en-US" dirty="0"/>
              <a:t>Detector ID (Defined in </a:t>
            </a:r>
            <a:r>
              <a:rPr lang="ja-JP" altLang="en-US" dirty="0" smtClean="0"/>
              <a:t>rawdata</a:t>
            </a:r>
            <a:r>
              <a:rPr lang="ja-JP" altLang="en-US" dirty="0"/>
              <a:t>/dataobjects/include/</a:t>
            </a:r>
            <a:r>
              <a:rPr lang="ja-JP" altLang="en-US" dirty="0" smtClean="0"/>
              <a:t>RawCOPPER</a:t>
            </a:r>
            <a:r>
              <a:rPr lang="en-US" altLang="ja-JP" dirty="0" smtClean="0"/>
              <a:t>Format</a:t>
            </a:r>
            <a:r>
              <a:rPr lang="ja-JP" altLang="en-US" dirty="0" err="1" smtClean="0"/>
              <a:t>.</a:t>
            </a:r>
            <a:r>
              <a:rPr lang="ja-JP" altLang="en-US" dirty="0"/>
              <a:t>h)</a:t>
            </a:r>
          </a:p>
          <a:p>
            <a:r>
              <a:rPr lang="ja-JP" altLang="en-US" dirty="0"/>
              <a:t>• #define SVD_ID  0x01000000 // tentative</a:t>
            </a:r>
          </a:p>
          <a:p>
            <a:r>
              <a:rPr lang="ja-JP" altLang="en-US" dirty="0"/>
              <a:t>• #define CDC_ID  0x02000000 // tentative</a:t>
            </a:r>
          </a:p>
          <a:p>
            <a:r>
              <a:rPr lang="ja-JP" altLang="en-US" dirty="0"/>
              <a:t>• #define BPID_ID 0x03000000 // tentative</a:t>
            </a:r>
          </a:p>
          <a:p>
            <a:r>
              <a:rPr lang="ja-JP" altLang="en-US" dirty="0"/>
              <a:t>• #define EPID_ID 0x04000000 // tentative</a:t>
            </a:r>
          </a:p>
          <a:p>
            <a:r>
              <a:rPr lang="ja-JP" altLang="en-US" dirty="0"/>
              <a:t>• #define BECL_ID  0x05000000 // tentative</a:t>
            </a:r>
          </a:p>
          <a:p>
            <a:r>
              <a:rPr lang="ja-JP" altLang="en-US" dirty="0"/>
              <a:t>• #define EECL_ID  0x06000000 // tentative</a:t>
            </a:r>
          </a:p>
          <a:p>
            <a:r>
              <a:rPr lang="ja-JP" altLang="en-US" dirty="0"/>
              <a:t>• #define BKLM_ID  0x07000000 // tentative</a:t>
            </a:r>
          </a:p>
          <a:p>
            <a:r>
              <a:rPr lang="ja-JP" altLang="en-US" dirty="0"/>
              <a:t>• #define EKLM_ID  0x08000000 // tentative</a:t>
            </a:r>
          </a:p>
        </p:txBody>
      </p:sp>
      <p:sp>
        <p:nvSpPr>
          <p:cNvPr id="8" name="正方形/長方形 7"/>
          <p:cNvSpPr/>
          <p:nvPr/>
        </p:nvSpPr>
        <p:spPr>
          <a:xfrm>
            <a:off x="1097366" y="6220488"/>
            <a:ext cx="875001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dirty="0" smtClean="0"/>
              <a:t>Node ID </a:t>
            </a:r>
            <a:r>
              <a:rPr lang="ja-JP" altLang="en-US" dirty="0" smtClean="0"/>
              <a:t>= </a:t>
            </a:r>
            <a:r>
              <a:rPr lang="ja-JP" altLang="en-US" dirty="0"/>
              <a:t>“TTD ” = 0x54544420 and </a:t>
            </a:r>
            <a:r>
              <a:rPr lang="en-US" altLang="ja-JP" dirty="0" smtClean="0"/>
              <a:t>“FTSW” </a:t>
            </a:r>
            <a:r>
              <a:rPr lang="en-US" altLang="ja-JP" dirty="0" smtClean="0"/>
              <a:t>are</a:t>
            </a:r>
            <a:r>
              <a:rPr lang="ja-JP" altLang="en-US" dirty="0" smtClean="0"/>
              <a:t> </a:t>
            </a:r>
            <a:r>
              <a:rPr lang="ja-JP" altLang="en-US" dirty="0"/>
              <a:t>reserved </a:t>
            </a:r>
            <a:r>
              <a:rPr lang="en-US" altLang="ja-JP" dirty="0" smtClean="0"/>
              <a:t>for VME CPU and F</a:t>
            </a:r>
            <a:r>
              <a:rPr lang="ja-JP" altLang="en-US" dirty="0" smtClean="0"/>
              <a:t>TSW </a:t>
            </a:r>
            <a:r>
              <a:rPr lang="ja-JP" altLang="en-US" dirty="0"/>
              <a:t>now.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999396" y="4891524"/>
            <a:ext cx="8945957" cy="113877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dirty="0" smtClean="0"/>
              <a:t>Full COPPER ID can be reconstructed by “( Detector ID &gt;&gt; 24 ) * 1000 + COPEPR ID(12bit) “</a:t>
            </a:r>
          </a:p>
          <a:p>
            <a:r>
              <a:rPr lang="en-US" altLang="ja-JP" sz="1600" dirty="0" smtClean="0"/>
              <a:t>	e.g. </a:t>
            </a:r>
            <a:r>
              <a:rPr lang="en-US" altLang="ja-JP" sz="1600" dirty="0" err="1" smtClean="0"/>
              <a:t>NodeID</a:t>
            </a:r>
            <a:r>
              <a:rPr lang="en-US" altLang="ja-JP" sz="1600" dirty="0" smtClean="0"/>
              <a:t> = 0x0600000a    -&gt; COPPER ID = cpr6010</a:t>
            </a:r>
          </a:p>
          <a:p>
            <a:r>
              <a:rPr kumimoji="1" lang="en-US" altLang="ja-JP" sz="1600" dirty="0" smtClean="0"/>
              <a:t>     	       </a:t>
            </a:r>
            <a:r>
              <a:rPr kumimoji="1" lang="en-US" altLang="ja-JP" sz="1600" dirty="0" err="1" smtClean="0"/>
              <a:t>NodeID</a:t>
            </a:r>
            <a:r>
              <a:rPr kumimoji="1" lang="en-US" altLang="ja-JP" sz="1600" dirty="0" smtClean="0"/>
              <a:t> = 0x0100000a   -&gt; COPPER ID = cpr1010</a:t>
            </a:r>
          </a:p>
          <a:p>
            <a:r>
              <a:rPr lang="en-US" altLang="ja-JP" dirty="0" smtClean="0"/>
              <a:t>A label of COPPER ID will be attached on the front of a COPPER board</a:t>
            </a:r>
            <a:endParaRPr kumimoji="1" lang="en-US" altLang="ja-JP" dirty="0" smtClean="0"/>
          </a:p>
        </p:txBody>
      </p:sp>
      <p:sp>
        <p:nvSpPr>
          <p:cNvPr id="3" name="正方形/長方形 2"/>
          <p:cNvSpPr/>
          <p:nvPr/>
        </p:nvSpPr>
        <p:spPr>
          <a:xfrm>
            <a:off x="268381" y="526656"/>
            <a:ext cx="98764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/>
              <a:t>Format</a:t>
            </a:r>
            <a:r>
              <a:rPr lang="en-US" altLang="ja-JP" dirty="0"/>
              <a:t> :</a:t>
            </a:r>
          </a:p>
        </p:txBody>
      </p:sp>
      <p:sp>
        <p:nvSpPr>
          <p:cNvPr id="9" name="正方形/長方形 8"/>
          <p:cNvSpPr/>
          <p:nvPr/>
        </p:nvSpPr>
        <p:spPr>
          <a:xfrm>
            <a:off x="268381" y="1471911"/>
            <a:ext cx="1391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b="1" dirty="0" smtClean="0"/>
              <a:t>Detector ID </a:t>
            </a:r>
            <a:r>
              <a:rPr lang="en-US" altLang="ja-JP" dirty="0" smtClean="0"/>
              <a:t>:</a:t>
            </a:r>
            <a:endParaRPr lang="en-US" altLang="ja-JP" dirty="0"/>
          </a:p>
        </p:txBody>
      </p:sp>
      <p:sp>
        <p:nvSpPr>
          <p:cNvPr id="6" name="正方形/長方形 5"/>
          <p:cNvSpPr/>
          <p:nvPr/>
        </p:nvSpPr>
        <p:spPr>
          <a:xfrm>
            <a:off x="964116" y="4611763"/>
            <a:ext cx="17936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/>
              <a:t>Full COPPER </a:t>
            </a:r>
            <a:r>
              <a:rPr lang="en-US" altLang="ja-JP" dirty="0" smtClean="0"/>
              <a:t>ID :  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73662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797" y="0"/>
            <a:ext cx="11982203" cy="6737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657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/>
          <p:cNvSpPr/>
          <p:nvPr/>
        </p:nvSpPr>
        <p:spPr>
          <a:xfrm>
            <a:off x="0" y="0"/>
            <a:ext cx="1066404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ja-JP" altLang="en-US" sz="2800" u="sng" dirty="0"/>
              <a:t>3-2, COPPER header and trailer in PostRawCOPPER format (ver</a:t>
            </a:r>
            <a:r>
              <a:rPr lang="ja-JP" altLang="en-US" sz="2800" u="sng" dirty="0" smtClean="0"/>
              <a:t>. </a:t>
            </a:r>
            <a:r>
              <a:rPr lang="en-US" altLang="ja-JP" sz="2800" u="sng" dirty="0" smtClean="0"/>
              <a:t>0x0</a:t>
            </a:r>
            <a:r>
              <a:rPr lang="ja-JP" altLang="en-US" sz="2800" u="sng" dirty="0" smtClean="0"/>
              <a:t>1 </a:t>
            </a:r>
            <a:r>
              <a:rPr lang="ja-JP" altLang="en-US" sz="2800" u="sng" dirty="0"/>
              <a:t>)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577932" y="932650"/>
            <a:ext cx="6096000" cy="95410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sz="2800" dirty="0"/>
              <a:t>No COPEPR header and trailer in Post reduction </a:t>
            </a:r>
            <a:r>
              <a:rPr lang="en-US" altLang="ja-JP" sz="2800" dirty="0" err="1"/>
              <a:t>rawcopper</a:t>
            </a:r>
            <a:r>
              <a:rPr lang="en-US" altLang="ja-JP" sz="2800" dirty="0"/>
              <a:t> format.</a:t>
            </a:r>
            <a:endParaRPr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528281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0F0F0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1593</TotalTime>
  <Words>1080</Words>
  <Application>Microsoft Office PowerPoint</Application>
  <PresentationFormat>ワイド画面</PresentationFormat>
  <Paragraphs>235</Paragraphs>
  <Slides>16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16</vt:i4>
      </vt:variant>
    </vt:vector>
  </HeadingPairs>
  <TitlesOfParts>
    <vt:vector size="23" baseType="lpstr">
      <vt:lpstr>Arial Unicode MS</vt:lpstr>
      <vt:lpstr>ＭＳ Ｐゴシック</vt:lpstr>
      <vt:lpstr>Arial</vt:lpstr>
      <vt:lpstr>Calibri</vt:lpstr>
      <vt:lpstr>Calibri Light</vt:lpstr>
      <vt:lpstr>Wingdings</vt:lpstr>
      <vt:lpstr>Office テーマ</vt:lpstr>
      <vt:lpstr>RawCOPPER data format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5-1, RawDataBlock object ( to handle Raw data from COPPER board )</vt:lpstr>
      <vt:lpstr>New RawCOPPER class</vt:lpstr>
      <vt:lpstr>PowerPoint プレゼンテーション</vt:lpstr>
      <vt:lpstr>Revision History of this document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yamada</dc:creator>
  <cp:lastModifiedBy>yamada</cp:lastModifiedBy>
  <cp:revision>99</cp:revision>
  <dcterms:created xsi:type="dcterms:W3CDTF">2013-08-22T11:01:48Z</dcterms:created>
  <dcterms:modified xsi:type="dcterms:W3CDTF">2014-07-30T06:43:07Z</dcterms:modified>
</cp:coreProperties>
</file>