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302" r:id="rId18"/>
    <p:sldId id="296" r:id="rId19"/>
    <p:sldId id="297" r:id="rId20"/>
    <p:sldId id="271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2015/3/3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Mar. 3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2015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15988)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smtClean="0"/>
              <a:t>daemon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柱 70"/>
          <p:cNvSpPr/>
          <p:nvPr/>
        </p:nvSpPr>
        <p:spPr>
          <a:xfrm>
            <a:off x="4494180" y="5643567"/>
            <a:ext cx="1449420" cy="108522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test bench (</a:t>
            </a:r>
            <a:r>
              <a:rPr lang="en-US" altLang="ja-JP" dirty="0" err="1" smtClean="0"/>
              <a:t>PocketDAQ</a:t>
            </a:r>
            <a:r>
              <a:rPr lang="en-US" altLang="ja-JP" dirty="0" smtClean="0"/>
              <a:t>)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>
            <a:off x="2101515" y="727238"/>
            <a:ext cx="3725229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3110051" y="1190118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86998"/>
            <a:ext cx="10770666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</a:t>
            </a:r>
            <a:r>
              <a:rPr lang="en-US" altLang="ja-JP" sz="2400" u="sng" dirty="0" smtClean="0"/>
              <a:t>: # </a:t>
            </a:r>
            <a:r>
              <a:rPr lang="en-US" altLang="ja-JP" sz="2400" u="sng"/>
              <a:t>of </a:t>
            </a:r>
            <a:r>
              <a:rPr lang="en-US" altLang="ja-JP" sz="2400" u="sng" smtClean="0"/>
              <a:t>events </a:t>
            </a:r>
            <a:r>
              <a:rPr lang="en-US" altLang="ja-JP" sz="2400" u="sng"/>
              <a:t>and </a:t>
            </a:r>
            <a:r>
              <a:rPr lang="en-US" altLang="ja-JP" sz="2400" u="sng" smtClean="0"/>
              <a:t>nodes </a:t>
            </a:r>
            <a:r>
              <a:rPr lang="en-US" altLang="ja-JP" sz="2400" u="sng" dirty="0"/>
              <a:t>in one </a:t>
            </a:r>
            <a:r>
              <a:rPr lang="en-US" altLang="ja-JP" sz="2400" u="sng" dirty="0" err="1" smtClean="0"/>
              <a:t>RawDataBock</a:t>
            </a:r>
            <a:r>
              <a:rPr lang="en-US" altLang="ja-JP" sz="2400" u="sng" dirty="0" smtClean="0"/>
              <a:t>(Detector) </a:t>
            </a:r>
            <a:r>
              <a:rPr lang="en-US" altLang="ja-JP" sz="2400" u="sng" dirty="0"/>
              <a:t>object </a:t>
            </a:r>
            <a:r>
              <a:rPr lang="en-US" altLang="ja-JP" sz="2400" u="sng" dirty="0" smtClean="0"/>
              <a:t>and </a:t>
            </a:r>
            <a:r>
              <a:rPr lang="en-US" altLang="ja-JP" sz="2400" u="sng" dirty="0" err="1" smtClean="0"/>
              <a:t>StoreArray</a:t>
            </a:r>
            <a:r>
              <a:rPr lang="en-US" altLang="ja-JP" sz="2400" u="sng" dirty="0" smtClean="0"/>
              <a:t> :</a:t>
            </a:r>
            <a:endParaRPr lang="ja-JP" altLang="en-US" sz="2400" u="sng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 rot="5400000">
            <a:off x="1088081" y="2173182"/>
            <a:ext cx="1324693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A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411354" y="2178828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 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0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411352" y="2606024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: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030347" y="455727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948569" y="220121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右矢印 20"/>
          <p:cNvSpPr/>
          <p:nvPr/>
        </p:nvSpPr>
        <p:spPr>
          <a:xfrm>
            <a:off x="1914664" y="4309786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990195" y="3256629"/>
            <a:ext cx="3142205" cy="302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Event builder (eb0)</a:t>
            </a:r>
            <a:endParaRPr kumimoji="1" lang="ja-JP" altLang="en-US" dirty="0"/>
          </a:p>
        </p:txBody>
      </p:sp>
      <p:sp>
        <p:nvSpPr>
          <p:cNvPr id="26" name="右矢印 25"/>
          <p:cNvSpPr/>
          <p:nvPr/>
        </p:nvSpPr>
        <p:spPr>
          <a:xfrm>
            <a:off x="2712481" y="2612163"/>
            <a:ext cx="420408" cy="1556658"/>
          </a:xfrm>
          <a:prstGeom prst="rightArrow">
            <a:avLst>
              <a:gd name="adj1" fmla="val 86548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3104984" y="1167413"/>
            <a:ext cx="1894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RawDataBlock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/>
              <a:t>r</a:t>
            </a:r>
            <a:r>
              <a:rPr lang="en-US" altLang="ja-JP" sz="1200" dirty="0" err="1" smtClean="0"/>
              <a:t>aw_datablockarray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3079762" y="834214"/>
            <a:ext cx="1774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DeserializerPC.cc</a:t>
            </a:r>
            <a:endParaRPr kumimoji="1" lang="ja-JP" altLang="en-US" dirty="0"/>
          </a:p>
        </p:txBody>
      </p:sp>
      <p:sp>
        <p:nvSpPr>
          <p:cNvPr id="38" name="正方形/長方形 37"/>
          <p:cNvSpPr/>
          <p:nvPr/>
        </p:nvSpPr>
        <p:spPr>
          <a:xfrm>
            <a:off x="3228669" y="1714666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[0];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41" name="正方形/長方形 40"/>
          <p:cNvSpPr/>
          <p:nvPr/>
        </p:nvSpPr>
        <p:spPr>
          <a:xfrm>
            <a:off x="6296615" y="739167"/>
            <a:ext cx="2838706" cy="4798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6296614" y="45572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HLT input server</a:t>
            </a:r>
            <a:endParaRPr kumimoji="1" lang="ja-JP" altLang="en-US" dirty="0"/>
          </a:p>
        </p:txBody>
      </p:sp>
      <p:sp>
        <p:nvSpPr>
          <p:cNvPr id="43" name="正方形/長方形 42"/>
          <p:cNvSpPr/>
          <p:nvPr/>
        </p:nvSpPr>
        <p:spPr>
          <a:xfrm rot="5400000">
            <a:off x="941487" y="4195284"/>
            <a:ext cx="1559814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COPPER B</a:t>
            </a:r>
            <a:endParaRPr kumimoji="1" lang="ja-JP" altLang="en-US" dirty="0"/>
          </a:p>
        </p:txBody>
      </p:sp>
      <p:sp>
        <p:nvSpPr>
          <p:cNvPr id="44" name="円柱 43"/>
          <p:cNvSpPr/>
          <p:nvPr/>
        </p:nvSpPr>
        <p:spPr>
          <a:xfrm>
            <a:off x="10472598" y="2508677"/>
            <a:ext cx="1186872" cy="108522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Belle II</a:t>
            </a:r>
          </a:p>
          <a:p>
            <a:pPr algn="ctr"/>
            <a:r>
              <a:rPr kumimoji="1" lang="en-US" altLang="ja-JP" dirty="0" smtClean="0"/>
              <a:t>Storage</a:t>
            </a:r>
            <a:endParaRPr kumimoji="1" lang="ja-JP" altLang="en-US" dirty="0"/>
          </a:p>
        </p:txBody>
      </p:sp>
      <p:sp>
        <p:nvSpPr>
          <p:cNvPr id="45" name="右矢印 44"/>
          <p:cNvSpPr/>
          <p:nvPr/>
        </p:nvSpPr>
        <p:spPr>
          <a:xfrm>
            <a:off x="10021843" y="2784037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右矢印 45"/>
          <p:cNvSpPr/>
          <p:nvPr/>
        </p:nvSpPr>
        <p:spPr>
          <a:xfrm>
            <a:off x="5845858" y="2784036"/>
            <a:ext cx="461097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6400232" y="794731"/>
            <a:ext cx="1917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Raw2DsModule.cc</a:t>
            </a:r>
            <a:endParaRPr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6532333" y="1151120"/>
            <a:ext cx="2358900" cy="4179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37976" y="1169547"/>
            <a:ext cx="1517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 smtClean="0"/>
              <a:t>StoreArray</a:t>
            </a:r>
            <a:r>
              <a:rPr kumimoji="1" lang="en-US" altLang="ja-JP" sz="1200" dirty="0" smtClean="0"/>
              <a:t>&lt;</a:t>
            </a:r>
            <a:r>
              <a:rPr kumimoji="1" lang="en-US" altLang="ja-JP" sz="1200" dirty="0" err="1" smtClean="0"/>
              <a:t>RawSVD</a:t>
            </a:r>
            <a:r>
              <a:rPr kumimoji="1" lang="en-US" altLang="ja-JP" sz="1200" dirty="0" smtClean="0"/>
              <a:t>&gt;</a:t>
            </a:r>
          </a:p>
          <a:p>
            <a:r>
              <a:rPr lang="en-US" altLang="ja-JP" sz="1200" dirty="0" err="1" smtClean="0"/>
              <a:t>raw_svdarray</a:t>
            </a:r>
            <a:r>
              <a:rPr kumimoji="1" lang="en-US" altLang="ja-JP" sz="1200" dirty="0" smtClean="0"/>
              <a:t>;</a:t>
            </a:r>
          </a:p>
        </p:txBody>
      </p:sp>
      <p:sp>
        <p:nvSpPr>
          <p:cNvPr id="50" name="正方形/長方形 49"/>
          <p:cNvSpPr/>
          <p:nvPr/>
        </p:nvSpPr>
        <p:spPr>
          <a:xfrm rot="5400000">
            <a:off x="324888" y="2280334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 rot="5400000">
            <a:off x="307843" y="4407115"/>
            <a:ext cx="1134246" cy="407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SVD</a:t>
            </a:r>
            <a:endParaRPr kumimoji="1" lang="ja-JP" altLang="en-US" dirty="0"/>
          </a:p>
        </p:txBody>
      </p:sp>
      <p:sp>
        <p:nvSpPr>
          <p:cNvPr id="52" name="右矢印 51"/>
          <p:cNvSpPr/>
          <p:nvPr/>
        </p:nvSpPr>
        <p:spPr>
          <a:xfrm>
            <a:off x="1067924" y="2170122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右矢印 52"/>
          <p:cNvSpPr/>
          <p:nvPr/>
        </p:nvSpPr>
        <p:spPr>
          <a:xfrm>
            <a:off x="1046077" y="4304154"/>
            <a:ext cx="483476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787202" y="2184967"/>
            <a:ext cx="1358648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: node </a:t>
            </a:r>
            <a:r>
              <a:rPr lang="en-US" altLang="ja-JP" sz="1400" dirty="0">
                <a:solidFill>
                  <a:srgbClr val="FF0000"/>
                </a:solidFill>
              </a:rPr>
              <a:t>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6773786" y="3174665"/>
            <a:ext cx="1358651" cy="427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RawSVD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/>
              <a:t>Eve</a:t>
            </a:r>
            <a:r>
              <a:rPr lang="en-US" altLang="ja-JP" sz="1400" dirty="0" smtClean="0">
                <a:solidFill>
                  <a:srgbClr val="FF0000"/>
                </a:solidFill>
              </a:rPr>
              <a:t> 0</a:t>
            </a:r>
            <a:r>
              <a:rPr kumimoji="1" lang="en-US" altLang="ja-JP" sz="1400" dirty="0" smtClean="0"/>
              <a:t> : node </a:t>
            </a:r>
            <a:r>
              <a:rPr lang="en-US" altLang="ja-JP" sz="1400" dirty="0">
                <a:solidFill>
                  <a:srgbClr val="FF0000"/>
                </a:solidFill>
              </a:rPr>
              <a:t>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604517" y="1720805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[0];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58" name="正方形/長方形 57"/>
          <p:cNvSpPr/>
          <p:nvPr/>
        </p:nvSpPr>
        <p:spPr>
          <a:xfrm>
            <a:off x="3549702" y="3138290"/>
            <a:ext cx="3193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…</a:t>
            </a:r>
            <a:endParaRPr lang="en-US" altLang="ja-JP" sz="1400" dirty="0"/>
          </a:p>
        </p:txBody>
      </p:sp>
      <p:sp>
        <p:nvSpPr>
          <p:cNvPr id="59" name="正方形/長方形 58"/>
          <p:cNvSpPr/>
          <p:nvPr/>
        </p:nvSpPr>
        <p:spPr>
          <a:xfrm>
            <a:off x="3388137" y="3950533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eve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NUM_EVT-1 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A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1" name="正方形/長方形 60"/>
          <p:cNvSpPr/>
          <p:nvPr/>
        </p:nvSpPr>
        <p:spPr>
          <a:xfrm>
            <a:off x="3084021" y="3487105"/>
            <a:ext cx="26858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>
                <a:solidFill>
                  <a:srgbClr val="FF0000"/>
                </a:solidFill>
              </a:rPr>
              <a:t>raw_datablockarray</a:t>
            </a:r>
            <a:r>
              <a:rPr lang="en-US" altLang="ja-JP" sz="1400" dirty="0" smtClean="0">
                <a:solidFill>
                  <a:srgbClr val="FF0000"/>
                </a:solidFill>
              </a:rPr>
              <a:t>[NUM_EVT-1];</a:t>
            </a:r>
          </a:p>
          <a:p>
            <a:r>
              <a:rPr lang="en-US" altLang="ja-JP" sz="1400" dirty="0" smtClean="0"/>
              <a:t># of event = 1, # of nodes = 2</a:t>
            </a:r>
            <a:endParaRPr lang="en-US" altLang="ja-JP" sz="1400" dirty="0"/>
          </a:p>
        </p:txBody>
      </p:sp>
      <p:sp>
        <p:nvSpPr>
          <p:cNvPr id="62" name="正方形/長方形 61"/>
          <p:cNvSpPr/>
          <p:nvPr/>
        </p:nvSpPr>
        <p:spPr>
          <a:xfrm>
            <a:off x="106683" y="5637432"/>
            <a:ext cx="3985386" cy="523220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1400" dirty="0" smtClean="0"/>
              <a:t>NUM_EVT -&gt; 50 on COPPER(DeserializerCOPPER.cc)</a:t>
            </a:r>
          </a:p>
          <a:p>
            <a:r>
              <a:rPr lang="en-US" altLang="ja-JP" sz="1400" dirty="0"/>
              <a:t> </a:t>
            </a:r>
            <a:r>
              <a:rPr lang="en-US" altLang="ja-JP" sz="1400" dirty="0" smtClean="0"/>
              <a:t>                 1 on a </a:t>
            </a:r>
            <a:r>
              <a:rPr lang="en-US" altLang="ja-JP" sz="1400" dirty="0" err="1" smtClean="0"/>
              <a:t>readoutPC</a:t>
            </a:r>
            <a:r>
              <a:rPr lang="en-US" altLang="ja-JP" sz="1400" dirty="0" smtClean="0"/>
              <a:t>(DeserializerPC.cc)  </a:t>
            </a:r>
            <a:endParaRPr lang="ja-JP" altLang="en-US" sz="1400" dirty="0"/>
          </a:p>
        </p:txBody>
      </p:sp>
      <p:sp>
        <p:nvSpPr>
          <p:cNvPr id="63" name="正方形/長方形 62"/>
          <p:cNvSpPr/>
          <p:nvPr/>
        </p:nvSpPr>
        <p:spPr>
          <a:xfrm>
            <a:off x="3388137" y="4565751"/>
            <a:ext cx="1429816" cy="615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/>
              <a:t>RawDataBlock</a:t>
            </a:r>
            <a:r>
              <a:rPr kumimoji="1" lang="en-US" altLang="ja-JP" sz="1400" dirty="0" smtClean="0"/>
              <a:t> 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e</a:t>
            </a:r>
            <a:r>
              <a:rPr kumimoji="1" lang="en-US" altLang="ja-JP" sz="1400" dirty="0" smtClean="0">
                <a:solidFill>
                  <a:schemeClr val="bg1"/>
                </a:solidFill>
              </a:rPr>
              <a:t>ve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NUM_EVT -1</a:t>
            </a:r>
          </a:p>
          <a:p>
            <a:pPr algn="ctr"/>
            <a:r>
              <a:rPr kumimoji="1" lang="en-US" altLang="ja-JP" sz="1400" dirty="0" smtClean="0">
                <a:solidFill>
                  <a:schemeClr val="bg1"/>
                </a:solidFill>
              </a:rPr>
              <a:t>node</a:t>
            </a:r>
            <a:r>
              <a:rPr kumimoji="1" lang="en-US" altLang="ja-JP" sz="1400" dirty="0" smtClean="0">
                <a:solidFill>
                  <a:srgbClr val="FF0000"/>
                </a:solidFill>
              </a:rPr>
              <a:t> B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6604517" y="2717651"/>
            <a:ext cx="2286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400" dirty="0" err="1" smtClean="0"/>
              <a:t>raw_svdarray</a:t>
            </a:r>
            <a:r>
              <a:rPr lang="en-US" altLang="ja-JP" sz="1400" dirty="0" smtClean="0"/>
              <a:t>[1];</a:t>
            </a:r>
          </a:p>
          <a:p>
            <a:r>
              <a:rPr lang="en-US" altLang="ja-JP" sz="1400" dirty="0" smtClean="0"/>
              <a:t># of event = 1, # of nodes = 1</a:t>
            </a:r>
            <a:endParaRPr lang="en-US" altLang="ja-JP" sz="1400" dirty="0"/>
          </a:p>
        </p:txBody>
      </p:sp>
      <p:sp>
        <p:nvSpPr>
          <p:cNvPr id="65" name="正方形/長方形 64"/>
          <p:cNvSpPr/>
          <p:nvPr/>
        </p:nvSpPr>
        <p:spPr>
          <a:xfrm rot="5400000">
            <a:off x="8873388" y="2766447"/>
            <a:ext cx="1744780" cy="5521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HLT, eb2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右矢印 65"/>
          <p:cNvSpPr/>
          <p:nvPr/>
        </p:nvSpPr>
        <p:spPr>
          <a:xfrm>
            <a:off x="8995378" y="2782424"/>
            <a:ext cx="484682" cy="6042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テキスト ボックス 66"/>
          <p:cNvSpPr txBox="1"/>
          <p:nvPr/>
        </p:nvSpPr>
        <p:spPr>
          <a:xfrm rot="5400000">
            <a:off x="5475724" y="2933795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9" name="テキスト ボックス 68"/>
          <p:cNvSpPr txBox="1"/>
          <p:nvPr/>
        </p:nvSpPr>
        <p:spPr>
          <a:xfrm rot="5400000">
            <a:off x="8885676" y="2917344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</a:t>
            </a:r>
            <a:r>
              <a:rPr kumimoji="1" lang="en-US" altLang="ja-JP" dirty="0" smtClean="0"/>
              <a:t>thernet</a:t>
            </a:r>
            <a:endParaRPr kumimoji="1" lang="ja-JP" altLang="en-US" dirty="0"/>
          </a:p>
        </p:txBody>
      </p:sp>
      <p:sp>
        <p:nvSpPr>
          <p:cNvPr id="70" name="右矢印 69"/>
          <p:cNvSpPr/>
          <p:nvPr/>
        </p:nvSpPr>
        <p:spPr>
          <a:xfrm rot="5400000">
            <a:off x="4989733" y="5309722"/>
            <a:ext cx="484682" cy="604227"/>
          </a:xfrm>
          <a:prstGeom prst="rightArrow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/>
          <p:cNvCxnSpPr/>
          <p:nvPr/>
        </p:nvCxnSpPr>
        <p:spPr>
          <a:xfrm flipV="1">
            <a:off x="5943600" y="6149559"/>
            <a:ext cx="2374145" cy="11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/>
          <p:nvPr/>
        </p:nvCxnSpPr>
        <p:spPr>
          <a:xfrm flipH="1">
            <a:off x="10021843" y="3696237"/>
            <a:ext cx="1011641" cy="201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8427657" y="5774959"/>
            <a:ext cx="3451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StoreArray</a:t>
            </a:r>
            <a:r>
              <a:rPr kumimoji="1" lang="en-US" altLang="ja-JP" dirty="0" smtClean="0"/>
              <a:t> structure of stored data</a:t>
            </a:r>
          </a:p>
          <a:p>
            <a:r>
              <a:rPr kumimoji="1" lang="en-US" altLang="ja-JP" dirty="0" smtClean="0"/>
              <a:t> may be </a:t>
            </a:r>
            <a:r>
              <a:rPr lang="en-US" altLang="ja-JP" dirty="0" smtClean="0"/>
              <a:t>different.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34247"/>
          </a:xfrm>
        </p:spPr>
        <p:txBody>
          <a:bodyPr>
            <a:normAutofit/>
          </a:bodyPr>
          <a:lstStyle/>
          <a:p>
            <a:r>
              <a:rPr lang="en-US" altLang="ja-JP" sz="2800" u="sng" dirty="0" smtClean="0"/>
              <a:t>Example : how to store </a:t>
            </a:r>
            <a:r>
              <a:rPr lang="en-US" altLang="ja-JP" sz="2800" u="sng" dirty="0" err="1" smtClean="0"/>
              <a:t>rawdata</a:t>
            </a:r>
            <a:r>
              <a:rPr lang="en-US" altLang="ja-JP" sz="2800" u="sng" dirty="0" smtClean="0"/>
              <a:t> in </a:t>
            </a:r>
            <a:r>
              <a:rPr lang="en-US" altLang="ja-JP" sz="2800" u="sng" dirty="0" err="1" smtClean="0"/>
              <a:t>RawDetector</a:t>
            </a:r>
            <a:r>
              <a:rPr lang="en-US" altLang="ja-JP" sz="2800" u="sng" dirty="0" smtClean="0"/>
              <a:t> object by DAQ program</a:t>
            </a:r>
            <a:endParaRPr kumimoji="1" lang="ja-JP" altLang="en-US" sz="28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849" y="923433"/>
            <a:ext cx="10515600" cy="4351338"/>
          </a:xfrm>
        </p:spPr>
        <p:txBody>
          <a:bodyPr/>
          <a:lstStyle/>
          <a:p>
            <a:r>
              <a:rPr kumimoji="1" lang="en-US" altLang="ja-JP" dirty="0" smtClean="0"/>
              <a:t>Full Belle II DAQ </a:t>
            </a:r>
          </a:p>
          <a:p>
            <a:pPr lvl="1"/>
            <a:r>
              <a:rPr lang="en-US" altLang="ja-JP" dirty="0" smtClean="0"/>
              <a:t>HLT(High </a:t>
            </a:r>
            <a:r>
              <a:rPr lang="en-US" altLang="ja-JP" dirty="0" err="1" smtClean="0"/>
              <a:t>Levele</a:t>
            </a:r>
            <a:r>
              <a:rPr lang="en-US" altLang="ja-JP" dirty="0" smtClean="0"/>
              <a:t> Trigger) receives serialized binary data from readout PCs and stores them in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Class. This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 will be stored in storage.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daq/rfarm/event/modules/src/Raw2DsModule.cc</a:t>
            </a:r>
          </a:p>
          <a:p>
            <a:r>
              <a:rPr lang="en-US" altLang="ja-JP" dirty="0" smtClean="0"/>
              <a:t>Pocket DAQ </a:t>
            </a:r>
          </a:p>
          <a:p>
            <a:pPr lvl="1"/>
            <a:r>
              <a:rPr lang="en-US" altLang="ja-JP" dirty="0" smtClean="0"/>
              <a:t>DATA</a:t>
            </a:r>
            <a:r>
              <a:rPr lang="ja-JP" altLang="en-US" dirty="0"/>
              <a:t> </a:t>
            </a:r>
            <a:r>
              <a:rPr lang="en-US" altLang="ja-JP" dirty="0" smtClean="0"/>
              <a:t>are stored as a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 object</a:t>
            </a:r>
            <a:endParaRPr lang="en-US" altLang="ja-JP" dirty="0"/>
          </a:p>
          <a:p>
            <a:pPr lvl="1"/>
            <a:r>
              <a:rPr lang="en-US" altLang="ja-JP" dirty="0" smtClean="0"/>
              <a:t>Example program can be used to convert </a:t>
            </a:r>
            <a:r>
              <a:rPr lang="en-US" altLang="ja-JP" dirty="0" err="1" smtClean="0"/>
              <a:t>RawDataBlock</a:t>
            </a:r>
            <a:r>
              <a:rPr lang="en-US" altLang="ja-JP" dirty="0" smtClean="0"/>
              <a:t>/COPPER to </a:t>
            </a:r>
            <a:r>
              <a:rPr lang="en-US" altLang="ja-JP" dirty="0" err="1" smtClean="0"/>
              <a:t>RawDetector</a:t>
            </a:r>
            <a:r>
              <a:rPr lang="en-US" altLang="ja-JP" dirty="0" smtClean="0"/>
              <a:t> objects</a:t>
            </a:r>
          </a:p>
          <a:p>
            <a:pPr lvl="2"/>
            <a:r>
              <a:rPr lang="en-US" altLang="ja-JP" dirty="0"/>
              <a:t>Module : </a:t>
            </a:r>
            <a:r>
              <a:rPr lang="en-US" altLang="ja-JP" dirty="0" smtClean="0"/>
              <a:t>daq/rawdata/modules/src/Convert2RawDet.cc</a:t>
            </a:r>
          </a:p>
          <a:p>
            <a:pPr lvl="1"/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7373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6371617" cy="718422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Revision History of this document</a:t>
            </a:r>
            <a:endParaRPr kumimoji="1" lang="ja-JP" altLang="en-US" sz="32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687" y="818958"/>
            <a:ext cx="10515600" cy="535810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altLang="ja-JP" sz="1050" dirty="0"/>
              <a:t>• Jan.5, 2014 rev. 8376 : Add definition of tentative </a:t>
            </a:r>
            <a:r>
              <a:rPr lang="en-US" altLang="ja-JP" sz="1050" dirty="0" err="1"/>
              <a:t>subsysID</a:t>
            </a:r>
            <a:r>
              <a:rPr lang="en-US" altLang="ja-JP" sz="1050" dirty="0"/>
              <a:t> format</a:t>
            </a:r>
          </a:p>
          <a:p>
            <a:pPr marL="457200" lvl="1" indent="0">
              <a:buNone/>
            </a:pPr>
            <a:r>
              <a:rPr lang="en-US" altLang="ja-JP" sz="105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comments about handling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05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Add instruction about </a:t>
            </a:r>
            <a:r>
              <a:rPr lang="en-US" altLang="ja-JP" sz="1050" dirty="0" err="1"/>
              <a:t>Rawdata</a:t>
            </a:r>
            <a:r>
              <a:rPr lang="en-US" altLang="ja-JP" sz="105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05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1 </a:t>
            </a:r>
            <a:r>
              <a:rPr lang="en-US" altLang="ja-JP" sz="1050" dirty="0" err="1"/>
              <a:t>st</a:t>
            </a:r>
            <a:r>
              <a:rPr lang="en-US" altLang="ja-JP" sz="1050" dirty="0"/>
              <a:t> draft</a:t>
            </a:r>
          </a:p>
          <a:p>
            <a:pPr marL="457200" lvl="1" indent="0">
              <a:buNone/>
            </a:pPr>
            <a:r>
              <a:rPr lang="en-US" altLang="ja-JP" sz="105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 err="1"/>
              <a:t>RawHeader</a:t>
            </a:r>
            <a:r>
              <a:rPr lang="en-US" altLang="ja-JP" sz="105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• </a:t>
            </a:r>
            <a:r>
              <a:rPr lang="en-US" altLang="ja-JP" sz="1050" dirty="0" err="1"/>
              <a:t>Nakao</a:t>
            </a:r>
            <a:r>
              <a:rPr lang="en-US" altLang="ja-JP" sz="105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050" dirty="0" smtClean="0"/>
              <a:t>		• </a:t>
            </a:r>
            <a:r>
              <a:rPr lang="en-US" altLang="ja-JP" sz="1050" dirty="0"/>
              <a:t>See [b2link_ml:0144] Re: Belle2link version 0.01 - SVN </a:t>
            </a:r>
            <a:r>
              <a:rPr lang="en-US" altLang="ja-JP" sz="105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description of how </a:t>
            </a:r>
            <a:r>
              <a:rPr lang="en-US" altLang="ja-JP" sz="1050" dirty="0" err="1" smtClean="0"/>
              <a:t>RawDataBLock</a:t>
            </a:r>
            <a:r>
              <a:rPr lang="en-US" altLang="ja-JP" sz="1050" dirty="0" smtClean="0"/>
              <a:t> objects are handled by the actual DAQ program.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Sep. 26, 2014 </a:t>
            </a:r>
            <a:r>
              <a:rPr lang="en-US" altLang="ja-JP" sz="1050" dirty="0"/>
              <a:t>: rev.13065</a:t>
            </a:r>
            <a:r>
              <a:rPr lang="en-US" altLang="ja-JP" sz="1050" dirty="0" smtClean="0"/>
              <a:t> 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TRG ID definition  (0x09000000)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Oct. 24, 2014 : rev. 13460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050" dirty="0" smtClean="0"/>
              <a:t>Add a slide about </a:t>
            </a:r>
            <a:r>
              <a:rPr lang="en-US" altLang="ja-JP" sz="1050" dirty="0"/>
              <a:t># of </a:t>
            </a:r>
            <a:r>
              <a:rPr lang="en-US" altLang="ja-JP" sz="1050" dirty="0" smtClean="0"/>
              <a:t>events </a:t>
            </a:r>
            <a:r>
              <a:rPr lang="en-US" altLang="ja-JP" sz="1050" dirty="0"/>
              <a:t>and </a:t>
            </a:r>
            <a:r>
              <a:rPr lang="en-US" altLang="ja-JP" sz="1050" dirty="0" smtClean="0"/>
              <a:t>nodes </a:t>
            </a:r>
            <a:r>
              <a:rPr lang="en-US" altLang="ja-JP" sz="1050" dirty="0"/>
              <a:t>in one </a:t>
            </a:r>
            <a:r>
              <a:rPr lang="en-US" altLang="ja-JP" sz="1050" dirty="0" err="1"/>
              <a:t>RawDataBock</a:t>
            </a:r>
            <a:r>
              <a:rPr lang="en-US" altLang="ja-JP" sz="1050" dirty="0"/>
              <a:t>(Detector) object and </a:t>
            </a:r>
            <a:r>
              <a:rPr lang="en-US" altLang="ja-JP" sz="1050" dirty="0" err="1"/>
              <a:t>StoreArray</a:t>
            </a:r>
            <a:r>
              <a:rPr lang="en-US" altLang="ja-JP" sz="1050" dirty="0"/>
              <a:t> </a:t>
            </a:r>
            <a:endParaRPr lang="en-US" altLang="ja-JP" sz="1050" dirty="0" smtClean="0"/>
          </a:p>
          <a:p>
            <a:pPr marL="914400" lvl="2" indent="0">
              <a:buNone/>
            </a:pPr>
            <a:r>
              <a:rPr lang="en-US" altLang="ja-JP" sz="1050" dirty="0"/>
              <a:t> </a:t>
            </a:r>
            <a:r>
              <a:rPr lang="en-US" altLang="ja-JP" sz="1050" dirty="0" smtClean="0"/>
              <a:t>      and how </a:t>
            </a:r>
            <a:r>
              <a:rPr lang="en-US" altLang="ja-JP" sz="1050" dirty="0"/>
              <a:t>to store </a:t>
            </a:r>
            <a:r>
              <a:rPr lang="en-US" altLang="ja-JP" sz="1050" dirty="0" smtClean="0"/>
              <a:t>raw data in </a:t>
            </a:r>
            <a:r>
              <a:rPr lang="en-US" altLang="ja-JP" sz="1050" dirty="0" err="1"/>
              <a:t>RawDetector</a:t>
            </a:r>
            <a:r>
              <a:rPr lang="en-US" altLang="ja-JP" sz="1050" dirty="0"/>
              <a:t> object by DAQ program</a:t>
            </a:r>
            <a:r>
              <a:rPr lang="en-US" altLang="ja-JP" sz="1050" dirty="0" smtClean="0"/>
              <a:t> (p.16. p.17)</a:t>
            </a:r>
          </a:p>
          <a:p>
            <a:pPr lvl="1"/>
            <a:r>
              <a:rPr lang="en-US" altLang="ja-JP" sz="1050" dirty="0" smtClean="0"/>
              <a:t>Jan. 23, 2015: rev. 15030</a:t>
            </a:r>
          </a:p>
          <a:p>
            <a:pPr lvl="2"/>
            <a:r>
              <a:rPr lang="en-US" altLang="ja-JP" sz="1050" dirty="0" smtClean="0"/>
              <a:t>Modify TRGDATA_ID and add ***TRGDATA_ID for trigger from </a:t>
            </a:r>
            <a:r>
              <a:rPr lang="en-US" altLang="ja-JP" sz="1050" dirty="0" smtClean="0"/>
              <a:t>sub-detectors</a:t>
            </a:r>
          </a:p>
          <a:p>
            <a:pPr lvl="1"/>
            <a:r>
              <a:rPr lang="en-US" altLang="ja-JP" sz="1050" dirty="0" smtClean="0"/>
              <a:t>Mar.3, 2015 : rev. 15988</a:t>
            </a:r>
          </a:p>
          <a:p>
            <a:pPr lvl="2"/>
            <a:r>
              <a:rPr lang="en-US" altLang="ja-JP" sz="1050" dirty="0" smtClean="0"/>
              <a:t>Use “node ID” instead of subsystem ID.</a:t>
            </a:r>
            <a:endParaRPr lang="en-US" altLang="ja-JP" sz="1050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-27725"/>
            <a:ext cx="4857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u="sng" dirty="0"/>
              <a:t>2-3, </a:t>
            </a:r>
            <a:r>
              <a:rPr lang="en-US" altLang="ja-JP" sz="2400" u="sng" dirty="0" smtClean="0"/>
              <a:t>tentative format of </a:t>
            </a:r>
            <a:r>
              <a:rPr lang="ja-JP" altLang="en-US" sz="2400" u="sng" dirty="0" smtClean="0"/>
              <a:t>32bit </a:t>
            </a:r>
            <a:r>
              <a:rPr lang="en-US" altLang="ja-JP" sz="2400" u="sng" dirty="0" smtClean="0">
                <a:solidFill>
                  <a:srgbClr val="0000CC"/>
                </a:solidFill>
              </a:rPr>
              <a:t>node</a:t>
            </a:r>
            <a:r>
              <a:rPr lang="en-US" altLang="ja-JP" sz="2400" u="sng" dirty="0" smtClean="0"/>
              <a:t> </a:t>
            </a:r>
            <a:r>
              <a:rPr lang="ja-JP" altLang="en-US" sz="2400" u="sng" dirty="0" smtClean="0">
                <a:solidFill>
                  <a:srgbClr val="0000CC"/>
                </a:solidFill>
              </a:rPr>
              <a:t>ID</a:t>
            </a:r>
            <a:endParaRPr lang="ja-JP" altLang="en-US" sz="2400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29175" y="624131"/>
            <a:ext cx="6096000" cy="52322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z="1400" dirty="0" smtClean="0"/>
              <a:t>(31-24)  Detector ID  :  8bit=256 : detector </a:t>
            </a:r>
            <a:r>
              <a:rPr lang="en-US" altLang="ja-JP" sz="1400" dirty="0" smtClean="0"/>
              <a:t>ID</a:t>
            </a:r>
            <a:endParaRPr lang="ja-JP" altLang="en-US" sz="1400" dirty="0" smtClean="0"/>
          </a:p>
          <a:p>
            <a:r>
              <a:rPr lang="ja-JP" altLang="en-US" sz="1400" dirty="0" smtClean="0"/>
              <a:t>(</a:t>
            </a:r>
            <a:r>
              <a:rPr lang="en-US" altLang="ja-JP" sz="1400" dirty="0" smtClean="0"/>
              <a:t>9</a:t>
            </a:r>
            <a:r>
              <a:rPr lang="ja-JP" altLang="en-US" sz="1400" dirty="0" smtClean="0"/>
              <a:t>-0)    </a:t>
            </a:r>
            <a:r>
              <a:rPr lang="en-US" altLang="ja-JP" sz="1400" dirty="0" smtClean="0"/>
              <a:t>lower bits of COPPER ID</a:t>
            </a:r>
            <a:r>
              <a:rPr lang="ja-JP" altLang="en-US" sz="1400" dirty="0" smtClean="0"/>
              <a:t>  :  1</a:t>
            </a:r>
            <a:r>
              <a:rPr lang="en-US" altLang="ja-JP" sz="1400" dirty="0" smtClean="0"/>
              <a:t>0</a:t>
            </a:r>
            <a:r>
              <a:rPr lang="ja-JP" altLang="en-US" sz="1400" dirty="0" smtClean="0"/>
              <a:t>bit (</a:t>
            </a:r>
            <a:r>
              <a:rPr lang="en-US" altLang="ja-JP" sz="1400" dirty="0" smtClean="0"/>
              <a:t>1024</a:t>
            </a:r>
            <a:r>
              <a:rPr lang="ja-JP" altLang="en-US" sz="1400" dirty="0" smtClean="0"/>
              <a:t>)</a:t>
            </a:r>
            <a:endParaRPr lang="ja-JP" altLang="en-US" sz="1400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7" y="1438739"/>
            <a:ext cx="11227449" cy="2031325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/>
              <a:t>Detector ID (Defined in </a:t>
            </a:r>
            <a:r>
              <a:rPr lang="ja-JP" altLang="en-US" sz="1400" dirty="0" smtClean="0"/>
              <a:t>rawdata</a:t>
            </a:r>
            <a:r>
              <a:rPr lang="ja-JP" altLang="en-US" sz="1400" dirty="0"/>
              <a:t>/dataobjects/include/</a:t>
            </a:r>
            <a:r>
              <a:rPr lang="ja-JP" altLang="en-US" sz="1400" dirty="0" smtClean="0"/>
              <a:t>RawCOPPER</a:t>
            </a:r>
            <a:r>
              <a:rPr lang="en-US" altLang="ja-JP" sz="1400" dirty="0" smtClean="0"/>
              <a:t>Format</a:t>
            </a:r>
            <a:r>
              <a:rPr lang="ja-JP" altLang="en-US" sz="1400" dirty="0" err="1" smtClean="0"/>
              <a:t>.</a:t>
            </a:r>
            <a:r>
              <a:rPr lang="ja-JP" altLang="en-US" sz="1400" dirty="0"/>
              <a:t>h)</a:t>
            </a:r>
          </a:p>
          <a:p>
            <a:r>
              <a:rPr lang="ja-JP" altLang="en-US" sz="1400" dirty="0"/>
              <a:t>• #define SVD_ID </a:t>
            </a:r>
            <a:r>
              <a:rPr lang="ja-JP" altLang="en-US" sz="1400" dirty="0" smtClean="0"/>
              <a:t>  </a:t>
            </a:r>
            <a:r>
              <a:rPr lang="ja-JP" altLang="en-US" sz="1400" dirty="0"/>
              <a:t>0x01000000 // tentative</a:t>
            </a:r>
          </a:p>
          <a:p>
            <a:r>
              <a:rPr lang="ja-JP" altLang="en-US" sz="1400" dirty="0"/>
              <a:t>• #define CDC_ID  </a:t>
            </a:r>
            <a:r>
              <a:rPr lang="ja-JP" altLang="en-US" sz="1400" dirty="0" smtClean="0"/>
              <a:t> 0x02000000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BPID_ID  </a:t>
            </a:r>
            <a:r>
              <a:rPr lang="ja-JP" altLang="en-US" sz="1400" dirty="0"/>
              <a:t>0x03000000 // tentative</a:t>
            </a:r>
          </a:p>
          <a:p>
            <a:r>
              <a:rPr lang="ja-JP" altLang="en-US" sz="1400" dirty="0"/>
              <a:t>• #define EPID_ID </a:t>
            </a:r>
            <a:r>
              <a:rPr lang="ja-JP" altLang="en-US" sz="1400" dirty="0" smtClean="0"/>
              <a:t> 0x04000000 </a:t>
            </a:r>
            <a:r>
              <a:rPr lang="ja-JP" altLang="en-US" sz="1400" dirty="0"/>
              <a:t>// tentative</a:t>
            </a:r>
          </a:p>
          <a:p>
            <a:r>
              <a:rPr lang="ja-JP" altLang="en-US" sz="1400" dirty="0"/>
              <a:t>• #define BECL_ID  0x05000000 // tentative</a:t>
            </a:r>
          </a:p>
          <a:p>
            <a:r>
              <a:rPr lang="ja-JP" altLang="en-US" sz="1400" dirty="0"/>
              <a:t>• #define EECL_ID  0x06000000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BKLM_ID </a:t>
            </a:r>
            <a:r>
              <a:rPr lang="ja-JP" altLang="en-US" sz="1400" dirty="0"/>
              <a:t>0x07000000 // tentative</a:t>
            </a:r>
          </a:p>
          <a:p>
            <a:r>
              <a:rPr lang="ja-JP" altLang="en-US" sz="1400" dirty="0"/>
              <a:t>• #define </a:t>
            </a:r>
            <a:r>
              <a:rPr lang="ja-JP" altLang="en-US" sz="1400" dirty="0" smtClean="0"/>
              <a:t>EKLM_ID </a:t>
            </a:r>
            <a:r>
              <a:rPr lang="ja-JP" altLang="en-US" sz="1400" dirty="0"/>
              <a:t>0x08000000 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449511" y="5739276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29175" y="3980785"/>
            <a:ext cx="10640902" cy="150810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>
                <a:solidFill>
                  <a:srgbClr val="FF0000"/>
                </a:solidFill>
              </a:rPr>
              <a:t>Except for TRG</a:t>
            </a:r>
            <a:r>
              <a:rPr lang="en-US" altLang="ja-JP" sz="1400" dirty="0" smtClean="0"/>
              <a:t>, f</a:t>
            </a:r>
            <a:r>
              <a:rPr kumimoji="1" lang="en-US" altLang="ja-JP" sz="1400" dirty="0" smtClean="0"/>
              <a:t>ull COPPER ID can be reconstructed by “( Detector ID &gt;&gt; 24 ) * 1000 + COPEPR ID(12bit) “</a:t>
            </a:r>
          </a:p>
          <a:p>
            <a:r>
              <a:rPr lang="en-US" altLang="ja-JP" sz="1400" dirty="0" smtClean="0"/>
              <a:t>	e.g. </a:t>
            </a:r>
            <a:r>
              <a:rPr lang="en-US" altLang="ja-JP" sz="1400" dirty="0" err="1" smtClean="0"/>
              <a:t>NodeID</a:t>
            </a:r>
            <a:r>
              <a:rPr lang="en-US" altLang="ja-JP" sz="1400" dirty="0" smtClean="0"/>
              <a:t> = 0x0600000a    -&gt; COPPER ID = cpr6010</a:t>
            </a:r>
          </a:p>
          <a:p>
            <a:r>
              <a:rPr kumimoji="1" lang="en-US" altLang="ja-JP" sz="1400" dirty="0" smtClean="0"/>
              <a:t>     	       </a:t>
            </a:r>
            <a:r>
              <a:rPr kumimoji="1" lang="en-US" altLang="ja-JP" sz="1400" dirty="0" err="1" smtClean="0"/>
              <a:t>NodeID</a:t>
            </a:r>
            <a:r>
              <a:rPr kumimoji="1" lang="en-US" altLang="ja-JP" sz="1400" dirty="0" smtClean="0"/>
              <a:t> = 0x0100000a   -&gt; COPPER ID = cpr1010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dirty="0" smtClean="0"/>
              <a:t>For TRG data, </a:t>
            </a:r>
            <a:r>
              <a:rPr lang="en-US" altLang="ja-JP" sz="1400" dirty="0"/>
              <a:t>full COPPER ID can be reconstructed by </a:t>
            </a:r>
            <a:r>
              <a:rPr lang="en-US" altLang="ja-JP" sz="1400" dirty="0" smtClean="0"/>
              <a:t>“ </a:t>
            </a:r>
            <a:r>
              <a:rPr lang="en-US" altLang="ja-JP" sz="1400" dirty="0" smtClean="0">
                <a:solidFill>
                  <a:srgbClr val="FF0000"/>
                </a:solidFill>
              </a:rPr>
              <a:t>9000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+ COPEPR ID(12bit) “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338739" y="325207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139665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268381" y="3649298"/>
            <a:ext cx="1826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Full COPPER </a:t>
            </a:r>
            <a:r>
              <a:rPr lang="en-US" altLang="ja-JP" b="1" dirty="0" smtClean="0"/>
              <a:t>ID :  </a:t>
            </a:r>
            <a:endParaRPr lang="ja-JP" altLang="en-US" b="1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228945" y="1396543"/>
            <a:ext cx="6096000" cy="209288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ja-JP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400" dirty="0" smtClean="0"/>
              <a:t>#define TRGDATA_ID  0x10000000 // tentative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 smtClean="0"/>
              <a:t>#define </a:t>
            </a:r>
            <a:r>
              <a:rPr lang="en-US" altLang="ja-JP" sz="1400" dirty="0" smtClean="0"/>
              <a:t>CDCTRGDATA</a:t>
            </a:r>
            <a:r>
              <a:rPr lang="ja-JP" altLang="en-US" sz="1400" dirty="0" smtClean="0"/>
              <a:t>_ID    0x</a:t>
            </a:r>
            <a:r>
              <a:rPr lang="en-US" altLang="ja-JP" sz="1400" dirty="0" smtClean="0"/>
              <a:t>11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</a:t>
            </a:r>
            <a:r>
              <a:rPr lang="ja-JP" altLang="en-US" sz="1400" dirty="0" smtClean="0"/>
              <a:t>tentative</a:t>
            </a:r>
            <a:endParaRPr lang="en-US" altLang="ja-JP" sz="1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ECLTRG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12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TOPTRG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13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KLMTRG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14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ja-JP" altLang="en-US" sz="1400" dirty="0"/>
              <a:t>#define </a:t>
            </a:r>
            <a:r>
              <a:rPr lang="en-US" altLang="ja-JP" sz="1400" dirty="0" smtClean="0"/>
              <a:t>GDLTRG</a:t>
            </a:r>
            <a:r>
              <a:rPr lang="en-US" altLang="ja-JP" sz="1400" dirty="0"/>
              <a:t>DATA</a:t>
            </a:r>
            <a:r>
              <a:rPr lang="ja-JP" altLang="en-US" sz="1400" dirty="0" smtClean="0"/>
              <a:t>_ID    </a:t>
            </a:r>
            <a:r>
              <a:rPr lang="ja-JP" altLang="en-US" sz="1400" dirty="0"/>
              <a:t>0x</a:t>
            </a:r>
            <a:r>
              <a:rPr lang="en-US" altLang="ja-JP" sz="1400" dirty="0" smtClean="0"/>
              <a:t>15</a:t>
            </a:r>
            <a:r>
              <a:rPr lang="ja-JP" altLang="en-US" sz="1400" dirty="0" smtClean="0"/>
              <a:t>000000 </a:t>
            </a:r>
            <a:r>
              <a:rPr lang="ja-JP" altLang="en-US" sz="1400" dirty="0"/>
              <a:t>// tentative</a:t>
            </a:r>
            <a:endParaRPr lang="en-US" altLang="ja-JP" sz="1400" dirty="0"/>
          </a:p>
          <a:p>
            <a:endParaRPr lang="en-US" altLang="ja-JP" sz="1400" dirty="0" smtClean="0"/>
          </a:p>
          <a:p>
            <a:endParaRPr lang="en-US" altLang="ja-JP" sz="1400" dirty="0" smtClean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1642</Words>
  <Application>Microsoft Office PowerPoint</Application>
  <PresentationFormat>ワイド画面</PresentationFormat>
  <Paragraphs>401</Paragraphs>
  <Slides>20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events and nodes in one RawDataBock(Detector) object and StoreArray :</vt:lpstr>
      <vt:lpstr>Example : how to store rawdata in RawDetector object by DAQ program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130</cp:revision>
  <dcterms:created xsi:type="dcterms:W3CDTF">2013-08-22T11:01:48Z</dcterms:created>
  <dcterms:modified xsi:type="dcterms:W3CDTF">2015-03-03T05:35:17Z</dcterms:modified>
</cp:coreProperties>
</file>