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302" r:id="rId18"/>
    <p:sldId id="296" r:id="rId19"/>
    <p:sldId id="306" r:id="rId20"/>
    <p:sldId id="271" r:id="rId21"/>
    <p:sldId id="304" r:id="rId22"/>
    <p:sldId id="305" r:id="rId23"/>
    <p:sldId id="307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Apr. 21, 2015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17269)</a:t>
            </a:r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0x02</a:t>
            </a:r>
            <a:r>
              <a:rPr lang="ja-JP" altLang="en-US" sz="2400" u="sng" dirty="0" smtClean="0"/>
              <a:t>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09797" y="108007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0x02</a:t>
            </a:r>
            <a:r>
              <a:rPr lang="ja-JP" altLang="en-US" sz="2800" dirty="0" smtClean="0"/>
              <a:t>) </a:t>
            </a:r>
            <a:endParaRPr lang="ja-JP" altLang="en-US" sz="2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2" y="1260454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43057" y="669397"/>
            <a:ext cx="388535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* Modified from ver.1 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25684" y="4367720"/>
            <a:ext cx="1864100" cy="338554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600" b="1" dirty="0" smtClean="0">
                <a:solidFill>
                  <a:srgbClr val="FF0000"/>
                </a:solidFill>
              </a:rPr>
              <a:t>CRC error count(16)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stCxn id="3" idx="3"/>
          </p:cNvCxnSpPr>
          <p:nvPr/>
        </p:nvCxnSpPr>
        <p:spPr>
          <a:xfrm flipV="1">
            <a:off x="3089784" y="1254172"/>
            <a:ext cx="3653273" cy="328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 smtClean="0"/>
              <a:t>daemon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円柱 70"/>
          <p:cNvSpPr/>
          <p:nvPr/>
        </p:nvSpPr>
        <p:spPr>
          <a:xfrm>
            <a:off x="4494180" y="5643567"/>
            <a:ext cx="1449420" cy="1085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test bench (</a:t>
            </a:r>
            <a:r>
              <a:rPr lang="en-US" altLang="ja-JP" dirty="0" err="1" smtClean="0"/>
              <a:t>PocketDAQ</a:t>
            </a:r>
            <a:r>
              <a:rPr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101515" y="727238"/>
            <a:ext cx="3725229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10051" y="1190118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86998"/>
            <a:ext cx="10770666" cy="697631"/>
          </a:xfrm>
        </p:spPr>
        <p:txBody>
          <a:bodyPr>
            <a:normAutofit fontScale="90000"/>
          </a:bodyPr>
          <a:lstStyle/>
          <a:p>
            <a:r>
              <a:rPr lang="en-US" altLang="ja-JP" sz="2400" u="sng" dirty="0"/>
              <a:t>Example </a:t>
            </a:r>
            <a:r>
              <a:rPr lang="en-US" altLang="ja-JP" sz="2400" u="sng" dirty="0" smtClean="0"/>
              <a:t>: # </a:t>
            </a:r>
            <a:r>
              <a:rPr lang="en-US" altLang="ja-JP" sz="2400" u="sng"/>
              <a:t>of </a:t>
            </a:r>
            <a:r>
              <a:rPr lang="en-US" altLang="ja-JP" sz="2400" u="sng" smtClean="0"/>
              <a:t>events </a:t>
            </a:r>
            <a:r>
              <a:rPr lang="en-US" altLang="ja-JP" sz="2400" u="sng"/>
              <a:t>and </a:t>
            </a:r>
            <a:r>
              <a:rPr lang="en-US" altLang="ja-JP" sz="2400" u="sng" smtClean="0"/>
              <a:t>nodes </a:t>
            </a:r>
            <a:r>
              <a:rPr lang="en-US" altLang="ja-JP" sz="2400" u="sng" dirty="0"/>
              <a:t>in one </a:t>
            </a:r>
            <a:r>
              <a:rPr lang="en-US" altLang="ja-JP" sz="2400" u="sng" dirty="0" err="1" smtClean="0"/>
              <a:t>RawDataBock</a:t>
            </a:r>
            <a:r>
              <a:rPr lang="en-US" altLang="ja-JP" sz="2400" u="sng" dirty="0" smtClean="0"/>
              <a:t>(Detector) </a:t>
            </a:r>
            <a:r>
              <a:rPr lang="en-US" altLang="ja-JP" sz="2400" u="sng" dirty="0"/>
              <a:t>object </a:t>
            </a:r>
            <a:r>
              <a:rPr lang="en-US" altLang="ja-JP" sz="2400" u="sng" dirty="0" smtClean="0"/>
              <a:t>and </a:t>
            </a:r>
            <a:r>
              <a:rPr lang="en-US" altLang="ja-JP" sz="2400" u="sng" dirty="0" err="1" smtClean="0"/>
              <a:t>StoreArray</a:t>
            </a:r>
            <a:r>
              <a:rPr lang="en-US" altLang="ja-JP" sz="2400" u="sng" dirty="0" smtClean="0"/>
              <a:t> :</a:t>
            </a:r>
            <a:endParaRPr lang="ja-JP" altLang="en-US" sz="24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5400000">
            <a:off x="1088081" y="2173182"/>
            <a:ext cx="1324693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11354" y="2178828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 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0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1352" y="2606024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30347" y="45572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948569" y="220121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914664" y="4309786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990195" y="3256629"/>
            <a:ext cx="3142205" cy="3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builder (eb0)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2712481" y="2612163"/>
            <a:ext cx="420408" cy="1556658"/>
          </a:xfrm>
          <a:prstGeom prst="rightArrow">
            <a:avLst>
              <a:gd name="adj1" fmla="val 86548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04984" y="1167413"/>
            <a:ext cx="189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RawDataBlock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aw_datablockarray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79762" y="834214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DeserializerPC.cc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228669" y="1714666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6296615" y="739167"/>
            <a:ext cx="2838706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96614" y="45572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HLT input server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941487" y="4195284"/>
            <a:ext cx="1559814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B</a:t>
            </a:r>
            <a:endParaRPr kumimoji="1" lang="ja-JP" altLang="en-US" dirty="0"/>
          </a:p>
        </p:txBody>
      </p:sp>
      <p:sp>
        <p:nvSpPr>
          <p:cNvPr id="44" name="円柱 43"/>
          <p:cNvSpPr/>
          <p:nvPr/>
        </p:nvSpPr>
        <p:spPr>
          <a:xfrm>
            <a:off x="10472598" y="2508677"/>
            <a:ext cx="1186872" cy="108522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Belle II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10021843" y="2784037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5845858" y="2784036"/>
            <a:ext cx="461097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400232" y="794731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Raw2DsModule.cc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532333" y="1151120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37976" y="1169547"/>
            <a:ext cx="1517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RawSVD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 smtClean="0"/>
              <a:t>raw_svdarray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50" name="正方形/長方形 49"/>
          <p:cNvSpPr/>
          <p:nvPr/>
        </p:nvSpPr>
        <p:spPr>
          <a:xfrm rot="5400000">
            <a:off x="324888" y="2280334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 rot="5400000">
            <a:off x="307843" y="4407115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2" name="右矢印 51"/>
          <p:cNvSpPr/>
          <p:nvPr/>
        </p:nvSpPr>
        <p:spPr>
          <a:xfrm>
            <a:off x="1067924" y="217012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>
            <a:off x="1046077" y="4304154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787202" y="2184967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: node </a:t>
            </a:r>
            <a:r>
              <a:rPr lang="en-US" altLang="ja-JP" sz="1400" dirty="0">
                <a:solidFill>
                  <a:srgbClr val="FF0000"/>
                </a:solidFill>
              </a:rPr>
              <a:t>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73786" y="3174665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 : node </a:t>
            </a:r>
            <a:r>
              <a:rPr lang="en-US" altLang="ja-JP" sz="1400" dirty="0">
                <a:solidFill>
                  <a:srgbClr val="FF0000"/>
                </a:solidFill>
              </a:rPr>
              <a:t>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604517" y="1720805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[0];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3549702" y="313829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…</a:t>
            </a:r>
            <a:endParaRPr lang="en-US" altLang="ja-JP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3388137" y="3950533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NUM_EVT-1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084021" y="3487105"/>
            <a:ext cx="2685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[NUM_EVT-1];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62" name="正方形/長方形 61"/>
          <p:cNvSpPr/>
          <p:nvPr/>
        </p:nvSpPr>
        <p:spPr>
          <a:xfrm>
            <a:off x="106683" y="5637432"/>
            <a:ext cx="3985386" cy="52322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NUM_EVT -&gt; 50 on COPPER(DeserializerCOPPER.cc)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          1 on a </a:t>
            </a:r>
            <a:r>
              <a:rPr lang="en-US" altLang="ja-JP" sz="1400" dirty="0" err="1" smtClean="0"/>
              <a:t>readoutPC</a:t>
            </a:r>
            <a:r>
              <a:rPr lang="en-US" altLang="ja-JP" sz="1400" dirty="0" smtClean="0"/>
              <a:t>(DeserializerPC.cc)  </a:t>
            </a:r>
            <a:endParaRPr lang="ja-JP" altLang="en-US" sz="14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388137" y="4565751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e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 -1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604517" y="2717651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[1];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65" name="正方形/長方形 64"/>
          <p:cNvSpPr/>
          <p:nvPr/>
        </p:nvSpPr>
        <p:spPr>
          <a:xfrm rot="5400000">
            <a:off x="8873388" y="2766447"/>
            <a:ext cx="1744780" cy="552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HLT, eb2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右矢印 65"/>
          <p:cNvSpPr/>
          <p:nvPr/>
        </p:nvSpPr>
        <p:spPr>
          <a:xfrm>
            <a:off x="8995378" y="2782424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 rot="5400000">
            <a:off x="5475724" y="2933795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 rot="5400000">
            <a:off x="8885676" y="291734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thernet</a:t>
            </a:r>
            <a:endParaRPr kumimoji="1" lang="ja-JP" altLang="en-US" dirty="0"/>
          </a:p>
        </p:txBody>
      </p:sp>
      <p:sp>
        <p:nvSpPr>
          <p:cNvPr id="70" name="右矢印 69"/>
          <p:cNvSpPr/>
          <p:nvPr/>
        </p:nvSpPr>
        <p:spPr>
          <a:xfrm rot="5400000">
            <a:off x="4989733" y="5309722"/>
            <a:ext cx="484682" cy="604227"/>
          </a:xfrm>
          <a:prstGeom prst="rightArrow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5943600" y="6149559"/>
            <a:ext cx="2374145" cy="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10021843" y="3696237"/>
            <a:ext cx="1011641" cy="20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27657" y="5774959"/>
            <a:ext cx="345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StoreArray</a:t>
            </a:r>
            <a:r>
              <a:rPr kumimoji="1" lang="en-US" altLang="ja-JP" dirty="0" smtClean="0"/>
              <a:t> structure of stored data</a:t>
            </a:r>
          </a:p>
          <a:p>
            <a:r>
              <a:rPr kumimoji="1" lang="en-US" altLang="ja-JP" dirty="0" smtClean="0"/>
              <a:t> may be </a:t>
            </a:r>
            <a:r>
              <a:rPr lang="en-US" altLang="ja-JP" dirty="0" smtClean="0"/>
              <a:t>different.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4247"/>
          </a:xfrm>
        </p:spPr>
        <p:txBody>
          <a:bodyPr>
            <a:normAutofit/>
          </a:bodyPr>
          <a:lstStyle/>
          <a:p>
            <a:r>
              <a:rPr lang="en-US" altLang="ja-JP" sz="2800" u="sng" dirty="0" smtClean="0"/>
              <a:t>Example : how to store </a:t>
            </a:r>
            <a:r>
              <a:rPr lang="en-US" altLang="ja-JP" sz="2800" u="sng" dirty="0" err="1" smtClean="0"/>
              <a:t>rawdata</a:t>
            </a:r>
            <a:r>
              <a:rPr lang="en-US" altLang="ja-JP" sz="2800" u="sng" dirty="0" smtClean="0"/>
              <a:t> in </a:t>
            </a:r>
            <a:r>
              <a:rPr lang="en-US" altLang="ja-JP" sz="2800" u="sng" dirty="0" err="1" smtClean="0"/>
              <a:t>RawDetector</a:t>
            </a:r>
            <a:r>
              <a:rPr lang="en-US" altLang="ja-JP" sz="2800" u="sng" dirty="0" smtClean="0"/>
              <a:t> object by DAQ program</a:t>
            </a:r>
            <a:endParaRPr kumimoji="1" lang="ja-JP" altLang="en-US" sz="28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849" y="923433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Full Belle II DAQ </a:t>
            </a:r>
          </a:p>
          <a:p>
            <a:pPr lvl="1"/>
            <a:r>
              <a:rPr lang="en-US" altLang="ja-JP" dirty="0" smtClean="0"/>
              <a:t>HLT(High </a:t>
            </a:r>
            <a:r>
              <a:rPr lang="en-US" altLang="ja-JP" dirty="0" err="1" smtClean="0"/>
              <a:t>Levele</a:t>
            </a:r>
            <a:r>
              <a:rPr lang="en-US" altLang="ja-JP" dirty="0" smtClean="0"/>
              <a:t> Trigger) receives serialized binary data from readout PCs and stores them in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Class. This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 will be stored in storage.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daq/rfarm/event/modules/src/Raw2DsModule.cc</a:t>
            </a:r>
          </a:p>
          <a:p>
            <a:r>
              <a:rPr lang="en-US" altLang="ja-JP" dirty="0" smtClean="0"/>
              <a:t>Pocket DAQ </a:t>
            </a:r>
          </a:p>
          <a:p>
            <a:pPr lvl="1"/>
            <a:r>
              <a:rPr lang="en-US" altLang="ja-JP" dirty="0" smtClean="0"/>
              <a:t>DATA</a:t>
            </a:r>
            <a:r>
              <a:rPr lang="ja-JP" altLang="en-US" dirty="0"/>
              <a:t> </a:t>
            </a:r>
            <a:r>
              <a:rPr lang="en-US" altLang="ja-JP" dirty="0" smtClean="0"/>
              <a:t>are stored as a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 object</a:t>
            </a:r>
            <a:endParaRPr lang="en-US" altLang="ja-JP" dirty="0"/>
          </a:p>
          <a:p>
            <a:pPr lvl="1"/>
            <a:r>
              <a:rPr lang="en-US" altLang="ja-JP" dirty="0" smtClean="0"/>
              <a:t>Example program can be used to convert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/COPPER to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daq/rawdata/modules/src/Convert2RawDet.cc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37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14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Revision History of this document(1)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050" dirty="0"/>
              <a:t>• Jan.5, 2014 rev. 8376 : Add definition of tentative </a:t>
            </a:r>
            <a:r>
              <a:rPr lang="en-US" altLang="ja-JP" sz="1050" dirty="0" err="1"/>
              <a:t>subsysID</a:t>
            </a:r>
            <a:r>
              <a:rPr lang="en-US" altLang="ja-JP" sz="1050" dirty="0"/>
              <a:t> format</a:t>
            </a:r>
          </a:p>
          <a:p>
            <a:pPr marL="457200" lvl="1" indent="0">
              <a:buNone/>
            </a:pPr>
            <a:r>
              <a:rPr lang="en-US" altLang="ja-JP" sz="105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comments about handling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05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instruction about </a:t>
            </a:r>
            <a:r>
              <a:rPr lang="en-US" altLang="ja-JP" sz="1050" dirty="0" err="1"/>
              <a:t>Rawdata</a:t>
            </a:r>
            <a:r>
              <a:rPr lang="en-US" altLang="ja-JP" sz="105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05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1 </a:t>
            </a:r>
            <a:r>
              <a:rPr lang="en-US" altLang="ja-JP" sz="1050" dirty="0" err="1"/>
              <a:t>st</a:t>
            </a:r>
            <a:r>
              <a:rPr lang="en-US" altLang="ja-JP" sz="1050" dirty="0"/>
              <a:t> draft</a:t>
            </a:r>
          </a:p>
          <a:p>
            <a:pPr marL="457200" lvl="1" indent="0">
              <a:buNone/>
            </a:pPr>
            <a:r>
              <a:rPr lang="en-US" altLang="ja-JP" sz="105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 err="1"/>
              <a:t>RawHeader</a:t>
            </a:r>
            <a:r>
              <a:rPr lang="en-US" altLang="ja-JP" sz="105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 err="1"/>
              <a:t>Nakao</a:t>
            </a:r>
            <a:r>
              <a:rPr lang="en-US" altLang="ja-JP" sz="105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/>
              <a:t>See [b2link_ml:0144] Re: Belle2link version 0.01 - SVN </a:t>
            </a:r>
            <a:r>
              <a:rPr lang="en-US" altLang="ja-JP" sz="1050" dirty="0" smtClean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a description of how </a:t>
            </a:r>
            <a:r>
              <a:rPr lang="en-US" altLang="ja-JP" sz="1050" dirty="0" err="1" smtClean="0"/>
              <a:t>RawDataBLock</a:t>
            </a:r>
            <a:r>
              <a:rPr lang="en-US" altLang="ja-JP" sz="1050" dirty="0" smtClean="0"/>
              <a:t> objects are handled by the actual DAQ program.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Sep. 26, 2014 </a:t>
            </a:r>
            <a:r>
              <a:rPr lang="en-US" altLang="ja-JP" sz="1050" dirty="0"/>
              <a:t>: rev.13065</a:t>
            </a:r>
            <a:r>
              <a:rPr lang="en-US" altLang="ja-JP" sz="1050" dirty="0" smtClean="0"/>
              <a:t>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TRG ID definition  (0x09000000)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Oct. 24, 2014 : rev. 13460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a slide about </a:t>
            </a:r>
            <a:r>
              <a:rPr lang="en-US" altLang="ja-JP" sz="1050" dirty="0"/>
              <a:t># of </a:t>
            </a:r>
            <a:r>
              <a:rPr lang="en-US" altLang="ja-JP" sz="1050" dirty="0" smtClean="0"/>
              <a:t>events </a:t>
            </a:r>
            <a:r>
              <a:rPr lang="en-US" altLang="ja-JP" sz="1050" dirty="0"/>
              <a:t>and </a:t>
            </a:r>
            <a:r>
              <a:rPr lang="en-US" altLang="ja-JP" sz="1050" dirty="0" smtClean="0"/>
              <a:t>nodes </a:t>
            </a:r>
            <a:r>
              <a:rPr lang="en-US" altLang="ja-JP" sz="1050" dirty="0"/>
              <a:t>in one </a:t>
            </a:r>
            <a:r>
              <a:rPr lang="en-US" altLang="ja-JP" sz="1050" dirty="0" err="1"/>
              <a:t>RawDataBock</a:t>
            </a:r>
            <a:r>
              <a:rPr lang="en-US" altLang="ja-JP" sz="1050" dirty="0"/>
              <a:t>(Detector) object and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</a:t>
            </a:r>
            <a:endParaRPr lang="en-US" altLang="ja-JP" sz="1050" dirty="0" smtClean="0"/>
          </a:p>
          <a:p>
            <a:pPr marL="914400" lvl="2" indent="0">
              <a:buNone/>
            </a:pPr>
            <a:r>
              <a:rPr lang="en-US" altLang="ja-JP" sz="1050" dirty="0"/>
              <a:t> </a:t>
            </a:r>
            <a:r>
              <a:rPr lang="en-US" altLang="ja-JP" sz="1050" dirty="0" smtClean="0"/>
              <a:t>      and how </a:t>
            </a:r>
            <a:r>
              <a:rPr lang="en-US" altLang="ja-JP" sz="1050" dirty="0"/>
              <a:t>to store </a:t>
            </a:r>
            <a:r>
              <a:rPr lang="en-US" altLang="ja-JP" sz="1050" dirty="0" smtClean="0"/>
              <a:t>raw data in </a:t>
            </a:r>
            <a:r>
              <a:rPr lang="en-US" altLang="ja-JP" sz="1050" dirty="0" err="1"/>
              <a:t>RawDetector</a:t>
            </a:r>
            <a:r>
              <a:rPr lang="en-US" altLang="ja-JP" sz="1050" dirty="0"/>
              <a:t> object by DAQ program</a:t>
            </a:r>
            <a:r>
              <a:rPr lang="en-US" altLang="ja-JP" sz="1050" dirty="0" smtClean="0"/>
              <a:t> (p.16. p.17)</a:t>
            </a:r>
          </a:p>
          <a:p>
            <a:pPr lvl="1"/>
            <a:r>
              <a:rPr lang="en-US" altLang="ja-JP" sz="1050" dirty="0" smtClean="0"/>
              <a:t>Jan. 23, 2015: rev. 15030</a:t>
            </a:r>
          </a:p>
          <a:p>
            <a:pPr lvl="2"/>
            <a:r>
              <a:rPr lang="en-US" altLang="ja-JP" sz="1050" dirty="0" smtClean="0"/>
              <a:t>Modify TRGDATA_ID and add ***TRGDATA_ID for trigger from sub-detectors</a:t>
            </a:r>
          </a:p>
          <a:p>
            <a:pPr lvl="1"/>
            <a:r>
              <a:rPr lang="en-US" altLang="ja-JP" sz="1050" dirty="0" smtClean="0"/>
              <a:t>Mar.3, 2015 : rev. 15988</a:t>
            </a:r>
          </a:p>
          <a:p>
            <a:pPr lvl="2"/>
            <a:r>
              <a:rPr lang="en-US" altLang="ja-JP" sz="1050" dirty="0" smtClean="0"/>
              <a:t>Use “node ID” instead of subsystem ID.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Revision History of this document(2)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• </a:t>
            </a:r>
            <a:r>
              <a:rPr lang="en-US" altLang="ja-JP" sz="1400" dirty="0" smtClean="0">
                <a:solidFill>
                  <a:srgbClr val="FF0000"/>
                </a:solidFill>
              </a:rPr>
              <a:t>Apr. 21, 2015 </a:t>
            </a:r>
            <a:r>
              <a:rPr lang="en-US" altLang="ja-JP" sz="1400" dirty="0">
                <a:solidFill>
                  <a:srgbClr val="FF0000"/>
                </a:solidFill>
              </a:rPr>
              <a:t>rev</a:t>
            </a:r>
            <a:r>
              <a:rPr lang="en-US" altLang="ja-JP" sz="1400" dirty="0" smtClean="0">
                <a:solidFill>
                  <a:srgbClr val="FF0000"/>
                </a:solidFill>
              </a:rPr>
              <a:t>. 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17269</a:t>
            </a:r>
            <a:r>
              <a:rPr lang="en-US" altLang="ja-JP" sz="1400" dirty="0" smtClean="0">
                <a:solidFill>
                  <a:srgbClr val="FF0000"/>
                </a:solidFill>
              </a:rPr>
              <a:t>  : Description about a new data format (ver.2 )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ja-JP" sz="1050" dirty="0" smtClean="0"/>
              <a:t>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51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65451" y="2981865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Backup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63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79603" y="7603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>
                <a:solidFill>
                  <a:srgbClr val="FF0000"/>
                </a:solidFill>
              </a:rPr>
              <a:t>0x0</a:t>
            </a:r>
            <a:r>
              <a:rPr lang="ja-JP" altLang="en-US" sz="2800" dirty="0" smtClean="0">
                <a:solidFill>
                  <a:srgbClr val="FF0000"/>
                </a:solidFill>
              </a:rPr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2" y="1579542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0"/>
            <a:ext cx="9190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u="sng" dirty="0" smtClean="0">
                <a:solidFill>
                  <a:srgbClr val="0000CC"/>
                </a:solidFill>
              </a:rPr>
              <a:t>Modified part of data-format in the change from ver.1 to ver.2</a:t>
            </a:r>
            <a:endParaRPr kumimoji="1" lang="ja-JP" altLang="en-US" sz="2800" u="sn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0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</a:t>
            </a:r>
            <a:r>
              <a:rPr lang="en-US" altLang="ja-JP" b="1" dirty="0" smtClean="0"/>
              <a:t>2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</a:t>
            </a:r>
            <a:r>
              <a:rPr lang="en-US" altLang="ja-JP" sz="1600" b="1" dirty="0" smtClean="0"/>
              <a:t>2 </a:t>
            </a:r>
            <a:r>
              <a:rPr lang="en-US" altLang="ja-JP" sz="1600" b="1" dirty="0"/>
              <a:t>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1" y="1304471"/>
            <a:ext cx="2499279" cy="96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09090" y="565807"/>
            <a:ext cx="4003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en-US" altLang="ja-JP" dirty="0" smtClean="0"/>
          </a:p>
          <a:p>
            <a:r>
              <a:rPr lang="en-US" altLang="ja-JP" dirty="0" smtClean="0"/>
              <a:t>Ver.2 : from Apr. 2015 (rev.17269)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</a:t>
            </a:r>
            <a:r>
              <a:rPr lang="en-US" altLang="ja-JP" sz="2800" u="sng" dirty="0" smtClean="0"/>
              <a:t>2+0x80</a:t>
            </a:r>
            <a:r>
              <a:rPr lang="en-US" altLang="ja-JP" sz="2800" u="sng" dirty="0"/>
              <a:t>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61481" y="739669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0x02</a:t>
            </a:r>
            <a:r>
              <a:rPr lang="ja-JP" altLang="en-US" sz="2800" u="sng" dirty="0" smtClean="0"/>
              <a:t>)</a:t>
            </a:r>
            <a:endParaRPr lang="ja-JP" altLang="en-US" sz="2800" u="sng" dirty="0"/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6126" y="729941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7725"/>
            <a:ext cx="4857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u="sng" dirty="0"/>
              <a:t>2-3, </a:t>
            </a:r>
            <a:r>
              <a:rPr lang="en-US" altLang="ja-JP" sz="2400" u="sng" dirty="0" smtClean="0"/>
              <a:t>tentative format of </a:t>
            </a:r>
            <a:r>
              <a:rPr lang="ja-JP" altLang="en-US" sz="2400" u="sng" dirty="0" smtClean="0"/>
              <a:t>32bit </a:t>
            </a:r>
            <a:r>
              <a:rPr lang="en-US" altLang="ja-JP" sz="2400" u="sng" dirty="0" smtClean="0">
                <a:solidFill>
                  <a:srgbClr val="0000CC"/>
                </a:solidFill>
              </a:rPr>
              <a:t>node</a:t>
            </a:r>
            <a:r>
              <a:rPr lang="en-US" altLang="ja-JP" sz="2400" u="sng" dirty="0" smtClean="0"/>
              <a:t> </a:t>
            </a:r>
            <a:r>
              <a:rPr lang="ja-JP" altLang="en-US" sz="2400" u="sng" dirty="0" smtClean="0">
                <a:solidFill>
                  <a:srgbClr val="0000CC"/>
                </a:solidFill>
              </a:rPr>
              <a:t>ID</a:t>
            </a:r>
            <a:endParaRPr lang="ja-JP" altLang="en-US" sz="24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29175" y="624131"/>
            <a:ext cx="6096000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sz="1400" dirty="0" smtClean="0"/>
              <a:t>(31-24)  Detector ID  :  8bit=256 : detector </a:t>
            </a:r>
            <a:r>
              <a:rPr lang="en-US" altLang="ja-JP" sz="1400" dirty="0" smtClean="0"/>
              <a:t>ID</a:t>
            </a:r>
            <a:endParaRPr lang="ja-JP" altLang="en-US" sz="1400" dirty="0" smtClean="0"/>
          </a:p>
          <a:p>
            <a:r>
              <a:rPr lang="ja-JP" altLang="en-US" sz="1400" dirty="0" smtClean="0"/>
              <a:t>(</a:t>
            </a:r>
            <a:r>
              <a:rPr lang="en-US" altLang="ja-JP" sz="1400" dirty="0" smtClean="0"/>
              <a:t>9</a:t>
            </a:r>
            <a:r>
              <a:rPr lang="ja-JP" altLang="en-US" sz="1400" dirty="0" smtClean="0"/>
              <a:t>-0)    </a:t>
            </a:r>
            <a:r>
              <a:rPr lang="en-US" altLang="ja-JP" sz="1400" dirty="0" smtClean="0"/>
              <a:t>lower bits of COPPER ID</a:t>
            </a:r>
            <a:r>
              <a:rPr lang="ja-JP" altLang="en-US" sz="1400" dirty="0" smtClean="0"/>
              <a:t>  :  1</a:t>
            </a:r>
            <a:r>
              <a:rPr lang="en-US" altLang="ja-JP" sz="1400" dirty="0" smtClean="0"/>
              <a:t>0</a:t>
            </a:r>
            <a:r>
              <a:rPr lang="ja-JP" altLang="en-US" sz="1400" dirty="0" smtClean="0"/>
              <a:t>bit (</a:t>
            </a:r>
            <a:r>
              <a:rPr lang="en-US" altLang="ja-JP" sz="1400" dirty="0" smtClean="0"/>
              <a:t>1024</a:t>
            </a:r>
            <a:r>
              <a:rPr lang="ja-JP" altLang="en-US" sz="1400" dirty="0" smtClean="0"/>
              <a:t>)</a:t>
            </a:r>
            <a:endParaRPr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7" y="1438739"/>
            <a:ext cx="11227449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Detector ID (Defined in </a:t>
            </a:r>
            <a:r>
              <a:rPr lang="ja-JP" altLang="en-US" sz="1400" dirty="0" smtClean="0"/>
              <a:t>rawdata</a:t>
            </a:r>
            <a:r>
              <a:rPr lang="ja-JP" altLang="en-US" sz="1400" dirty="0"/>
              <a:t>/dataobjects/include/</a:t>
            </a:r>
            <a:r>
              <a:rPr lang="ja-JP" altLang="en-US" sz="1400" dirty="0" smtClean="0"/>
              <a:t>RawCOPPER</a:t>
            </a:r>
            <a:r>
              <a:rPr lang="en-US" altLang="ja-JP" sz="1400" dirty="0" smtClean="0"/>
              <a:t>Format</a:t>
            </a:r>
            <a:r>
              <a:rPr lang="ja-JP" altLang="en-US" sz="1400" dirty="0" err="1" smtClean="0"/>
              <a:t>.</a:t>
            </a:r>
            <a:r>
              <a:rPr lang="ja-JP" altLang="en-US" sz="1400" dirty="0"/>
              <a:t>h)</a:t>
            </a:r>
          </a:p>
          <a:p>
            <a:r>
              <a:rPr lang="ja-JP" altLang="en-US" sz="1400" dirty="0"/>
              <a:t>• #define SVD_ID </a:t>
            </a:r>
            <a:r>
              <a:rPr lang="ja-JP" altLang="en-US" sz="1400" dirty="0" smtClean="0"/>
              <a:t>  </a:t>
            </a:r>
            <a:r>
              <a:rPr lang="ja-JP" altLang="en-US" sz="1400" dirty="0"/>
              <a:t>0x01000000 // tentative</a:t>
            </a:r>
          </a:p>
          <a:p>
            <a:r>
              <a:rPr lang="ja-JP" altLang="en-US" sz="1400" dirty="0"/>
              <a:t>• #define CDC_ID  </a:t>
            </a:r>
            <a:r>
              <a:rPr lang="ja-JP" altLang="en-US" sz="1400" dirty="0" smtClean="0"/>
              <a:t> 0x02000000 </a:t>
            </a:r>
            <a:r>
              <a:rPr lang="ja-JP" altLang="en-US" sz="1400" dirty="0"/>
              <a:t>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BPID_ID  </a:t>
            </a:r>
            <a:r>
              <a:rPr lang="ja-JP" altLang="en-US" sz="1400" dirty="0"/>
              <a:t>0x03000000 // tentative</a:t>
            </a:r>
          </a:p>
          <a:p>
            <a:r>
              <a:rPr lang="ja-JP" altLang="en-US" sz="1400" dirty="0"/>
              <a:t>• #define EPID_ID </a:t>
            </a:r>
            <a:r>
              <a:rPr lang="ja-JP" altLang="en-US" sz="1400" dirty="0" smtClean="0"/>
              <a:t> 0x04000000 </a:t>
            </a:r>
            <a:r>
              <a:rPr lang="ja-JP" altLang="en-US" sz="1400" dirty="0"/>
              <a:t>// tentative</a:t>
            </a:r>
          </a:p>
          <a:p>
            <a:r>
              <a:rPr lang="ja-JP" altLang="en-US" sz="1400" dirty="0"/>
              <a:t>• #define BECL_ID  0x05000000 // tentative</a:t>
            </a:r>
          </a:p>
          <a:p>
            <a:r>
              <a:rPr lang="ja-JP" altLang="en-US" sz="1400" dirty="0"/>
              <a:t>• #define EECL_ID  0x06000000 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BKLM_ID </a:t>
            </a:r>
            <a:r>
              <a:rPr lang="ja-JP" altLang="en-US" sz="1400" dirty="0"/>
              <a:t>0x07000000 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EKLM_ID </a:t>
            </a:r>
            <a:r>
              <a:rPr lang="ja-JP" altLang="en-US" sz="1400" dirty="0"/>
              <a:t>0x08000000 // </a:t>
            </a:r>
            <a:r>
              <a:rPr lang="ja-JP" altLang="en-US" sz="1400" dirty="0" smtClean="0"/>
              <a:t>tentative</a:t>
            </a:r>
            <a:endParaRPr lang="en-US" altLang="ja-JP" sz="14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449511" y="5739276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9175" y="3980785"/>
            <a:ext cx="10640902" cy="15081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solidFill>
                  <a:srgbClr val="FF0000"/>
                </a:solidFill>
              </a:rPr>
              <a:t>Except for TRG</a:t>
            </a:r>
            <a:r>
              <a:rPr lang="en-US" altLang="ja-JP" sz="1400" dirty="0" smtClean="0"/>
              <a:t>, f</a:t>
            </a:r>
            <a:r>
              <a:rPr kumimoji="1" lang="en-US" altLang="ja-JP" sz="1400" dirty="0" smtClean="0"/>
              <a:t>ull COPPER ID can be reconstructed by “( Detector ID &gt;&gt; 24 ) * 1000 + COPEPR ID(12bit) “</a:t>
            </a:r>
          </a:p>
          <a:p>
            <a:r>
              <a:rPr lang="en-US" altLang="ja-JP" sz="1400" dirty="0" smtClean="0"/>
              <a:t>	e.g. </a:t>
            </a:r>
            <a:r>
              <a:rPr lang="en-US" altLang="ja-JP" sz="1400" dirty="0" err="1" smtClean="0"/>
              <a:t>NodeID</a:t>
            </a:r>
            <a:r>
              <a:rPr lang="en-US" altLang="ja-JP" sz="1400" dirty="0" smtClean="0"/>
              <a:t> = 0x0600000a    -&gt; COPPER ID = cpr6010</a:t>
            </a:r>
          </a:p>
          <a:p>
            <a:r>
              <a:rPr kumimoji="1" lang="en-US" altLang="ja-JP" sz="1400" dirty="0" smtClean="0"/>
              <a:t>     	       </a:t>
            </a:r>
            <a:r>
              <a:rPr kumimoji="1" lang="en-US" altLang="ja-JP" sz="1400" dirty="0" err="1" smtClean="0"/>
              <a:t>NodeID</a:t>
            </a:r>
            <a:r>
              <a:rPr kumimoji="1" lang="en-US" altLang="ja-JP" sz="1400" dirty="0" smtClean="0"/>
              <a:t> = 0x0100000a   -&gt; COPPER ID = cpr1010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/>
              <a:t>For TRG data, </a:t>
            </a:r>
            <a:r>
              <a:rPr lang="en-US" altLang="ja-JP" sz="1400" dirty="0"/>
              <a:t>full COPPER ID can be reconstructed by </a:t>
            </a:r>
            <a:r>
              <a:rPr lang="en-US" altLang="ja-JP" sz="1400" dirty="0" smtClean="0"/>
              <a:t>“ </a:t>
            </a:r>
            <a:r>
              <a:rPr lang="en-US" altLang="ja-JP" sz="1400" dirty="0" smtClean="0">
                <a:solidFill>
                  <a:srgbClr val="FF0000"/>
                </a:solidFill>
              </a:rPr>
              <a:t>9000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+ COPEPR ID(12bit) “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338739" y="325207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139665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268381" y="3649298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Full COPPER </a:t>
            </a:r>
            <a:r>
              <a:rPr lang="en-US" altLang="ja-JP" b="1" dirty="0" smtClean="0"/>
              <a:t>ID :  </a:t>
            </a:r>
            <a:endParaRPr lang="ja-JP" altLang="en-US" b="1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28945" y="139654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#define TRGDATA_ID  0x10000000 // tentative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#define </a:t>
            </a:r>
            <a:r>
              <a:rPr lang="en-US" altLang="ja-JP" sz="1400" dirty="0" smtClean="0"/>
              <a:t>CDCTRGDATA</a:t>
            </a:r>
            <a:r>
              <a:rPr lang="ja-JP" altLang="en-US" sz="1400" dirty="0" smtClean="0"/>
              <a:t>_ID    0x</a:t>
            </a:r>
            <a:r>
              <a:rPr lang="en-US" altLang="ja-JP" sz="1400" dirty="0" smtClean="0"/>
              <a:t>11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</a:t>
            </a:r>
            <a:r>
              <a:rPr lang="ja-JP" altLang="en-US" sz="1400" dirty="0" smtClean="0"/>
              <a:t>tentative</a:t>
            </a:r>
            <a:endParaRPr lang="en-US" altLang="ja-JP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ECLTRG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12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TOPTRG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13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KLMTRG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14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GDLTRG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15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endParaRPr lang="en-US" altLang="ja-JP" sz="1400" dirty="0" smtClean="0"/>
          </a:p>
          <a:p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9797" y="1080070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94178" y="404035"/>
            <a:ext cx="30168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en-US" altLang="ja-JP" sz="2800" u="sng" dirty="0"/>
              <a:t>2</a:t>
            </a:r>
            <a:r>
              <a:rPr lang="ja-JP" altLang="en-US" sz="2800" u="sng" dirty="0" smtClean="0"/>
              <a:t>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8707" y="543269"/>
            <a:ext cx="167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* Same as ver.1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C0C0C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1739</Words>
  <Application>Microsoft Office PowerPoint</Application>
  <PresentationFormat>ワイド画面</PresentationFormat>
  <Paragraphs>420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0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events and nodes in one RawDataBock(Detector) object and StoreArray :</vt:lpstr>
      <vt:lpstr>Example : how to store rawdata in RawDetector object by DAQ program</vt:lpstr>
      <vt:lpstr>New RawCOPPER class</vt:lpstr>
      <vt:lpstr>PowerPoint プレゼンテーション</vt:lpstr>
      <vt:lpstr>Revision History of this document(1)</vt:lpstr>
      <vt:lpstr>Revision History of this document(2)</vt:lpstr>
      <vt:lpstr>Backup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144</cp:revision>
  <dcterms:created xsi:type="dcterms:W3CDTF">2013-08-22T11:01:48Z</dcterms:created>
  <dcterms:modified xsi:type="dcterms:W3CDTF">2015-04-21T05:29:15Z</dcterms:modified>
</cp:coreProperties>
</file>