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60" r:id="rId2"/>
    <p:sldId id="263" r:id="rId3"/>
    <p:sldId id="280" r:id="rId4"/>
    <p:sldId id="281" r:id="rId5"/>
    <p:sldId id="282" r:id="rId6"/>
    <p:sldId id="257" r:id="rId7"/>
    <p:sldId id="283" r:id="rId8"/>
    <p:sldId id="284" r:id="rId9"/>
    <p:sldId id="285" r:id="rId10"/>
    <p:sldId id="286" r:id="rId11"/>
    <p:sldId id="287" r:id="rId12"/>
    <p:sldId id="288" r:id="rId13"/>
    <p:sldId id="295" r:id="rId14"/>
    <p:sldId id="299" r:id="rId15"/>
    <p:sldId id="300" r:id="rId16"/>
    <p:sldId id="301" r:id="rId17"/>
    <p:sldId id="296" r:id="rId18"/>
    <p:sldId id="297" r:id="rId19"/>
    <p:sldId id="271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5" d="100"/>
          <a:sy n="95" d="100"/>
        </p:scale>
        <p:origin x="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03E6D-33FC-4920-BABA-2652556472EE}" type="datetimeFigureOut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99E5E-480E-417F-B3BC-7424C18D3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77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624D4-C5EF-4801-9059-94DFA2D6E36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481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099E5E-480E-417F-B3BC-7424C18D36F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049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4EFB4-69ED-4E68-B3D2-373D28E33538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1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B9C-5D39-4C94-92FF-ED1839E3093E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33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8A315-572C-4E3A-AF49-3304F3F50D20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84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F7471-07C5-4B29-AB9F-3840E11E5604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9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8FF66-6F70-4093-AECF-C4D8476C663A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2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60584-3E86-46A4-9CA6-79DD78A24806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4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B12D0-2C05-485C-BBE8-97C65780AEE5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96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4EC03-6842-4EA1-889E-1B802F63DBD3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3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BD02-7576-46CF-9525-A57FC7C039EC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E26D2-31AB-4748-93E0-8D676D454AFF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8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B3B0F-4D42-4EF8-8386-68FFAE4CFAFF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66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897A-1471-4C2D-A2F1-7B2D3BCB6D9A}" type="datetime1">
              <a:rPr kumimoji="1" lang="ja-JP" altLang="en-US" smtClean="0"/>
              <a:t>2014/8/23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RawCOPPER</a:t>
            </a:r>
            <a:r>
              <a:rPr lang="en-US" altLang="ja-JP" dirty="0" smtClean="0"/>
              <a:t> data format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29669" y="4650057"/>
            <a:ext cx="9144000" cy="518532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Aug. 23, </a:t>
            </a:r>
            <a:r>
              <a:rPr lang="en-US" altLang="ja-JP" sz="2800" dirty="0" smtClean="0"/>
              <a:t>2014</a:t>
            </a:r>
            <a:r>
              <a:rPr lang="ja-JP" altLang="en-US" sz="2800" dirty="0" smtClean="0"/>
              <a:t>　　</a:t>
            </a:r>
            <a:r>
              <a:rPr lang="en-US" altLang="ja-JP" sz="2800" dirty="0" smtClean="0"/>
              <a:t>(</a:t>
            </a:r>
            <a:r>
              <a:rPr lang="en-US" altLang="ja-JP" sz="2800" dirty="0" err="1" smtClean="0"/>
              <a:t>svn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rev. </a:t>
            </a:r>
            <a:r>
              <a:rPr lang="en-US" altLang="ja-JP" sz="2800" dirty="0" smtClean="0"/>
              <a:t>12453)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Satoru Yamada</a:t>
            </a:r>
            <a:endParaRPr kumimoji="1" lang="ja-JP" altLang="en-US" sz="28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898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675" y="101378"/>
            <a:ext cx="11665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u="sng" dirty="0"/>
              <a:t>4-1, B2link FEE header/Trailer, B2link HSLB header/Trailer </a:t>
            </a:r>
            <a:r>
              <a:rPr lang="ja-JP" altLang="en-US" sz="2400" u="sng" dirty="0" smtClean="0"/>
              <a:t>in </a:t>
            </a:r>
            <a:endParaRPr lang="ja-JP" altLang="en-US" sz="2400" u="sng" dirty="0"/>
          </a:p>
          <a:p>
            <a:r>
              <a:rPr lang="ja-JP" altLang="en-US" sz="2400" u="sng" dirty="0"/>
              <a:t>PreRawCOPPERFormat (ver. </a:t>
            </a:r>
            <a:r>
              <a:rPr lang="en-US" altLang="ja-JP" sz="2400" u="sng" dirty="0" smtClean="0"/>
              <a:t>0x0</a:t>
            </a:r>
            <a:r>
              <a:rPr lang="ja-JP" altLang="en-US" sz="2400" u="sng" dirty="0" smtClean="0"/>
              <a:t>1 + 0x80</a:t>
            </a:r>
            <a:r>
              <a:rPr lang="ja-JP" altLang="en-US" sz="2400" u="sng" dirty="0"/>
              <a:t>)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096000" y="6319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Belle2link User guide (June 10, 2014):</a:t>
            </a:r>
          </a:p>
          <a:p>
            <a:r>
              <a:rPr lang="ja-JP" altLang="en-US" dirty="0"/>
              <a:t>You can download from 18 th B2GM indico page</a:t>
            </a:r>
          </a:p>
          <a:p>
            <a:r>
              <a:rPr lang="ja-JP" altLang="en-US" sz="1200" dirty="0"/>
              <a:t>http://kds.kek.jp/getFile.py/access?contribId=132&amp;sessionId=28&amp;resId=0&amp;materialId=0&amp;confId=15329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5" y="1761011"/>
            <a:ext cx="6743700" cy="4191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513122" y="2658311"/>
            <a:ext cx="4243449" cy="246221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NOTICE :</a:t>
            </a:r>
          </a:p>
          <a:p>
            <a:r>
              <a:rPr lang="ja-JP" altLang="en-US" dirty="0"/>
              <a:t>To produce this format, the b2tt core used in </a:t>
            </a:r>
          </a:p>
          <a:p>
            <a:r>
              <a:rPr lang="ja-JP" altLang="en-US" dirty="0"/>
              <a:t>the FEE firmware should be the latest.</a:t>
            </a:r>
          </a:p>
          <a:p>
            <a:r>
              <a:rPr lang="ja-JP" altLang="en-US" dirty="0"/>
              <a:t>Please see Nakao-san’s following e-mails :</a:t>
            </a:r>
          </a:p>
          <a:p>
            <a:r>
              <a:rPr lang="ja-JP" altLang="en-US" sz="1200" dirty="0"/>
              <a:t>[b2link_ml:0143] Belle2link version 0.01 -</a:t>
            </a:r>
          </a:p>
          <a:p>
            <a:r>
              <a:rPr lang="ja-JP" altLang="en-US" sz="1200" dirty="0"/>
              <a:t>SVN update </a:t>
            </a:r>
          </a:p>
          <a:p>
            <a:r>
              <a:rPr lang="ja-JP" altLang="en-US" sz="1600" dirty="0"/>
              <a:t>And </a:t>
            </a:r>
          </a:p>
          <a:p>
            <a:r>
              <a:rPr lang="ja-JP" altLang="en-US" sz="1200" dirty="0"/>
              <a:t>[b2link_ml:0144] Re: Belle2link version 0.01 -</a:t>
            </a:r>
          </a:p>
          <a:p>
            <a:r>
              <a:rPr lang="ja-JP" altLang="en-US" sz="1200" dirty="0"/>
              <a:t>SVN update .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15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0420" y="41959"/>
            <a:ext cx="1047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4-2, B2link FEE header/Trailer, B2link HSLB header/Trailer in </a:t>
            </a:r>
          </a:p>
          <a:p>
            <a:r>
              <a:rPr lang="ja-JP" altLang="en-US" sz="2800" dirty="0"/>
              <a:t>PostRawCOPPERFormat (ver. </a:t>
            </a:r>
            <a:r>
              <a:rPr lang="en-US" altLang="ja-JP" sz="2800" dirty="0" smtClean="0"/>
              <a:t>0x0</a:t>
            </a:r>
            <a:r>
              <a:rPr lang="ja-JP" altLang="en-US" sz="2800" dirty="0" smtClean="0"/>
              <a:t>1</a:t>
            </a:r>
            <a:r>
              <a:rPr lang="ja-JP" altLang="en-US" sz="2800" dirty="0"/>
              <a:t>) 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1" y="1276721"/>
            <a:ext cx="9643818" cy="5278458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246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5756" y="121124"/>
            <a:ext cx="5961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u="sng" dirty="0"/>
              <a:t>4-3, Older B2link header/trailer formats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65703" y="916771"/>
            <a:ext cx="308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At DESY test in January of 2014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51065" y="128610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B2GM slides:</a:t>
            </a:r>
          </a:p>
          <a:p>
            <a:r>
              <a:rPr lang="ja-JP" altLang="en-US" sz="1200" dirty="0"/>
              <a:t>http://kds.kek.jp/getFile.py/access?contribId=143&amp;sessionId=38&amp;resId=0&amp;materialId=slides&amp;confId=13911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6" y="2214501"/>
            <a:ext cx="5067300" cy="4305300"/>
          </a:xfrm>
          <a:prstGeom prst="rect">
            <a:avLst/>
          </a:prstGeom>
        </p:spPr>
      </p:pic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966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7184" y="108648"/>
            <a:ext cx="11259499" cy="671937"/>
          </a:xfrm>
        </p:spPr>
        <p:txBody>
          <a:bodyPr>
            <a:normAutofit/>
          </a:bodyPr>
          <a:lstStyle/>
          <a:p>
            <a:r>
              <a:rPr kumimoji="1" lang="en-US" altLang="ja-JP" sz="3200" b="1" u="sng" dirty="0" smtClean="0"/>
              <a:t>5-1, </a:t>
            </a:r>
            <a:r>
              <a:rPr lang="en-US" altLang="ja-JP" sz="3200" b="1" u="sng" dirty="0" err="1"/>
              <a:t>RawDataBlock</a:t>
            </a:r>
            <a:r>
              <a:rPr lang="en-US" altLang="ja-JP" sz="3200" b="1" u="sng" dirty="0"/>
              <a:t> object ( to handle Raw data from COPPER board )</a:t>
            </a:r>
            <a:endParaRPr kumimoji="1" lang="ja-JP" altLang="en-US" sz="3200" b="1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51389" y="1115077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7986" y="1484409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RawCOPPER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87986" y="889233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RawFTSW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00633" y="124956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RawSVD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86787" y="170944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RawCDC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3"/>
          </p:cNvCxnSpPr>
          <p:nvPr/>
        </p:nvCxnSpPr>
        <p:spPr>
          <a:xfrm flipV="1">
            <a:off x="2872831" y="1140671"/>
            <a:ext cx="415155" cy="15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882917" y="1442155"/>
            <a:ext cx="373841" cy="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7" idx="1"/>
          </p:cNvCxnSpPr>
          <p:nvPr/>
        </p:nvCxnSpPr>
        <p:spPr>
          <a:xfrm flipV="1">
            <a:off x="4597696" y="1434230"/>
            <a:ext cx="302937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581510" y="1753383"/>
            <a:ext cx="310887" cy="10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886786" y="2088319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Raw…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endCxn id="18" idx="1"/>
          </p:cNvCxnSpPr>
          <p:nvPr/>
        </p:nvCxnSpPr>
        <p:spPr>
          <a:xfrm>
            <a:off x="4578387" y="1831309"/>
            <a:ext cx="308399" cy="44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350197" y="2869504"/>
            <a:ext cx="4228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r>
              <a:rPr kumimoji="1" lang="en-US" altLang="ja-JP" dirty="0" smtClean="0"/>
              <a:t>{</a:t>
            </a:r>
          </a:p>
          <a:p>
            <a:r>
              <a:rPr lang="en-US" altLang="ja-JP" dirty="0" smtClean="0"/>
              <a:t>	methods to access data;</a:t>
            </a:r>
          </a:p>
          <a:p>
            <a:r>
              <a:rPr lang="en-US" altLang="ja-JP" dirty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m_num_nodes</a:t>
            </a:r>
            <a:r>
              <a:rPr lang="en-US" altLang="ja-JP" dirty="0" smtClean="0"/>
              <a:t>; // # of nodes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m_num_events</a:t>
            </a:r>
            <a:r>
              <a:rPr lang="en-US" altLang="ja-JP" dirty="0" smtClean="0"/>
              <a:t>;// # of events</a:t>
            </a:r>
          </a:p>
          <a:p>
            <a:endParaRPr lang="en-US" altLang="ja-JP" dirty="0" smtClean="0"/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	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int</a:t>
            </a:r>
            <a:r>
              <a:rPr lang="en-US" altLang="ja-JP" b="1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m_buffer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;  -&gt; buffer for data</a:t>
            </a:r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68562" y="2928671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Event # = n</a:t>
            </a:r>
            <a:endParaRPr lang="en-US" altLang="ja-JP" sz="1400" dirty="0" smtClean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368564" y="3375244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368564" y="4269892"/>
            <a:ext cx="2047875" cy="41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368564" y="3812388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5368562" y="4728502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</a:t>
            </a:r>
            <a:r>
              <a:rPr lang="en-US" altLang="ja-JP" sz="1400" dirty="0" smtClean="0"/>
              <a:t>n + 1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368561" y="51756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368559" y="60647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368559" y="5627611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30" name="右中かっこ 29"/>
          <p:cNvSpPr/>
          <p:nvPr/>
        </p:nvSpPr>
        <p:spPr>
          <a:xfrm>
            <a:off x="7416437" y="2928671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中かっこ 30"/>
          <p:cNvSpPr/>
          <p:nvPr/>
        </p:nvSpPr>
        <p:spPr>
          <a:xfrm>
            <a:off x="7416433" y="4747229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835541" y="3637731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n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11712" y="5398517"/>
            <a:ext cx="12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(n+1)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133475" y="780585"/>
            <a:ext cx="5229225" cy="1728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39607" y="3421329"/>
            <a:ext cx="2667077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 this example,</a:t>
            </a:r>
          </a:p>
          <a:p>
            <a:r>
              <a:rPr lang="en-US" altLang="ja-JP" dirty="0" err="1" smtClean="0"/>
              <a:t>M_num_nodes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FF0000"/>
                </a:solidFill>
              </a:rPr>
              <a:t>4</a:t>
            </a:r>
          </a:p>
          <a:p>
            <a:r>
              <a:rPr kumimoji="1" lang="en-US" altLang="ja-JP" dirty="0" err="1" smtClean="0"/>
              <a:t>M_num_events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FF0000"/>
                </a:solidFill>
              </a:rPr>
              <a:t>2</a:t>
            </a:r>
            <a:r>
              <a:rPr lang="en-US" altLang="ja-JP" dirty="0" smtClean="0"/>
              <a:t>.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# of data blocks = </a:t>
            </a:r>
            <a:r>
              <a:rPr lang="en-US" altLang="ja-JP" dirty="0" smtClean="0">
                <a:solidFill>
                  <a:srgbClr val="FF0000"/>
                </a:solidFill>
              </a:rPr>
              <a:t>4 * 2 = 8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 smtClean="0"/>
          </a:p>
        </p:txBody>
      </p:sp>
      <p:sp>
        <p:nvSpPr>
          <p:cNvPr id="37" name="左中かっこ 36"/>
          <p:cNvSpPr/>
          <p:nvPr/>
        </p:nvSpPr>
        <p:spPr>
          <a:xfrm>
            <a:off x="5149491" y="2928671"/>
            <a:ext cx="116555" cy="35645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16200000">
            <a:off x="4360651" y="4526260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m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_buffer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6797305" y="1147903"/>
            <a:ext cx="4087979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 smtClean="0">
                <a:latin typeface="Arial" panose="020B0604020202020204" pitchFamily="34" charset="0"/>
              </a:rPr>
              <a:t>Source code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>
                <a:latin typeface="Arial" panose="020B0604020202020204" pitchFamily="34" charset="0"/>
              </a:rPr>
              <a:t>https://</a:t>
            </a:r>
            <a:r>
              <a:rPr kumimoji="0" lang="en-US" altLang="ja-JP" sz="1100" dirty="0" smtClean="0">
                <a:latin typeface="Arial" panose="020B0604020202020204" pitchFamily="34" charset="0"/>
              </a:rPr>
              <a:t>belle2.cc.kek.jp/svn/trunk/software/rawdata/dataobjects/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54385" y="2587344"/>
            <a:ext cx="259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Example of data structure</a:t>
            </a:r>
            <a:endParaRPr kumimoji="1" lang="ja-JP" altLang="en-US" dirty="0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34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/>
          <p:cNvSpPr txBox="1"/>
          <p:nvPr/>
        </p:nvSpPr>
        <p:spPr>
          <a:xfrm>
            <a:off x="1874306" y="588558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RecvSendCOPPER.py</a:t>
            </a:r>
            <a:endParaRPr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1875974" y="912964"/>
            <a:ext cx="6992723" cy="5229546"/>
          </a:xfrm>
          <a:prstGeom prst="roundRect">
            <a:avLst>
              <a:gd name="adj" fmla="val 3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2194472" y="1703267"/>
            <a:ext cx="3303275" cy="323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5813931" y="1681664"/>
            <a:ext cx="2714910" cy="3255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2158451" y="1131313"/>
            <a:ext cx="22977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DeSerializerCOPPER.cc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2154730" y="1333935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6407329" y="1145236"/>
            <a:ext cx="12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Serializer.cc</a:t>
            </a:r>
          </a:p>
        </p:txBody>
      </p:sp>
      <p:sp>
        <p:nvSpPr>
          <p:cNvPr id="18" name="正方形/長方形 17"/>
          <p:cNvSpPr/>
          <p:nvPr/>
        </p:nvSpPr>
        <p:spPr>
          <a:xfrm>
            <a:off x="6422035" y="1347471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2192161" y="1731330"/>
            <a:ext cx="315762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Read 50 evens per an event() loop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>
                <a:solidFill>
                  <a:srgbClr val="FF0000"/>
                </a:solidFill>
              </a:rPr>
              <a:t>NUM_EVT_PER_BASF2LOOP_COPPER</a:t>
            </a:r>
            <a:r>
              <a:rPr lang="en-US" altLang="ja-JP" sz="1000" dirty="0"/>
              <a:t>(=50);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/>
              <a:t>Num_event</a:t>
            </a:r>
            <a:r>
              <a:rPr lang="en-US" altLang="ja-JP" sz="1400" dirty="0"/>
              <a:t> = 1; </a:t>
            </a:r>
            <a:r>
              <a:rPr lang="en-US" altLang="ja-JP" sz="1400" dirty="0" err="1"/>
              <a:t>num_nodes</a:t>
            </a:r>
            <a:r>
              <a:rPr lang="en-US" altLang="ja-JP" sz="1400" dirty="0"/>
              <a:t> = 1;</a:t>
            </a:r>
          </a:p>
          <a:p>
            <a:r>
              <a:rPr lang="en-US" altLang="ja-JP" sz="1400" dirty="0" err="1"/>
              <a:t>temp_rawdblk</a:t>
            </a:r>
            <a:r>
              <a:rPr lang="en-US" altLang="ja-JP" sz="1400" dirty="0"/>
              <a:t> =  </a:t>
            </a:r>
            <a:r>
              <a:rPr lang="en-US" altLang="ja-JP" sz="1400" dirty="0" err="1"/>
              <a:t>raw_dblkarray.</a:t>
            </a:r>
            <a:r>
              <a:rPr lang="en-US" altLang="ja-JP" sz="1400" dirty="0" err="1">
                <a:solidFill>
                  <a:srgbClr val="FF0000"/>
                </a:solidFill>
              </a:rPr>
              <a:t>appendNew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    </a:t>
            </a:r>
            <a:r>
              <a:rPr lang="en-US" altLang="ja-JP" sz="1400" dirty="0" err="1"/>
              <a:t>temp_rawdblk</a:t>
            </a:r>
            <a:r>
              <a:rPr lang="en-US" altLang="ja-JP" sz="1400" dirty="0"/>
              <a:t>-&gt;</a:t>
            </a:r>
            <a:r>
              <a:rPr lang="en-US" altLang="ja-JP" sz="1400" dirty="0" err="1"/>
              <a:t>SetBuffer</a:t>
            </a:r>
            <a:r>
              <a:rPr lang="en-US" altLang="ja-JP" sz="1400" dirty="0"/>
              <a:t>(</a:t>
            </a:r>
            <a:r>
              <a:rPr lang="en-US" altLang="ja-JP" sz="1400" dirty="0" err="1"/>
              <a:t>temp_buf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m_size_word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delete_flag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num_events</a:t>
            </a:r>
            <a:r>
              <a:rPr lang="en-US" altLang="ja-JP" sz="1400" dirty="0"/>
              <a:t>, </a:t>
            </a:r>
            <a:r>
              <a:rPr lang="en-US" altLang="ja-JP" sz="1400" dirty="0" err="1"/>
              <a:t>num_nodes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5986187" y="1759930"/>
            <a:ext cx="232087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Send each </a:t>
            </a:r>
            <a:r>
              <a:rPr lang="en-US" altLang="ja-JP" sz="1400" dirty="0" err="1"/>
              <a:t>raw_dblkarray</a:t>
            </a:r>
            <a:r>
              <a:rPr lang="en-US" altLang="ja-JP" sz="1400" dirty="0"/>
              <a:t>[</a:t>
            </a:r>
            <a:r>
              <a:rPr lang="en-US" altLang="ja-JP" sz="1400" dirty="0" err="1"/>
              <a:t>i</a:t>
            </a:r>
            <a:r>
              <a:rPr lang="en-US" altLang="ja-JP" sz="1400" dirty="0"/>
              <a:t>] event</a:t>
            </a:r>
          </a:p>
          <a:p>
            <a:r>
              <a:rPr lang="en-US" altLang="ja-JP" sz="1400" dirty="0"/>
              <a:t>separately.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 err="1">
                <a:solidFill>
                  <a:srgbClr val="FF0000"/>
                </a:solidFill>
              </a:rPr>
              <a:t>raw_dblkarray.getEntries</a:t>
            </a:r>
            <a:r>
              <a:rPr lang="en-US" altLang="ja-JP" sz="1000" dirty="0"/>
              <a:t>();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sendByWriteV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raw_dblkarray</a:t>
            </a:r>
            <a:r>
              <a:rPr lang="en-US" altLang="ja-JP" sz="1400" dirty="0">
                <a:solidFill>
                  <a:srgbClr val="FF0000"/>
                </a:solidFill>
              </a:rPr>
              <a:t>[ I ])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  <a:p>
            <a:endParaRPr lang="ja-JP" altLang="en-US" sz="1400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2192161" y="4935469"/>
            <a:ext cx="33055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()=50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42" name="右矢印 41"/>
          <p:cNvSpPr/>
          <p:nvPr/>
        </p:nvSpPr>
        <p:spPr>
          <a:xfrm>
            <a:off x="5487526" y="2643529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874306" y="147484"/>
            <a:ext cx="5286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 of Data handling on </a:t>
            </a:r>
            <a:r>
              <a:rPr lang="en-US" altLang="ja-JP" dirty="0">
                <a:solidFill>
                  <a:srgbClr val="FF0000"/>
                </a:solidFill>
              </a:rPr>
              <a:t>COPPER</a:t>
            </a:r>
            <a:r>
              <a:rPr lang="en-US" altLang="ja-JP" dirty="0"/>
              <a:t> (as of rev.12453)</a:t>
            </a:r>
            <a:endParaRPr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813932" y="4935469"/>
            <a:ext cx="271491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()=50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44" name="右矢印 43"/>
          <p:cNvSpPr/>
          <p:nvPr/>
        </p:nvSpPr>
        <p:spPr>
          <a:xfrm>
            <a:off x="8528842" y="2679133"/>
            <a:ext cx="92979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5539086" y="3740344"/>
            <a:ext cx="157316" cy="256622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4889063" y="6344745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Dump a ROOT file</a:t>
            </a:r>
            <a:endParaRPr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9458632" y="2717112"/>
            <a:ext cx="13431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Send data</a:t>
            </a:r>
          </a:p>
          <a:p>
            <a:r>
              <a:rPr lang="en-US" altLang="ja-JP" dirty="0"/>
              <a:t>to a readout</a:t>
            </a:r>
          </a:p>
          <a:p>
            <a:r>
              <a:rPr lang="en-US" altLang="ja-JP" dirty="0"/>
              <a:t>PC</a:t>
            </a:r>
            <a:endParaRPr lang="ja-JP" altLang="en-US" dirty="0"/>
          </a:p>
        </p:txBody>
      </p:sp>
      <p:sp>
        <p:nvSpPr>
          <p:cNvPr id="20" name="右矢印 19"/>
          <p:cNvSpPr/>
          <p:nvPr/>
        </p:nvSpPr>
        <p:spPr>
          <a:xfrm>
            <a:off x="1745193" y="2643528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94303" y="3006425"/>
            <a:ext cx="6730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From</a:t>
            </a:r>
          </a:p>
          <a:p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0089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2690383" y="626739"/>
            <a:ext cx="2119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RecvSendCOPPER.py</a:t>
            </a:r>
            <a:endParaRPr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2692051" y="951145"/>
            <a:ext cx="6992723" cy="5229546"/>
          </a:xfrm>
          <a:prstGeom prst="roundRect">
            <a:avLst>
              <a:gd name="adj" fmla="val 36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3010549" y="1741448"/>
            <a:ext cx="3303275" cy="3237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6630008" y="1719845"/>
            <a:ext cx="2714910" cy="32558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2952881" y="1100084"/>
            <a:ext cx="1774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DeserializerPC.cc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970807" y="1372116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7223406" y="1183417"/>
            <a:ext cx="1267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Serializer.cc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7238112" y="1385652"/>
            <a:ext cx="846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Event()</a:t>
            </a:r>
            <a:endParaRPr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3008238" y="1769510"/>
            <a:ext cx="31576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/>
              <a:t>// Read 1 evens per an event() loop</a:t>
            </a:r>
          </a:p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>
                <a:solidFill>
                  <a:srgbClr val="FF0000"/>
                </a:solidFill>
              </a:rPr>
              <a:t>NUM_EVT_PER_BASF2LOOP_PC </a:t>
            </a:r>
            <a:r>
              <a:rPr lang="en-US" altLang="ja-JP" sz="1000" dirty="0"/>
              <a:t>(=1);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/>
              <a:t>raw_datablkarray.</a:t>
            </a:r>
            <a:r>
              <a:rPr lang="en-US" altLang="ja-JP" sz="1400" dirty="0" err="1">
                <a:solidFill>
                  <a:srgbClr val="FF0000"/>
                </a:solidFill>
              </a:rPr>
              <a:t>appendNew</a:t>
            </a:r>
            <a:r>
              <a:rPr lang="en-US" altLang="ja-JP" sz="1400" dirty="0"/>
              <a:t>();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802264" y="1798112"/>
            <a:ext cx="232087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1400" dirty="0"/>
          </a:p>
          <a:p>
            <a:r>
              <a:rPr lang="en-US" altLang="ja-JP" sz="1000" dirty="0"/>
              <a:t>For( </a:t>
            </a:r>
            <a:r>
              <a:rPr lang="en-US" altLang="ja-JP" sz="1000" dirty="0" err="1"/>
              <a:t>int</a:t>
            </a:r>
            <a:r>
              <a:rPr lang="en-US" altLang="ja-JP" sz="1000" dirty="0"/>
              <a:t> I =0; </a:t>
            </a:r>
            <a:r>
              <a:rPr lang="en-US" altLang="ja-JP" sz="1000" dirty="0" err="1"/>
              <a:t>i</a:t>
            </a:r>
            <a:r>
              <a:rPr lang="en-US" altLang="ja-JP" sz="1000" dirty="0"/>
              <a:t>&lt; </a:t>
            </a:r>
            <a:r>
              <a:rPr lang="en-US" altLang="ja-JP" sz="1000" dirty="0" err="1">
                <a:solidFill>
                  <a:srgbClr val="FF0000"/>
                </a:solidFill>
              </a:rPr>
              <a:t>raw_dblkarray.getEntries</a:t>
            </a:r>
            <a:r>
              <a:rPr lang="en-US" altLang="ja-JP" sz="1000" dirty="0"/>
              <a:t>();</a:t>
            </a:r>
            <a:r>
              <a:rPr lang="en-US" altLang="ja-JP" sz="1000" dirty="0" err="1"/>
              <a:t>i</a:t>
            </a:r>
            <a:r>
              <a:rPr lang="en-US" altLang="ja-JP" sz="1000" dirty="0"/>
              <a:t>++){</a:t>
            </a:r>
          </a:p>
          <a:p>
            <a:r>
              <a:rPr lang="en-US" altLang="ja-JP" sz="1400" dirty="0"/>
              <a:t>…</a:t>
            </a:r>
          </a:p>
          <a:p>
            <a:r>
              <a:rPr lang="en-US" altLang="ja-JP" sz="1400" dirty="0" err="1">
                <a:solidFill>
                  <a:srgbClr val="FF0000"/>
                </a:solidFill>
              </a:rPr>
              <a:t>sendByWriteV</a:t>
            </a:r>
            <a:r>
              <a:rPr lang="en-US" altLang="ja-JP" sz="1400" dirty="0"/>
              <a:t>( </a:t>
            </a:r>
            <a:r>
              <a:rPr lang="en-US" altLang="ja-JP" sz="1400" dirty="0" err="1"/>
              <a:t>raw_dblkarray</a:t>
            </a:r>
            <a:r>
              <a:rPr lang="en-US" altLang="ja-JP" sz="1400" dirty="0">
                <a:solidFill>
                  <a:srgbClr val="FF0000"/>
                </a:solidFill>
              </a:rPr>
              <a:t>[ I ])</a:t>
            </a:r>
          </a:p>
          <a:p>
            <a:r>
              <a:rPr lang="en-US" altLang="ja-JP" sz="1400" dirty="0"/>
              <a:t>… </a:t>
            </a:r>
          </a:p>
          <a:p>
            <a:r>
              <a:rPr lang="en-US" altLang="ja-JP" sz="1000" dirty="0"/>
              <a:t>}</a:t>
            </a:r>
            <a:endParaRPr lang="ja-JP" altLang="en-US" sz="1000" dirty="0"/>
          </a:p>
          <a:p>
            <a:endParaRPr lang="ja-JP" altLang="en-US" sz="1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008238" y="4973650"/>
            <a:ext cx="330558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 # of COPPERs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15" name="右矢印 14"/>
          <p:cNvSpPr/>
          <p:nvPr/>
        </p:nvSpPr>
        <p:spPr>
          <a:xfrm>
            <a:off x="6303603" y="2681710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630009" y="4973650"/>
            <a:ext cx="271491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solidFill>
                  <a:srgbClr val="0000CC"/>
                </a:solidFill>
              </a:rPr>
              <a:t>Raw_dblkarray.getEntries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GetNumNodes</a:t>
            </a:r>
            <a:r>
              <a:rPr lang="en-US" altLang="ja-JP" sz="1200" dirty="0">
                <a:solidFill>
                  <a:srgbClr val="0000CC"/>
                </a:solidFill>
              </a:rPr>
              <a:t>()=# of COPPERs</a:t>
            </a:r>
          </a:p>
          <a:p>
            <a:r>
              <a:rPr lang="en-US" altLang="ja-JP" sz="1200" dirty="0" err="1">
                <a:solidFill>
                  <a:srgbClr val="0000CC"/>
                </a:solidFill>
              </a:rPr>
              <a:t>Raw_dblkarray</a:t>
            </a:r>
            <a:r>
              <a:rPr lang="en-US" altLang="ja-JP" sz="1200" dirty="0">
                <a:solidFill>
                  <a:srgbClr val="0000CC"/>
                </a:solidFill>
              </a:rPr>
              <a:t>-&gt;</a:t>
            </a:r>
            <a:r>
              <a:rPr lang="en-US" altLang="ja-JP" sz="1200" dirty="0" err="1">
                <a:solidFill>
                  <a:srgbClr val="0000CC"/>
                </a:solidFill>
              </a:rPr>
              <a:t>GetNumEvents</a:t>
            </a:r>
            <a:r>
              <a:rPr lang="en-US" altLang="ja-JP" sz="1200" dirty="0">
                <a:solidFill>
                  <a:srgbClr val="0000CC"/>
                </a:solidFill>
              </a:rPr>
              <a:t>()=1</a:t>
            </a:r>
          </a:p>
        </p:txBody>
      </p:sp>
      <p:sp>
        <p:nvSpPr>
          <p:cNvPr id="18" name="右矢印 17"/>
          <p:cNvSpPr/>
          <p:nvPr/>
        </p:nvSpPr>
        <p:spPr>
          <a:xfrm>
            <a:off x="9344919" y="2717314"/>
            <a:ext cx="477592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下矢印 18"/>
          <p:cNvSpPr/>
          <p:nvPr/>
        </p:nvSpPr>
        <p:spPr>
          <a:xfrm>
            <a:off x="6355163" y="3778525"/>
            <a:ext cx="157316" cy="2566220"/>
          </a:xfrm>
          <a:prstGeom prst="downArrow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889063" y="6344745"/>
            <a:ext cx="18497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Dump a ROOT file</a:t>
            </a:r>
            <a:endParaRPr lang="ja-JP" altLang="en-US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9684774" y="2646674"/>
            <a:ext cx="1117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Send data</a:t>
            </a:r>
          </a:p>
          <a:p>
            <a:r>
              <a:rPr lang="en-US" altLang="ja-JP" dirty="0"/>
              <a:t>to eb1tx</a:t>
            </a:r>
          </a:p>
          <a:p>
            <a:r>
              <a:rPr lang="en-US" altLang="ja-JP" dirty="0"/>
              <a:t>(sender</a:t>
            </a:r>
          </a:p>
          <a:p>
            <a:r>
              <a:rPr lang="en-US" altLang="ja-JP" dirty="0" err="1"/>
              <a:t>deamon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1874306" y="147484"/>
            <a:ext cx="5689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Example of Data handling on </a:t>
            </a:r>
            <a:r>
              <a:rPr lang="en-US" altLang="ja-JP" dirty="0">
                <a:solidFill>
                  <a:srgbClr val="FF0000"/>
                </a:solidFill>
              </a:rPr>
              <a:t>a readout PC </a:t>
            </a:r>
            <a:r>
              <a:rPr lang="en-US" altLang="ja-JP" dirty="0"/>
              <a:t>(as of rev.12453)</a:t>
            </a:r>
            <a:endParaRPr lang="ja-JP" altLang="en-US" dirty="0"/>
          </a:p>
        </p:txBody>
      </p:sp>
      <p:sp>
        <p:nvSpPr>
          <p:cNvPr id="23" name="正方形/長方形 22"/>
          <p:cNvSpPr/>
          <p:nvPr/>
        </p:nvSpPr>
        <p:spPr>
          <a:xfrm rot="5400000">
            <a:off x="1303367" y="1327858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4" name="正方形/長方形 23"/>
          <p:cNvSpPr/>
          <p:nvPr/>
        </p:nvSpPr>
        <p:spPr>
          <a:xfrm rot="5400000">
            <a:off x="1303367" y="2547778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5" name="正方形/長方形 24"/>
          <p:cNvSpPr/>
          <p:nvPr/>
        </p:nvSpPr>
        <p:spPr>
          <a:xfrm rot="5400000">
            <a:off x="1309630" y="5346515"/>
            <a:ext cx="102129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26" name="テキスト ボックス 25"/>
          <p:cNvSpPr txBox="1"/>
          <p:nvPr/>
        </p:nvSpPr>
        <p:spPr>
          <a:xfrm rot="5400000">
            <a:off x="1734174" y="38600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…</a:t>
            </a:r>
            <a:endParaRPr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 rot="5400000">
            <a:off x="571848" y="3344114"/>
            <a:ext cx="3516401" cy="267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/>
              <a:t>Eb0(partial event building daemon)</a:t>
            </a:r>
            <a:endParaRPr lang="ja-JP" altLang="en-US" dirty="0"/>
          </a:p>
        </p:txBody>
      </p:sp>
      <p:cxnSp>
        <p:nvCxnSpPr>
          <p:cNvPr id="29" name="直線矢印コネクタ 28"/>
          <p:cNvCxnSpPr>
            <a:stCxn id="23" idx="0"/>
            <a:endCxn id="27" idx="2"/>
          </p:cNvCxnSpPr>
          <p:nvPr/>
        </p:nvCxnSpPr>
        <p:spPr>
          <a:xfrm>
            <a:off x="1947943" y="1461790"/>
            <a:ext cx="248174" cy="2016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>
            <a:stCxn id="24" idx="0"/>
            <a:endCxn id="27" idx="2"/>
          </p:cNvCxnSpPr>
          <p:nvPr/>
        </p:nvCxnSpPr>
        <p:spPr>
          <a:xfrm>
            <a:off x="1947943" y="2681710"/>
            <a:ext cx="248174" cy="796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/>
          <p:cNvCxnSpPr>
            <a:stCxn id="25" idx="0"/>
            <a:endCxn id="27" idx="2"/>
          </p:cNvCxnSpPr>
          <p:nvPr/>
        </p:nvCxnSpPr>
        <p:spPr>
          <a:xfrm flipV="1">
            <a:off x="1954207" y="3478047"/>
            <a:ext cx="241911" cy="200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右矢印 33"/>
          <p:cNvSpPr/>
          <p:nvPr/>
        </p:nvSpPr>
        <p:spPr>
          <a:xfrm>
            <a:off x="2456015" y="2681709"/>
            <a:ext cx="421661" cy="1260869"/>
          </a:xfrm>
          <a:prstGeom prst="rightArrow">
            <a:avLst>
              <a:gd name="adj1" fmla="val 749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1072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31540" y="167149"/>
            <a:ext cx="7886700" cy="697631"/>
          </a:xfrm>
        </p:spPr>
        <p:txBody>
          <a:bodyPr>
            <a:normAutofit fontScale="90000"/>
          </a:bodyPr>
          <a:lstStyle/>
          <a:p>
            <a:r>
              <a:rPr lang="en-US" altLang="ja-JP" sz="2400" u="sng" dirty="0"/>
              <a:t>Example :</a:t>
            </a:r>
            <a:br>
              <a:rPr lang="en-US" altLang="ja-JP" sz="2400" u="sng" dirty="0"/>
            </a:br>
            <a:r>
              <a:rPr lang="en-US" altLang="ja-JP" sz="2400" u="sng" dirty="0"/>
              <a:t># of event and node in one </a:t>
            </a:r>
            <a:r>
              <a:rPr lang="en-US" altLang="ja-JP" sz="2400" u="sng" dirty="0" err="1"/>
              <a:t>RawDataBock</a:t>
            </a:r>
            <a:r>
              <a:rPr lang="en-US" altLang="ja-JP" sz="2400" u="sng" dirty="0"/>
              <a:t> object :</a:t>
            </a:r>
            <a:br>
              <a:rPr lang="en-US" altLang="ja-JP" sz="2400" u="sng" dirty="0"/>
            </a:br>
            <a:r>
              <a:rPr lang="en-US" altLang="ja-JP" sz="2400" u="sng" dirty="0"/>
              <a:t>Output by RecvStream1.py and 3 RecvSendCOPPER.py processes</a:t>
            </a:r>
            <a:endParaRPr lang="ja-JP" altLang="en-US" sz="24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2054327" y="1214309"/>
            <a:ext cx="577645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RecvStream1.py on a readout PC</a:t>
            </a:r>
          </a:p>
          <a:p>
            <a:r>
              <a:rPr lang="ja-JP" altLang="en-US" dirty="0"/>
              <a:t>event k : Ser len 135 numeve 1 node 3</a:t>
            </a:r>
          </a:p>
          <a:p>
            <a:r>
              <a:rPr lang="ja-JP" altLang="en-US" dirty="0"/>
              <a:t>event k : Des len 132 numeve 1 node 3</a:t>
            </a:r>
          </a:p>
          <a:p>
            <a:r>
              <a:rPr lang="ja-JP" altLang="en-US" dirty="0"/>
              <a:t>event k+1 : Ser len 132 numeve 1 node 3</a:t>
            </a:r>
          </a:p>
          <a:p>
            <a:r>
              <a:rPr lang="ja-JP" altLang="en-US" dirty="0"/>
              <a:t>event k+1 : Des len 129 numeve 1 node 3</a:t>
            </a:r>
          </a:p>
          <a:p>
            <a:endParaRPr lang="ja-JP" altLang="en-US" dirty="0"/>
          </a:p>
          <a:p>
            <a:r>
              <a:rPr lang="ja-JP" altLang="en-US" dirty="0">
                <a:solidFill>
                  <a:srgbClr val="FF0000"/>
                </a:solidFill>
              </a:rPr>
              <a:t>RecvSendCOPPER.py on COPPER1</a:t>
            </a:r>
          </a:p>
          <a:p>
            <a:r>
              <a:rPr lang="ja-JP" altLang="en-US" dirty="0"/>
              <a:t>event l : Ser len 66 numeve 1 node 1</a:t>
            </a:r>
          </a:p>
          <a:p>
            <a:r>
              <a:rPr lang="ja-JP" altLang="en-US" dirty="0"/>
              <a:t>event l+1:Ser len 84 numeve 1 node 1</a:t>
            </a:r>
          </a:p>
          <a:p>
            <a:endParaRPr lang="ja-JP" altLang="en-US" dirty="0"/>
          </a:p>
          <a:p>
            <a:r>
              <a:rPr lang="ja-JP" altLang="en-US" dirty="0">
                <a:solidFill>
                  <a:srgbClr val="FF0000"/>
                </a:solidFill>
              </a:rPr>
              <a:t>RecvSendCOPPER.py on COPPER2</a:t>
            </a:r>
          </a:p>
          <a:p>
            <a:r>
              <a:rPr lang="ja-JP" altLang="en-US" dirty="0"/>
              <a:t>event m : Ser len 78 numeve 1 node 1</a:t>
            </a:r>
          </a:p>
          <a:p>
            <a:r>
              <a:rPr lang="ja-JP" altLang="en-US" dirty="0"/>
              <a:t>event m+1 : Ser len 77 numeve 1 node 1</a:t>
            </a:r>
          </a:p>
          <a:p>
            <a:endParaRPr lang="ja-JP" altLang="en-US" dirty="0"/>
          </a:p>
          <a:p>
            <a:r>
              <a:rPr lang="ja-JP" altLang="en-US" dirty="0">
                <a:solidFill>
                  <a:srgbClr val="FF0000"/>
                </a:solidFill>
              </a:rPr>
              <a:t>RecvSendCOPPER.py on COPPER3</a:t>
            </a:r>
          </a:p>
          <a:p>
            <a:r>
              <a:rPr lang="ja-JP" altLang="en-US" dirty="0"/>
              <a:t>event n : Ser len 84 numeve 1 node 1</a:t>
            </a:r>
          </a:p>
          <a:p>
            <a:r>
              <a:rPr lang="ja-JP" altLang="en-US" dirty="0"/>
              <a:t>event n+1 : Ser len 64 numeve 1 node 1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04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6422" y="1181715"/>
            <a:ext cx="7886700" cy="533693"/>
          </a:xfrm>
        </p:spPr>
        <p:txBody>
          <a:bodyPr>
            <a:normAutofit/>
          </a:bodyPr>
          <a:lstStyle/>
          <a:p>
            <a:r>
              <a:rPr lang="en-US" altLang="ja-JP" sz="2000" u="sng" dirty="0"/>
              <a:t>New </a:t>
            </a:r>
            <a:r>
              <a:rPr lang="en-US" altLang="ja-JP" sz="2000" u="sng" dirty="0" err="1"/>
              <a:t>RawCOPPER</a:t>
            </a:r>
            <a:r>
              <a:rPr lang="en-US" altLang="ja-JP" sz="2000" u="sng" dirty="0"/>
              <a:t> class</a:t>
            </a:r>
            <a:endParaRPr lang="ja-JP" altLang="en-US" sz="20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0897" y="1567883"/>
            <a:ext cx="72884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No change in style of the member functions -&gt; No effect on derived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Does not have a format information in itself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Format class contains format information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RawCOPPERformat.cc  -&gt; the latest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RawHeader.cc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RawCOPPERformat_v0.cc  -&gt; an old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RawHeader_v0.cc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 err="1"/>
              <a:t>Assgin</a:t>
            </a:r>
            <a:r>
              <a:rPr lang="en-US" altLang="ja-JP" dirty="0"/>
              <a:t> a format class to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in </a:t>
            </a:r>
            <a:r>
              <a:rPr lang="en-US" altLang="ja-JP" dirty="0" err="1"/>
              <a:t>CheckVersionSetBuffer</a:t>
            </a:r>
            <a:r>
              <a:rPr lang="en-US" altLang="ja-JP" dirty="0"/>
              <a:t>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Use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to access buffer contents </a:t>
            </a:r>
            <a:endParaRPr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2236170" y="4173779"/>
            <a:ext cx="4572000" cy="2462213"/>
            <a:chOff x="289249" y="3279053"/>
            <a:chExt cx="4572000" cy="2462213"/>
          </a:xfrm>
        </p:grpSpPr>
        <p:sp>
          <p:nvSpPr>
            <p:cNvPr id="4" name="正方形/長方形 3"/>
            <p:cNvSpPr/>
            <p:nvPr/>
          </p:nvSpPr>
          <p:spPr>
            <a:xfrm>
              <a:off x="289249" y="3279053"/>
              <a:ext cx="4572000" cy="24622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GetExpNo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GetExpNo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</a:p>
            <a:p>
              <a:endParaRPr lang="en-US" altLang="ja-JP" sz="1400" dirty="0"/>
            </a:p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GetRunNo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GetRunNo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  <a:endParaRPr lang="ja-JP" altLang="en-US" sz="1400" dirty="0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89249" y="3732245"/>
              <a:ext cx="2388637" cy="2425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8" name="タイトル 1"/>
          <p:cNvSpPr txBox="1">
            <a:spLocks/>
          </p:cNvSpPr>
          <p:nvPr/>
        </p:nvSpPr>
        <p:spPr>
          <a:xfrm>
            <a:off x="1536422" y="31656"/>
            <a:ext cx="7886700" cy="5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u="sng" dirty="0"/>
              <a:t>2-2, </a:t>
            </a:r>
            <a:r>
              <a:rPr lang="en-US" altLang="ja-JP" sz="2400" u="sng" dirty="0" err="1"/>
              <a:t>Rawdata</a:t>
            </a:r>
            <a:r>
              <a:rPr lang="en-US" altLang="ja-JP" sz="2400" u="sng" dirty="0"/>
              <a:t> Unpacker for new and old data formats</a:t>
            </a:r>
            <a:endParaRPr lang="ja-JP" altLang="en-US" sz="2400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12234" y="565349"/>
            <a:ext cx="8624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Data taken at the DESY beam test(old format) can be read with the latest </a:t>
            </a:r>
            <a:r>
              <a:rPr lang="en-US" altLang="ja-JP" dirty="0" err="1"/>
              <a:t>rawdata</a:t>
            </a:r>
            <a:r>
              <a:rPr lang="en-US" altLang="ja-JP" dirty="0"/>
              <a:t> package</a:t>
            </a:r>
          </a:p>
          <a:p>
            <a:r>
              <a:rPr lang="en-US" altLang="ja-JP" dirty="0"/>
              <a:t>-&gt; by checking data ver. In header.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480148" y="4153206"/>
            <a:ext cx="4407052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Notice :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RawCOPPER class supports both formats for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a while (0.5-1 year after the format becomes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stable?).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In that case, the latest RawCOPPER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class cannot be used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Of course, you can use old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For ver.0 format, use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before 11228</a:t>
            </a:r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72772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567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076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Revision History of this document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1704" y="1404295"/>
            <a:ext cx="10515600" cy="4351338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altLang="ja-JP" sz="1200" dirty="0"/>
              <a:t>• Jan.5, 2014 rev. 8376 : Add definition of tentative </a:t>
            </a:r>
            <a:r>
              <a:rPr lang="en-US" altLang="ja-JP" sz="1200" dirty="0" err="1"/>
              <a:t>subsysID</a:t>
            </a:r>
            <a:r>
              <a:rPr lang="en-US" altLang="ja-JP" sz="1200" dirty="0"/>
              <a:t> format</a:t>
            </a:r>
          </a:p>
          <a:p>
            <a:pPr marL="457200" lvl="1" indent="0">
              <a:buNone/>
            </a:pPr>
            <a:r>
              <a:rPr lang="en-US" altLang="ja-JP" sz="1200" dirty="0"/>
              <a:t>• Dec. 16, 2013 rev.7974 :  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/>
              <a:t>Add B2linkFEE header format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/>
              <a:t>Add comments about handling </a:t>
            </a:r>
            <a:r>
              <a:rPr lang="en-US" altLang="ja-JP" sz="1200" dirty="0" err="1"/>
              <a:t>StoreArray</a:t>
            </a:r>
            <a:r>
              <a:rPr lang="en-US" altLang="ja-JP" sz="1200" dirty="0"/>
              <a:t> when unpacking Raw*** data.</a:t>
            </a:r>
          </a:p>
          <a:p>
            <a:pPr marL="457200" lvl="1" indent="0">
              <a:buNone/>
            </a:pPr>
            <a:r>
              <a:rPr lang="en-US" altLang="ja-JP" sz="1200" dirty="0"/>
              <a:t>• Oct.21, 2013 :rev.7133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/>
              <a:t>Add instruction about </a:t>
            </a:r>
            <a:r>
              <a:rPr lang="en-US" altLang="ja-JP" sz="1200" dirty="0" err="1"/>
              <a:t>Rawdata</a:t>
            </a:r>
            <a:r>
              <a:rPr lang="en-US" altLang="ja-JP" sz="1200" dirty="0"/>
              <a:t> unpacking program</a:t>
            </a:r>
          </a:p>
          <a:p>
            <a:pPr marL="457200" lvl="1" indent="0">
              <a:buNone/>
            </a:pPr>
            <a:r>
              <a:rPr lang="en-US" altLang="ja-JP" sz="1200" dirty="0"/>
              <a:t>• Oct. 18, 2013 :rev. 7095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/>
              <a:t>1 </a:t>
            </a:r>
            <a:r>
              <a:rPr lang="en-US" altLang="ja-JP" sz="1200" dirty="0" err="1"/>
              <a:t>st</a:t>
            </a:r>
            <a:r>
              <a:rPr lang="en-US" altLang="ja-JP" sz="1200" dirty="0"/>
              <a:t> draft</a:t>
            </a:r>
          </a:p>
          <a:p>
            <a:pPr marL="457200" lvl="1" indent="0">
              <a:buNone/>
            </a:pPr>
            <a:r>
              <a:rPr lang="en-US" altLang="ja-JP" sz="1200" dirty="0"/>
              <a:t>• Jun. 23, 2014 : rev. 11234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/>
              <a:t>Online (header/trailer) reduction scheme on readout PC is introduced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	• </a:t>
            </a:r>
            <a:r>
              <a:rPr lang="en-US" altLang="ja-JP" sz="1200" dirty="0" err="1"/>
              <a:t>RawHeader</a:t>
            </a:r>
            <a:r>
              <a:rPr lang="en-US" altLang="ja-JP" sz="1200" dirty="0"/>
              <a:t> format is changed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	• </a:t>
            </a:r>
            <a:r>
              <a:rPr lang="en-US" altLang="ja-JP" sz="1200" dirty="0"/>
              <a:t>COPPER header/trailer format is changed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• </a:t>
            </a:r>
            <a:r>
              <a:rPr lang="en-US" altLang="ja-JP" sz="1200" dirty="0" err="1"/>
              <a:t>Nakao</a:t>
            </a:r>
            <a:r>
              <a:rPr lang="en-US" altLang="ja-JP" sz="1200" dirty="0"/>
              <a:t>-san updated B2LFEE/HSLB header/trailer format</a:t>
            </a:r>
          </a:p>
          <a:p>
            <a:pPr marL="457200" lvl="1" indent="0">
              <a:buNone/>
            </a:pPr>
            <a:r>
              <a:rPr lang="en-US" altLang="ja-JP" sz="1200" dirty="0" smtClean="0"/>
              <a:t>		• </a:t>
            </a:r>
            <a:r>
              <a:rPr lang="en-US" altLang="ja-JP" sz="1200" dirty="0"/>
              <a:t>See [b2link_ml:0144] Re: Belle2link version 0.01 - SVN </a:t>
            </a:r>
            <a:r>
              <a:rPr lang="en-US" altLang="ja-JP" sz="1200" dirty="0" smtClean="0"/>
              <a:t>update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ja-JP" sz="1200" dirty="0" smtClean="0"/>
              <a:t>Aug. 23, 2014: rev. 12453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en-US" altLang="ja-JP" sz="1200" dirty="0" smtClean="0"/>
              <a:t>Add a description of how </a:t>
            </a:r>
            <a:r>
              <a:rPr lang="en-US" altLang="ja-JP" sz="1200" dirty="0" err="1" smtClean="0"/>
              <a:t>RawDataBLock</a:t>
            </a:r>
            <a:r>
              <a:rPr lang="en-US" altLang="ja-JP" sz="1200" dirty="0" smtClean="0"/>
              <a:t> objects are handled by the actual DAQ program.</a:t>
            </a:r>
            <a:endParaRPr lang="en-US" altLang="ja-JP" sz="1200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12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0462"/>
          <a:stretch/>
        </p:blipFill>
        <p:spPr>
          <a:xfrm>
            <a:off x="143691" y="819397"/>
            <a:ext cx="10285651" cy="589491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409304" y="916301"/>
            <a:ext cx="460683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RawCOPPER header/trailer </a:t>
            </a:r>
            <a:r>
              <a:rPr lang="ja-JP" altLang="en-US" sz="1400" dirty="0" smtClean="0">
                <a:solidFill>
                  <a:srgbClr val="FF0000"/>
                </a:solidFill>
              </a:rPr>
              <a:t>　　　　-</a:t>
            </a:r>
            <a:r>
              <a:rPr lang="ja-JP" altLang="en-US" sz="1400" dirty="0">
                <a:solidFill>
                  <a:srgbClr val="FF0000"/>
                </a:solidFill>
              </a:rPr>
              <a:t>&gt; See Sec. 2</a:t>
            </a:r>
          </a:p>
          <a:p>
            <a:r>
              <a:rPr lang="ja-JP" altLang="en-US" sz="1400" dirty="0">
                <a:solidFill>
                  <a:srgbClr val="00B0F0"/>
                </a:solidFill>
              </a:rPr>
              <a:t>COPPER header/</a:t>
            </a:r>
            <a:r>
              <a:rPr lang="ja-JP" altLang="en-US" sz="1400" dirty="0" smtClean="0">
                <a:solidFill>
                  <a:srgbClr val="00B0F0"/>
                </a:solidFill>
              </a:rPr>
              <a:t>trailer　　　　　　　-</a:t>
            </a:r>
            <a:r>
              <a:rPr lang="ja-JP" altLang="en-US" sz="1400" dirty="0">
                <a:solidFill>
                  <a:srgbClr val="00B0F0"/>
                </a:solidFill>
              </a:rPr>
              <a:t>&gt; See Sec.3</a:t>
            </a:r>
          </a:p>
          <a:p>
            <a:r>
              <a:rPr lang="ja-JP" altLang="en-US" sz="1400" dirty="0">
                <a:solidFill>
                  <a:srgbClr val="00B050"/>
                </a:solidFill>
              </a:rPr>
              <a:t>B2link(FEE</a:t>
            </a:r>
            <a:r>
              <a:rPr lang="ja-JP" altLang="en-US" sz="1400" dirty="0">
                <a:solidFill>
                  <a:srgbClr val="FFC000"/>
                </a:solidFill>
              </a:rPr>
              <a:t>+HSLB) header/</a:t>
            </a:r>
            <a:r>
              <a:rPr lang="ja-JP" altLang="en-US" sz="1400" dirty="0" smtClean="0">
                <a:solidFill>
                  <a:srgbClr val="FFC000"/>
                </a:solidFill>
              </a:rPr>
              <a:t>trailer　　-</a:t>
            </a:r>
            <a:r>
              <a:rPr lang="ja-JP" altLang="en-US" sz="1400" dirty="0">
                <a:solidFill>
                  <a:srgbClr val="FFC000"/>
                </a:solidFill>
              </a:rPr>
              <a:t>&gt; See Sec.4 </a:t>
            </a:r>
          </a:p>
          <a:p>
            <a:r>
              <a:rPr lang="ja-JP" altLang="en-US" sz="1400" dirty="0">
                <a:solidFill>
                  <a:srgbClr val="0000CC"/>
                </a:solidFill>
              </a:rPr>
              <a:t>Detector </a:t>
            </a:r>
            <a:r>
              <a:rPr lang="ja-JP" altLang="en-US" sz="1400" dirty="0" smtClean="0">
                <a:solidFill>
                  <a:srgbClr val="0000CC"/>
                </a:solidFill>
              </a:rPr>
              <a:t>buffer　　　　　　　　　　　　-</a:t>
            </a:r>
            <a:r>
              <a:rPr lang="ja-JP" altLang="en-US" sz="1400" dirty="0">
                <a:solidFill>
                  <a:srgbClr val="0000CC"/>
                </a:solidFill>
              </a:rPr>
              <a:t>&gt; Untouched by DAQ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-1" y="78448"/>
            <a:ext cx="11340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1, Overview of RawCOPPER format (one data block from a COPPER board)</a:t>
            </a:r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204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7063" y="931700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6353" y="549144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95055" y="931700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95055" y="597744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622282" y="1631492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57063" y="4084863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06353" y="3702307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295055" y="4084863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95055" y="375090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240712" y="4784656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542197" y="4784656"/>
            <a:ext cx="1900573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19" name="円柱 18"/>
          <p:cNvSpPr/>
          <p:nvPr/>
        </p:nvSpPr>
        <p:spPr>
          <a:xfrm>
            <a:off x="8526923" y="232147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165773" y="1287232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33397" y="943007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641407" y="298589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25" name="円柱 24"/>
          <p:cNvSpPr/>
          <p:nvPr/>
        </p:nvSpPr>
        <p:spPr>
          <a:xfrm>
            <a:off x="8526922" y="543041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9038015" y="4120239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63371" y="3786283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41406" y="609483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30" name="円柱 29"/>
          <p:cNvSpPr/>
          <p:nvPr/>
        </p:nvSpPr>
        <p:spPr>
          <a:xfrm>
            <a:off x="4797493" y="2602655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4775279" y="5586878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624366" y="4784656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225397" y="164432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942325" y="3564388"/>
            <a:ext cx="8304245" cy="27992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636878" y="1631492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892232" y="1716780"/>
            <a:ext cx="1744647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右矢印 42"/>
          <p:cNvSpPr/>
          <p:nvPr/>
        </p:nvSpPr>
        <p:spPr>
          <a:xfrm rot="3345860">
            <a:off x="4612590" y="2294602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正方形/長方形 35"/>
          <p:cNvSpPr/>
          <p:nvPr/>
        </p:nvSpPr>
        <p:spPr>
          <a:xfrm rot="5400000">
            <a:off x="4694793" y="2004661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右矢印 43"/>
          <p:cNvSpPr/>
          <p:nvPr/>
        </p:nvSpPr>
        <p:spPr>
          <a:xfrm>
            <a:off x="8301031" y="1692634"/>
            <a:ext cx="157423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 rot="5400000">
            <a:off x="8369166" y="192298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 rot="3345860">
            <a:off x="8136818" y="2168640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右矢印 46"/>
          <p:cNvSpPr/>
          <p:nvPr/>
        </p:nvSpPr>
        <p:spPr>
          <a:xfrm rot="3345860">
            <a:off x="4672257" y="542304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4907342" y="4883362"/>
            <a:ext cx="163485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正方形/長方形 36"/>
          <p:cNvSpPr/>
          <p:nvPr/>
        </p:nvSpPr>
        <p:spPr>
          <a:xfrm rot="5400000">
            <a:off x="4758447" y="5063407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9" name="右矢印 48"/>
          <p:cNvSpPr/>
          <p:nvPr/>
        </p:nvSpPr>
        <p:spPr>
          <a:xfrm>
            <a:off x="8429768" y="4528650"/>
            <a:ext cx="1631742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右矢印 49"/>
          <p:cNvSpPr/>
          <p:nvPr/>
        </p:nvSpPr>
        <p:spPr>
          <a:xfrm rot="3345860">
            <a:off x="8192925" y="523179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正方形/長方形 28"/>
          <p:cNvSpPr/>
          <p:nvPr/>
        </p:nvSpPr>
        <p:spPr>
          <a:xfrm rot="5400000">
            <a:off x="8571815" y="4782912"/>
            <a:ext cx="1747747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4632" y="23553"/>
            <a:ext cx="466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u="sng" dirty="0" smtClean="0"/>
              <a:t>1-1</a:t>
            </a:r>
            <a:r>
              <a:rPr lang="en-US" altLang="ja-JP" sz="2400" u="sng" dirty="0"/>
              <a:t>, Online header/trailer reduction</a:t>
            </a:r>
            <a:endParaRPr lang="ja-JP" altLang="en-US" sz="2400" u="sng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18338" y="3659983"/>
            <a:ext cx="121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After</a:t>
            </a:r>
          </a:p>
          <a:p>
            <a:r>
              <a:rPr lang="en-US" altLang="ja-JP" dirty="0"/>
              <a:t>the update</a:t>
            </a:r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702517" y="6504612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PostRawCOPPER</a:t>
            </a:r>
            <a:r>
              <a:rPr lang="en-US" altLang="ja-JP" b="1" dirty="0"/>
              <a:t> format : </a:t>
            </a:r>
            <a:r>
              <a:rPr lang="en-US" altLang="ja-JP" b="1" dirty="0" err="1"/>
              <a:t>Ver</a:t>
            </a:r>
            <a:r>
              <a:rPr lang="en-US" altLang="ja-JP" b="1" dirty="0"/>
              <a:t> # = 1</a:t>
            </a:r>
            <a:endParaRPr lang="ja-JP" altLang="en-US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88843" y="6425656"/>
            <a:ext cx="418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/>
              <a:t>PreRawCOPPER</a:t>
            </a:r>
            <a:r>
              <a:rPr lang="en-US" altLang="ja-JP" sz="1600" b="1" dirty="0"/>
              <a:t> format : </a:t>
            </a:r>
            <a:r>
              <a:rPr lang="en-US" altLang="ja-JP" sz="1600" b="1" dirty="0" err="1"/>
              <a:t>Ver</a:t>
            </a:r>
            <a:r>
              <a:rPr lang="en-US" altLang="ja-JP" sz="1600" b="1" dirty="0"/>
              <a:t> # = 1 + 0x80 = 129 </a:t>
            </a:r>
            <a:endParaRPr lang="ja-JP" altLang="en-US" sz="16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3191760" y="3154921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7179332" y="3158222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261154" y="98078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75245" y="98263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158139" y="4120694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332406" y="4103580"/>
            <a:ext cx="2320153" cy="645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 </a:t>
            </a:r>
            <a:r>
              <a:rPr lang="en-US" altLang="ja-JP" sz="1200" dirty="0">
                <a:solidFill>
                  <a:schemeClr val="tx1"/>
                </a:solidFill>
              </a:rPr>
              <a:t>Raw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COPPER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59" y="1287232"/>
            <a:ext cx="1828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Before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2014)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-38474" y="3797073"/>
            <a:ext cx="1683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After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</a:t>
            </a:r>
            <a:r>
              <a:rPr lang="ja-JP" altLang="en-US" dirty="0" smtClean="0">
                <a:solidFill>
                  <a:srgbClr val="FF0000"/>
                </a:solidFill>
              </a:rPr>
              <a:t>201</a:t>
            </a:r>
            <a:r>
              <a:rPr lang="en-US" altLang="ja-JP" dirty="0" smtClean="0">
                <a:solidFill>
                  <a:srgbClr val="FF0000"/>
                </a:solidFill>
              </a:rPr>
              <a:t>4)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17" name="スライド番号プレースホルダー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86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23553" y="655790"/>
            <a:ext cx="10584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• PreRawCOPPER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If </a:t>
            </a:r>
            <a:r>
              <a:rPr lang="ja-JP" altLang="en-US" sz="2400" dirty="0"/>
              <a:t>you store data by COPPER CPU, then output data will be in </a:t>
            </a:r>
            <a:r>
              <a:rPr lang="en-US" altLang="ja-JP" sz="2400" dirty="0" smtClean="0"/>
              <a:t>P</a:t>
            </a:r>
            <a:r>
              <a:rPr lang="ja-JP" altLang="en-US" sz="2400" dirty="0" smtClean="0"/>
              <a:t>re</a:t>
            </a:r>
            <a:r>
              <a:rPr lang="ja-JP" altLang="en-US" sz="2400" dirty="0"/>
              <a:t>(reduction)RawCOPPER format.</a:t>
            </a:r>
          </a:p>
          <a:p>
            <a:r>
              <a:rPr lang="ja-JP" altLang="en-US" sz="2400" dirty="0"/>
              <a:t>• PostRawCOPPER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</a:t>
            </a:r>
            <a:r>
              <a:rPr lang="ja-JP" altLang="en-US" sz="2400" dirty="0"/>
              <a:t>Store the data downstream from readout PC, the output data will be in </a:t>
            </a:r>
            <a:r>
              <a:rPr lang="ja-JP" altLang="en-US" sz="2400" dirty="0" smtClean="0"/>
              <a:t>Post</a:t>
            </a:r>
            <a:r>
              <a:rPr lang="ja-JP" altLang="en-US" sz="2400" dirty="0"/>
              <a:t>(reduction)RawCOPPERFormat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86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652010" y="2621722"/>
            <a:ext cx="2122712" cy="481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header (13words)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652010" y="309739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652010" y="2356398"/>
            <a:ext cx="2122712" cy="265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>
                <a:solidFill>
                  <a:srgbClr val="FF0000"/>
                </a:solidFill>
              </a:rPr>
              <a:t>RawCopper</a:t>
            </a:r>
            <a:r>
              <a:rPr lang="en-US" altLang="ja-JP" sz="1200" b="1" dirty="0">
                <a:solidFill>
                  <a:srgbClr val="FF0000"/>
                </a:solidFill>
              </a:rPr>
              <a:t> Header(20words)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652010" y="5733210"/>
            <a:ext cx="2122712" cy="325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trailer(3words?)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652010" y="6062486"/>
            <a:ext cx="2122712" cy="248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>
                <a:solidFill>
                  <a:srgbClr val="FF0000"/>
                </a:solidFill>
              </a:rPr>
              <a:t>RawCopper Trailer(2words)</a:t>
            </a:r>
            <a:endParaRPr lang="ja-JP" altLang="en-US" sz="1350" b="1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876898" y="2005391"/>
            <a:ext cx="5192907" cy="2215991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         Number of total words</a:t>
            </a:r>
          </a:p>
          <a:p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        </a:t>
            </a:r>
            <a:r>
              <a:rPr lang="en-US" altLang="ja-JP" sz="1200" b="1" dirty="0">
                <a:solidFill>
                  <a:srgbClr val="0000CC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0x7f7f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</a:t>
            </a:r>
            <a:r>
              <a:rPr lang="en-US" altLang="ja-JP" sz="1200" b="1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Format ver.(8bit) 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| Number of words in this block ( 8bit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         exp no. (10bit=1024), run no.(22bit=4194304 including 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subrun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4         event number(32bit) </a:t>
            </a:r>
          </a:p>
          <a:p>
            <a:pPr marL="257175" indent="-257175">
              <a:buFontTx/>
              <a:buAutoNum type="arabicPlain" startAt="5"/>
            </a:pP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Trig-type)	</a:t>
            </a: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257175" indent="-257175">
              <a:buAutoNum type="arabicPlain" startAt="5"/>
            </a:pP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7        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Node ID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8        b2link CRC error bit (4) | |truncation mask (truncated or not) / type of data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compressed,calibration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,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…)</a:t>
            </a:r>
          </a:p>
          <a:p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9        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offset to 1st block of user’s data(FEE data)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       offset to 2nd block of user’s data(FEE data)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11       offset to 3rd block of user’s data(FEE data) </a:t>
            </a:r>
          </a:p>
          <a:p>
            <a:pPr marL="257175" indent="-257175">
              <a:buAutoNum type="arabicPlain" startAt="12"/>
            </a:pP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offset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4th block of user’s data(FEE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data)</a:t>
            </a:r>
            <a:r>
              <a:rPr lang="ja-JP" altLang="en-US" sz="105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ja-JP" altLang="en-US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76897" y="5918467"/>
            <a:ext cx="4572000" cy="415498"/>
          </a:xfrm>
          <a:prstGeom prst="rect">
            <a:avLst/>
          </a:prstGeom>
          <a:ln w="50800"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US" altLang="ja-JP" sz="1050" dirty="0"/>
              <a:t>1       reserved (maybe used for checksum)</a:t>
            </a:r>
          </a:p>
          <a:p>
            <a:r>
              <a:rPr lang="en-US" altLang="ja-JP" sz="1050" dirty="0"/>
              <a:t>2       termination word of this block = 0x7fff0006</a:t>
            </a:r>
            <a:endParaRPr lang="ja-JP" altLang="en-US" sz="105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7069804" y="1989838"/>
            <a:ext cx="582206" cy="37292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7652010" y="3215649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A)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652010" y="375793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652010" y="3876188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B)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652010" y="441741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652010" y="4535670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C)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9653447" y="3021772"/>
            <a:ext cx="379370" cy="152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0032816" y="2664496"/>
            <a:ext cx="7658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B2link(FEE/HSLB)</a:t>
            </a:r>
          </a:p>
          <a:p>
            <a:r>
              <a:rPr lang="en-US" altLang="ja-JP" sz="1050" dirty="0"/>
              <a:t>header </a:t>
            </a:r>
          </a:p>
          <a:p>
            <a:r>
              <a:rPr lang="en-US" altLang="ja-JP" sz="1050" dirty="0"/>
              <a:t>and</a:t>
            </a:r>
          </a:p>
          <a:p>
            <a:r>
              <a:rPr lang="en-US" altLang="ja-JP" sz="1050" dirty="0"/>
              <a:t>trailer</a:t>
            </a:r>
            <a:endParaRPr lang="ja-JP" altLang="en-US" sz="1050" dirty="0"/>
          </a:p>
        </p:txBody>
      </p:sp>
      <p:sp>
        <p:nvSpPr>
          <p:cNvPr id="36" name="正方形/長方形 35"/>
          <p:cNvSpPr/>
          <p:nvPr/>
        </p:nvSpPr>
        <p:spPr>
          <a:xfrm>
            <a:off x="7652010" y="505817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652010" y="5176751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D)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9614397" y="3246362"/>
            <a:ext cx="418421" cy="458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916971" y="3102873"/>
            <a:ext cx="2757986" cy="324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6971" y="3571935"/>
            <a:ext cx="2757986" cy="1849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894025" y="3729086"/>
            <a:ext cx="2780933" cy="68832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4913687" y="3908360"/>
            <a:ext cx="2761270" cy="11685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7050454" y="2646314"/>
            <a:ext cx="601557" cy="264779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 flipV="1">
            <a:off x="6448897" y="5896094"/>
            <a:ext cx="1226060" cy="17489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 flipV="1">
            <a:off x="6425951" y="6293134"/>
            <a:ext cx="1249007" cy="1432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2961494" y="2139011"/>
            <a:ext cx="1148317" cy="265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" name="直線矢印コネクタ 7"/>
          <p:cNvCxnSpPr>
            <a:stCxn id="6" idx="6"/>
            <a:endCxn id="9" idx="1"/>
          </p:cNvCxnSpPr>
          <p:nvPr/>
        </p:nvCxnSpPr>
        <p:spPr>
          <a:xfrm flipV="1">
            <a:off x="4109810" y="1339833"/>
            <a:ext cx="2546738" cy="93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656549" y="739669"/>
            <a:ext cx="4003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 this version number to distinguish</a:t>
            </a:r>
          </a:p>
          <a:p>
            <a:r>
              <a:rPr lang="en-US" altLang="ja-JP" dirty="0"/>
              <a:t>Different data format.</a:t>
            </a:r>
          </a:p>
          <a:p>
            <a:r>
              <a:rPr lang="en-US" altLang="ja-JP" dirty="0"/>
              <a:t>Ver.0 : to 2014. June(including DESY test)</a:t>
            </a:r>
          </a:p>
          <a:p>
            <a:r>
              <a:rPr lang="en-US" altLang="ja-JP" dirty="0"/>
              <a:t>ver.1 :  from June.2014 </a:t>
            </a:r>
            <a:endParaRPr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28276" y="90106"/>
            <a:ext cx="11963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u="sng" dirty="0"/>
              <a:t>2-1, “</a:t>
            </a:r>
            <a:r>
              <a:rPr lang="en-US" altLang="ja-JP" sz="2800" u="sng" dirty="0" err="1"/>
              <a:t>RawCOPPER</a:t>
            </a:r>
            <a:r>
              <a:rPr lang="en-US" altLang="ja-JP" sz="2800" u="sng" dirty="0"/>
              <a:t> header/trailer”  format in </a:t>
            </a:r>
            <a:r>
              <a:rPr lang="en-US" altLang="ja-JP" sz="2800" u="sng" dirty="0" err="1"/>
              <a:t>PreRawCOPPER</a:t>
            </a:r>
            <a:r>
              <a:rPr lang="en-US" altLang="ja-JP" sz="2800" u="sng" dirty="0"/>
              <a:t> format (ver. 1+0x80)</a:t>
            </a:r>
            <a:endParaRPr kumimoji="1" lang="ja-JP" altLang="en-US" sz="2800" u="sng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7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1043" y="137004"/>
            <a:ext cx="12100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2-2, “RawCOPPER header” and trailer format in PostRawCOPPER format (ver</a:t>
            </a:r>
            <a:r>
              <a:rPr lang="ja-JP" altLang="en-US" sz="2800" u="sng" dirty="0" smtClean="0"/>
              <a:t>.</a:t>
            </a:r>
            <a:r>
              <a:rPr lang="en-US" altLang="ja-JP" sz="2800" u="sng" dirty="0" smtClean="0"/>
              <a:t>0x0</a:t>
            </a:r>
            <a:r>
              <a:rPr lang="ja-JP" altLang="en-US" sz="2800" u="sng" dirty="0" smtClean="0"/>
              <a:t>1</a:t>
            </a:r>
            <a:r>
              <a:rPr lang="ja-JP" altLang="en-US" sz="2800" u="sng" dirty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96126" y="988022"/>
            <a:ext cx="4807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Same as PreRawCOPPER format</a:t>
            </a:r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00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41335"/>
            <a:ext cx="8832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u="sng" dirty="0"/>
              <a:t>2-3, </a:t>
            </a:r>
            <a:r>
              <a:rPr lang="en-US" altLang="ja-JP" sz="2800" u="sng" dirty="0" smtClean="0"/>
              <a:t>tentative format of </a:t>
            </a:r>
            <a:r>
              <a:rPr lang="ja-JP" altLang="en-US" sz="2800" u="sng" dirty="0" smtClean="0"/>
              <a:t>32bit </a:t>
            </a:r>
            <a:r>
              <a:rPr lang="en-US" altLang="ja-JP" sz="2800" u="sng" dirty="0" smtClean="0"/>
              <a:t>node</a:t>
            </a:r>
            <a:r>
              <a:rPr lang="ja-JP" altLang="en-US" sz="2800" u="sng" dirty="0" smtClean="0"/>
              <a:t> </a:t>
            </a:r>
            <a:r>
              <a:rPr lang="ja-JP" altLang="en-US" sz="2800" u="sng" dirty="0"/>
              <a:t>ID (A.K.A. </a:t>
            </a:r>
            <a:r>
              <a:rPr lang="en-US" altLang="ja-JP" sz="2800" u="sng" dirty="0" smtClean="0"/>
              <a:t>subsystem </a:t>
            </a:r>
            <a:r>
              <a:rPr lang="ja-JP" altLang="en-US" sz="2800" u="sng" dirty="0" smtClean="0"/>
              <a:t>ID</a:t>
            </a:r>
            <a:r>
              <a:rPr lang="ja-JP" altLang="en-US" sz="2800" u="sng" dirty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58817" y="825580"/>
            <a:ext cx="6096000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ja-JP" altLang="en-US" dirty="0" smtClean="0"/>
              <a:t>(31-24)  Detector ID  :  8bit=256 : detector </a:t>
            </a:r>
            <a:r>
              <a:rPr lang="en-US" altLang="ja-JP" dirty="0" smtClean="0"/>
              <a:t>ID</a:t>
            </a:r>
            <a:endParaRPr lang="ja-JP" altLang="en-US" dirty="0" smtClean="0"/>
          </a:p>
          <a:p>
            <a:r>
              <a:rPr lang="ja-JP" altLang="en-US" dirty="0" smtClean="0"/>
              <a:t>(</a:t>
            </a:r>
            <a:r>
              <a:rPr lang="en-US" altLang="ja-JP" dirty="0" smtClean="0"/>
              <a:t>9</a:t>
            </a:r>
            <a:r>
              <a:rPr lang="ja-JP" altLang="en-US" dirty="0" smtClean="0"/>
              <a:t>-0)    </a:t>
            </a:r>
            <a:r>
              <a:rPr lang="en-US" altLang="ja-JP" dirty="0" smtClean="0"/>
              <a:t>lower bits of COPPER ID</a:t>
            </a:r>
            <a:r>
              <a:rPr lang="ja-JP" altLang="en-US" dirty="0" smtClean="0"/>
              <a:t>  :  1</a:t>
            </a:r>
            <a:r>
              <a:rPr lang="en-US" altLang="ja-JP" dirty="0" smtClean="0"/>
              <a:t>0</a:t>
            </a:r>
            <a:r>
              <a:rPr lang="ja-JP" altLang="en-US" dirty="0" smtClean="0"/>
              <a:t>bit (</a:t>
            </a:r>
            <a:r>
              <a:rPr lang="en-US" altLang="ja-JP" dirty="0" smtClean="0"/>
              <a:t>1024</a:t>
            </a:r>
            <a:r>
              <a:rPr lang="ja-JP" altLang="en-US" dirty="0" smtClean="0"/>
              <a:t>)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38739" y="1770985"/>
            <a:ext cx="7418588" cy="258532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Detector ID (Defined in </a:t>
            </a:r>
            <a:r>
              <a:rPr lang="ja-JP" altLang="en-US" dirty="0" smtClean="0"/>
              <a:t>rawdata</a:t>
            </a:r>
            <a:r>
              <a:rPr lang="ja-JP" altLang="en-US" dirty="0"/>
              <a:t>/dataobjects/include/</a:t>
            </a:r>
            <a:r>
              <a:rPr lang="ja-JP" altLang="en-US" dirty="0" smtClean="0"/>
              <a:t>RawCOPPER</a:t>
            </a:r>
            <a:r>
              <a:rPr lang="en-US" altLang="ja-JP" dirty="0" smtClean="0"/>
              <a:t>Format</a:t>
            </a:r>
            <a:r>
              <a:rPr lang="ja-JP" altLang="en-US" dirty="0" err="1" smtClean="0"/>
              <a:t>.</a:t>
            </a:r>
            <a:r>
              <a:rPr lang="ja-JP" altLang="en-US" dirty="0"/>
              <a:t>h)</a:t>
            </a:r>
          </a:p>
          <a:p>
            <a:r>
              <a:rPr lang="ja-JP" altLang="en-US" dirty="0"/>
              <a:t>• #define SVD_ID  0x01000000 // tentative</a:t>
            </a:r>
          </a:p>
          <a:p>
            <a:r>
              <a:rPr lang="ja-JP" altLang="en-US" dirty="0"/>
              <a:t>• #define CDC_ID  0x02000000 // tentative</a:t>
            </a:r>
          </a:p>
          <a:p>
            <a:r>
              <a:rPr lang="ja-JP" altLang="en-US" dirty="0"/>
              <a:t>• #define BPID_ID 0x03000000 // tentative</a:t>
            </a:r>
          </a:p>
          <a:p>
            <a:r>
              <a:rPr lang="ja-JP" altLang="en-US" dirty="0"/>
              <a:t>• #define EPID_ID 0x04000000 // tentative</a:t>
            </a:r>
          </a:p>
          <a:p>
            <a:r>
              <a:rPr lang="ja-JP" altLang="en-US" dirty="0"/>
              <a:t>• #define BECL_ID  0x05000000 // tentative</a:t>
            </a:r>
          </a:p>
          <a:p>
            <a:r>
              <a:rPr lang="ja-JP" altLang="en-US" dirty="0"/>
              <a:t>• #define EECL_ID  0x06000000 // tentative</a:t>
            </a:r>
          </a:p>
          <a:p>
            <a:r>
              <a:rPr lang="ja-JP" altLang="en-US" dirty="0"/>
              <a:t>• #define BKLM_ID  0x07000000 // tentative</a:t>
            </a:r>
          </a:p>
          <a:p>
            <a:r>
              <a:rPr lang="ja-JP" altLang="en-US" dirty="0"/>
              <a:t>• #define EKLM_ID  0x08000000 // tentative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097366" y="6220488"/>
            <a:ext cx="8750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Node ID </a:t>
            </a:r>
            <a:r>
              <a:rPr lang="ja-JP" altLang="en-US" dirty="0" smtClean="0"/>
              <a:t>= </a:t>
            </a:r>
            <a:r>
              <a:rPr lang="ja-JP" altLang="en-US" dirty="0"/>
              <a:t>“TTD ” = 0x54544420 and </a:t>
            </a:r>
            <a:r>
              <a:rPr lang="en-US" altLang="ja-JP" dirty="0" smtClean="0"/>
              <a:t>“FTSW” are</a:t>
            </a:r>
            <a:r>
              <a:rPr lang="ja-JP" altLang="en-US" dirty="0" smtClean="0"/>
              <a:t> </a:t>
            </a:r>
            <a:r>
              <a:rPr lang="ja-JP" altLang="en-US" dirty="0"/>
              <a:t>reserved </a:t>
            </a:r>
            <a:r>
              <a:rPr lang="en-US" altLang="ja-JP" dirty="0" smtClean="0"/>
              <a:t>for VME CPU and F</a:t>
            </a:r>
            <a:r>
              <a:rPr lang="ja-JP" altLang="en-US" dirty="0" smtClean="0"/>
              <a:t>TSW </a:t>
            </a:r>
            <a:r>
              <a:rPr lang="ja-JP" altLang="en-US" dirty="0"/>
              <a:t>now.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99396" y="4891524"/>
            <a:ext cx="8945957" cy="11387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Full COPPER ID can be reconstructed by “( Detector ID &gt;&gt; 24 ) * 1000 + COPEPR ID(12bit) “</a:t>
            </a:r>
          </a:p>
          <a:p>
            <a:r>
              <a:rPr lang="en-US" altLang="ja-JP" sz="1600" dirty="0" smtClean="0"/>
              <a:t>	e.g. </a:t>
            </a:r>
            <a:r>
              <a:rPr lang="en-US" altLang="ja-JP" sz="1600" dirty="0" err="1" smtClean="0"/>
              <a:t>NodeID</a:t>
            </a:r>
            <a:r>
              <a:rPr lang="en-US" altLang="ja-JP" sz="1600" dirty="0" smtClean="0"/>
              <a:t> = 0x0600000a    -&gt; COPPER ID = cpr6010</a:t>
            </a:r>
          </a:p>
          <a:p>
            <a:r>
              <a:rPr kumimoji="1" lang="en-US" altLang="ja-JP" sz="1600" dirty="0" smtClean="0"/>
              <a:t>     	       </a:t>
            </a:r>
            <a:r>
              <a:rPr kumimoji="1" lang="en-US" altLang="ja-JP" sz="1600" dirty="0" err="1" smtClean="0"/>
              <a:t>NodeID</a:t>
            </a:r>
            <a:r>
              <a:rPr kumimoji="1" lang="en-US" altLang="ja-JP" sz="1600" dirty="0" smtClean="0"/>
              <a:t> = 0x0100000a   -&gt; COPPER ID = cpr1010</a:t>
            </a:r>
          </a:p>
          <a:p>
            <a:r>
              <a:rPr lang="en-US" altLang="ja-JP" dirty="0" smtClean="0"/>
              <a:t>A label of COPPER ID will be attached on the front of a COPPER board</a:t>
            </a:r>
            <a:endParaRPr kumimoji="1"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268381" y="526656"/>
            <a:ext cx="987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Format</a:t>
            </a:r>
            <a:r>
              <a:rPr lang="en-US" altLang="ja-JP" dirty="0"/>
              <a:t> :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68381" y="1471911"/>
            <a:ext cx="1391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/>
              <a:t>Detector ID </a:t>
            </a:r>
            <a:r>
              <a:rPr lang="en-US" altLang="ja-JP" dirty="0" smtClean="0"/>
              <a:t>: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964116" y="4611763"/>
            <a:ext cx="179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Full COPPER </a:t>
            </a:r>
            <a:r>
              <a:rPr lang="en-US" altLang="ja-JP" dirty="0" smtClean="0"/>
              <a:t>ID :  </a:t>
            </a:r>
            <a:endParaRPr lang="ja-JP" altLang="en-US" dirty="0"/>
          </a:p>
        </p:txBody>
      </p:sp>
      <p:sp>
        <p:nvSpPr>
          <p:cNvPr id="10" name="スライド番号プレースホルダー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366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7" y="0"/>
            <a:ext cx="11982203" cy="6737852"/>
          </a:xfrm>
          <a:prstGeom prst="rect">
            <a:avLst/>
          </a:prstGeom>
        </p:spPr>
      </p:pic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265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06640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3-2, COPPER header and trailer in PostRawCOPPER format (ver</a:t>
            </a:r>
            <a:r>
              <a:rPr lang="ja-JP" altLang="en-US" sz="2800" u="sng" dirty="0" smtClean="0"/>
              <a:t>. </a:t>
            </a:r>
            <a:r>
              <a:rPr lang="en-US" altLang="ja-JP" sz="2800" u="sng" dirty="0" smtClean="0"/>
              <a:t>0x0</a:t>
            </a:r>
            <a:r>
              <a:rPr lang="ja-JP" altLang="en-US" sz="2800" u="sng" dirty="0" smtClean="0"/>
              <a:t>1 </a:t>
            </a:r>
            <a:r>
              <a:rPr lang="ja-JP" altLang="en-US" sz="2800" u="sng" dirty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77932" y="93265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800" dirty="0"/>
              <a:t>No COPEPR header and trailer in Post reduction </a:t>
            </a:r>
            <a:r>
              <a:rPr lang="en-US" altLang="ja-JP" sz="2800" dirty="0" err="1"/>
              <a:t>rawcopper</a:t>
            </a:r>
            <a:r>
              <a:rPr lang="en-US" altLang="ja-JP" sz="2800" dirty="0"/>
              <a:t> format.</a:t>
            </a:r>
            <a:endParaRPr lang="ja-JP" altLang="en-US" sz="2800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82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1495</Words>
  <Application>Microsoft Office PowerPoint</Application>
  <PresentationFormat>ワイド画面</PresentationFormat>
  <Paragraphs>345</Paragraphs>
  <Slides>19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6" baseType="lpstr">
      <vt:lpstr>Arial Unicode MS</vt:lpstr>
      <vt:lpstr>ＭＳ Ｐゴシック</vt:lpstr>
      <vt:lpstr>Arial</vt:lpstr>
      <vt:lpstr>Calibri</vt:lpstr>
      <vt:lpstr>Calibri Light</vt:lpstr>
      <vt:lpstr>Wingdings</vt:lpstr>
      <vt:lpstr>Office テーマ</vt:lpstr>
      <vt:lpstr>RawCOPPER data format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5-1, RawDataBlock object ( to handle Raw data from COPPER board )</vt:lpstr>
      <vt:lpstr>PowerPoint プレゼンテーション</vt:lpstr>
      <vt:lpstr>PowerPoint プレゼンテーション</vt:lpstr>
      <vt:lpstr>Example : # of event and node in one RawDataBock object : Output by RecvStream1.py and 3 RecvSendCOPPER.py processes</vt:lpstr>
      <vt:lpstr>New RawCOPPER class</vt:lpstr>
      <vt:lpstr>PowerPoint プレゼンテーション</vt:lpstr>
      <vt:lpstr>Revision History of this document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</dc:creator>
  <cp:lastModifiedBy>yamada</cp:lastModifiedBy>
  <cp:revision>103</cp:revision>
  <dcterms:created xsi:type="dcterms:W3CDTF">2013-08-22T11:01:48Z</dcterms:created>
  <dcterms:modified xsi:type="dcterms:W3CDTF">2014-08-23T02:35:49Z</dcterms:modified>
</cp:coreProperties>
</file>