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3" r:id="rId3"/>
    <p:sldId id="280" r:id="rId4"/>
    <p:sldId id="281" r:id="rId5"/>
    <p:sldId id="282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99" r:id="rId15"/>
    <p:sldId id="300" r:id="rId16"/>
    <p:sldId id="301" r:id="rId17"/>
    <p:sldId id="296" r:id="rId18"/>
    <p:sldId id="297" r:id="rId19"/>
    <p:sldId id="27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3E6D-33FC-4920-BABA-2652556472EE}" type="datetimeFigureOut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9E5E-480E-417F-B3BC-7424C18D3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24D4-C5EF-4801-9059-94DFA2D6E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9E5E-480E-417F-B3BC-7424C18D36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EFB4-69ED-4E68-B3D2-373D28E33538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B9C-5D39-4C94-92FF-ED1839E3093E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A315-572C-4E3A-AF49-3304F3F50D20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7471-07C5-4B29-AB9F-3840E11E5604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FF66-6F70-4093-AECF-C4D8476C663A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0584-3E86-46A4-9CA6-79DD78A24806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2D0-2C05-485C-BBE8-97C65780AEE5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C03-6842-4EA1-889E-1B802F63DBD3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BD02-7576-46CF-9525-A57FC7C039EC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26D2-31AB-4748-93E0-8D676D454AFF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3B0F-4D42-4EF8-8386-68FFAE4CFAFF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897A-1471-4C2D-A2F1-7B2D3BCB6D9A}" type="datetime1">
              <a:rPr kumimoji="1" lang="ja-JP" altLang="en-US" smtClean="0"/>
              <a:t>2014/9/26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RawCOPPER</a:t>
            </a:r>
            <a:r>
              <a:rPr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9669" y="4650057"/>
            <a:ext cx="9144000" cy="518532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Sep. 27</a:t>
            </a:r>
            <a:r>
              <a:rPr lang="en-US" altLang="ja-JP" sz="2800" dirty="0" smtClean="0"/>
              <a:t>, </a:t>
            </a:r>
            <a:r>
              <a:rPr lang="en-US" altLang="ja-JP" sz="2800" dirty="0" smtClean="0"/>
              <a:t>2014</a:t>
            </a:r>
            <a:r>
              <a:rPr lang="ja-JP" altLang="en-US" sz="2800" dirty="0" smtClean="0"/>
              <a:t>　　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svn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rev. </a:t>
            </a:r>
            <a:r>
              <a:rPr lang="en-US" altLang="ja-JP" sz="2800" dirty="0" smtClean="0"/>
              <a:t>13094)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Satoru Yamada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9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675" y="101378"/>
            <a:ext cx="11665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u="sng" dirty="0"/>
              <a:t>4-1, B2link FEE header/Trailer, B2link HSLB header/Trailer </a:t>
            </a:r>
            <a:r>
              <a:rPr lang="ja-JP" altLang="en-US" sz="2400" u="sng" dirty="0" smtClean="0"/>
              <a:t>in </a:t>
            </a:r>
            <a:endParaRPr lang="ja-JP" altLang="en-US" sz="2400" u="sng" dirty="0"/>
          </a:p>
          <a:p>
            <a:r>
              <a:rPr lang="ja-JP" altLang="en-US" sz="2400" u="sng" dirty="0"/>
              <a:t>PreRawCOPPERFormat (ver. </a:t>
            </a:r>
            <a:r>
              <a:rPr lang="en-US" altLang="ja-JP" sz="2400" u="sng" dirty="0" smtClean="0"/>
              <a:t>0x0</a:t>
            </a:r>
            <a:r>
              <a:rPr lang="ja-JP" altLang="en-US" sz="2400" u="sng" dirty="0" smtClean="0"/>
              <a:t>1 + 0x80</a:t>
            </a:r>
            <a:r>
              <a:rPr lang="ja-JP" altLang="en-US" sz="2400" u="sng" dirty="0"/>
              <a:t>)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6319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Belle2link User guide (June 10, 2014):</a:t>
            </a:r>
          </a:p>
          <a:p>
            <a:r>
              <a:rPr lang="ja-JP" altLang="en-US" dirty="0"/>
              <a:t>You can download from 18 th B2GM indico page</a:t>
            </a:r>
          </a:p>
          <a:p>
            <a:r>
              <a:rPr lang="ja-JP" altLang="en-US" sz="1200" dirty="0"/>
              <a:t>http://kds.kek.jp/getFile.py/access?contribId=132&amp;sessionId=28&amp;resId=0&amp;materialId=0&amp;confId=15329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" y="1761011"/>
            <a:ext cx="6743700" cy="4191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13122" y="2658311"/>
            <a:ext cx="4243449" cy="24622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NOTICE :</a:t>
            </a:r>
          </a:p>
          <a:p>
            <a:r>
              <a:rPr lang="ja-JP" altLang="en-US" dirty="0"/>
              <a:t>To produce this format, the b2tt core used in </a:t>
            </a:r>
          </a:p>
          <a:p>
            <a:r>
              <a:rPr lang="ja-JP" altLang="en-US" dirty="0"/>
              <a:t>the FEE firmware should be the latest.</a:t>
            </a:r>
          </a:p>
          <a:p>
            <a:r>
              <a:rPr lang="ja-JP" altLang="en-US" dirty="0"/>
              <a:t>Please see Nakao-san’s following e-mails :</a:t>
            </a:r>
          </a:p>
          <a:p>
            <a:r>
              <a:rPr lang="ja-JP" altLang="en-US" sz="1200" dirty="0"/>
              <a:t>[b2link_ml:0143] Belle2link version 0.01 -</a:t>
            </a:r>
          </a:p>
          <a:p>
            <a:r>
              <a:rPr lang="ja-JP" altLang="en-US" sz="1200" dirty="0"/>
              <a:t>SVN update </a:t>
            </a:r>
          </a:p>
          <a:p>
            <a:r>
              <a:rPr lang="ja-JP" altLang="en-US" sz="1600" dirty="0"/>
              <a:t>And </a:t>
            </a:r>
          </a:p>
          <a:p>
            <a:r>
              <a:rPr lang="ja-JP" altLang="en-US" sz="1200" dirty="0"/>
              <a:t>[b2link_ml:0144] Re: Belle2link version 0.01 -</a:t>
            </a:r>
          </a:p>
          <a:p>
            <a:r>
              <a:rPr lang="ja-JP" altLang="en-US" sz="1200" dirty="0"/>
              <a:t>SVN update 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1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420" y="419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/>
              <a:t>0x0</a:t>
            </a:r>
            <a:r>
              <a:rPr lang="ja-JP" altLang="en-US" sz="2800" dirty="0" smtClean="0"/>
              <a:t>1</a:t>
            </a:r>
            <a:r>
              <a:rPr lang="ja-JP" altLang="en-US" sz="2800" dirty="0"/>
              <a:t>)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1" y="1276721"/>
            <a:ext cx="9643818" cy="52784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4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756" y="121124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4-3, Older B2link header/trailer formats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5703" y="916771"/>
            <a:ext cx="308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At DESY test in January of 2014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1065" y="12861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B2GM slides:</a:t>
            </a:r>
          </a:p>
          <a:p>
            <a:r>
              <a:rPr lang="ja-JP" altLang="en-US" sz="1200" dirty="0"/>
              <a:t>http://kds.kek.jp/getFile.py/access?contribId=143&amp;sessionId=38&amp;resId=0&amp;materialId=slides&amp;confId=13911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2214501"/>
            <a:ext cx="5067300" cy="43053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7184" y="108648"/>
            <a:ext cx="11259499" cy="671937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 smtClean="0"/>
              <a:t>5-1, </a:t>
            </a:r>
            <a:r>
              <a:rPr lang="en-US" altLang="ja-JP" sz="3200" b="1" u="sng" dirty="0" err="1"/>
              <a:t>RawDataBlock</a:t>
            </a:r>
            <a:r>
              <a:rPr lang="en-US" altLang="ja-JP" sz="3200" b="1" u="sng" dirty="0"/>
              <a:t> object ( to handle Raw data from COPPER board )</a:t>
            </a:r>
            <a:endParaRPr kumimoji="1" lang="ja-JP" altLang="en-US" sz="3200" b="1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1389" y="111507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7986" y="1484409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RawCOPPER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7986" y="889233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RawFTSW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0633" y="12495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RawSVD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86787" y="170944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RawCDC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872831" y="1140671"/>
            <a:ext cx="415155" cy="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82917" y="1442155"/>
            <a:ext cx="37384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1"/>
          </p:cNvCxnSpPr>
          <p:nvPr/>
        </p:nvCxnSpPr>
        <p:spPr>
          <a:xfrm flipV="1">
            <a:off x="4597696" y="1434230"/>
            <a:ext cx="302937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81510" y="1753383"/>
            <a:ext cx="310887" cy="1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86786" y="2088319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Raw…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>
            <a:off x="4578387" y="1831309"/>
            <a:ext cx="308399" cy="4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0197" y="2869504"/>
            <a:ext cx="422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 smtClean="0"/>
              <a:t>	methods to access data;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m_num_nodes</a:t>
            </a:r>
            <a:r>
              <a:rPr lang="en-US" altLang="ja-JP" dirty="0" smtClean="0"/>
              <a:t>; // # of nodes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m_num_events</a:t>
            </a:r>
            <a:r>
              <a:rPr lang="en-US" altLang="ja-JP" dirty="0" smtClean="0"/>
              <a:t>;// # of events</a:t>
            </a:r>
          </a:p>
          <a:p>
            <a:endParaRPr lang="en-US" altLang="ja-JP" dirty="0" smtClean="0"/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m_buffer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;  -&gt; buffer for data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8562" y="2928671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Event # = n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68564" y="3375244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8564" y="4269892"/>
            <a:ext cx="2047875" cy="4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368564" y="3812388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368562" y="4728502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</a:t>
            </a:r>
            <a:r>
              <a:rPr lang="en-US" altLang="ja-JP" sz="1400" dirty="0" smtClean="0"/>
              <a:t>n + 1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68561" y="51756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368559" y="60647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368559" y="5627611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30" name="右中かっこ 29"/>
          <p:cNvSpPr/>
          <p:nvPr/>
        </p:nvSpPr>
        <p:spPr>
          <a:xfrm>
            <a:off x="7416437" y="2928671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7416433" y="4747229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35541" y="3637731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1712" y="5398517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(n+1)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133475" y="780585"/>
            <a:ext cx="5229225" cy="172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39607" y="3421329"/>
            <a:ext cx="266707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example,</a:t>
            </a:r>
          </a:p>
          <a:p>
            <a:r>
              <a:rPr lang="en-US" altLang="ja-JP" dirty="0" err="1" smtClean="0"/>
              <a:t>M_num_nodes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ja-JP" dirty="0" err="1" smtClean="0"/>
              <a:t>M_num_events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# of data blocks = </a:t>
            </a:r>
            <a:r>
              <a:rPr lang="en-US" altLang="ja-JP" dirty="0" smtClean="0">
                <a:solidFill>
                  <a:srgbClr val="FF0000"/>
                </a:solidFill>
              </a:rPr>
              <a:t>4 * 2 = 8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7" name="左中かっこ 36"/>
          <p:cNvSpPr/>
          <p:nvPr/>
        </p:nvSpPr>
        <p:spPr>
          <a:xfrm>
            <a:off x="5149491" y="2928671"/>
            <a:ext cx="116555" cy="3564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16200000">
            <a:off x="4360651" y="452626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m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_buffer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797305" y="1147903"/>
            <a:ext cx="408797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latin typeface="Arial" panose="020B0604020202020204" pitchFamily="34" charset="0"/>
              </a:rPr>
              <a:t>Source code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https://</a:t>
            </a:r>
            <a:r>
              <a:rPr kumimoji="0" lang="en-US" altLang="ja-JP" sz="1100" dirty="0" smtClean="0">
                <a:latin typeface="Arial" panose="020B0604020202020204" pitchFamily="34" charset="0"/>
              </a:rPr>
              <a:t>belle2.cc.kek.jp/svn/trunk/software/rawdata/dataobjects/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54385" y="2587344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of data structure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3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74306" y="588558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875974" y="912964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94472" y="1703267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813931" y="1681664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158451" y="1131313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DeSerializerCOPPER.cc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154730" y="1333935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407329" y="1145236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2035" y="1347471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92161" y="1731330"/>
            <a:ext cx="31576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50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NUM_EVT_PER_BASF2LOOP_COPPER</a:t>
            </a:r>
            <a:r>
              <a:rPr lang="en-US" altLang="ja-JP" sz="1000" dirty="0"/>
              <a:t>(=50);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Num_event</a:t>
            </a:r>
            <a:r>
              <a:rPr lang="en-US" altLang="ja-JP" sz="1400" dirty="0"/>
              <a:t> = 1;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 = 1;</a:t>
            </a:r>
          </a:p>
          <a:p>
            <a:r>
              <a:rPr lang="en-US" altLang="ja-JP" sz="1400" dirty="0" err="1"/>
              <a:t>temp_rawdblk</a:t>
            </a:r>
            <a:r>
              <a:rPr lang="en-US" altLang="ja-JP" sz="1400" dirty="0"/>
              <a:t> =  </a:t>
            </a:r>
            <a:r>
              <a:rPr lang="en-US" altLang="ja-JP" sz="1400" dirty="0" err="1"/>
              <a:t>raw_dblkarray.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temp_rawdblk</a:t>
            </a:r>
            <a:r>
              <a:rPr lang="en-US" altLang="ja-JP" sz="1400" dirty="0"/>
              <a:t>-&gt;</a:t>
            </a:r>
            <a:r>
              <a:rPr lang="en-US" altLang="ja-JP" sz="1400" dirty="0" err="1"/>
              <a:t>SetBuffer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temp_buf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m_size_word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delete_flag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num_events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6187" y="1759930"/>
            <a:ext cx="23208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Send each </a:t>
            </a:r>
            <a:r>
              <a:rPr lang="en-US" altLang="ja-JP" sz="1400" dirty="0" err="1"/>
              <a:t>raw_dblkarray</a:t>
            </a:r>
            <a:r>
              <a:rPr lang="en-US" altLang="ja-JP" sz="1400" dirty="0"/>
              <a:t>[</a:t>
            </a:r>
            <a:r>
              <a:rPr lang="en-US" altLang="ja-JP" sz="1400" dirty="0" err="1"/>
              <a:t>i</a:t>
            </a:r>
            <a:r>
              <a:rPr lang="en-US" altLang="ja-JP" sz="1400" dirty="0"/>
              <a:t>] event</a:t>
            </a:r>
          </a:p>
          <a:p>
            <a:r>
              <a:rPr lang="en-US" altLang="ja-JP" sz="1400" dirty="0"/>
              <a:t>separately.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2161" y="4935469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2" name="右矢印 41"/>
          <p:cNvSpPr/>
          <p:nvPr/>
        </p:nvSpPr>
        <p:spPr>
          <a:xfrm>
            <a:off x="5487526" y="264352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306" y="147484"/>
            <a:ext cx="528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COPPER</a:t>
            </a:r>
            <a:r>
              <a:rPr lang="en-US" altLang="ja-JP" dirty="0"/>
              <a:t> (as of rev.12453)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13932" y="4935469"/>
            <a:ext cx="27149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4" name="右矢印 43"/>
          <p:cNvSpPr/>
          <p:nvPr/>
        </p:nvSpPr>
        <p:spPr>
          <a:xfrm>
            <a:off x="8528842" y="2679133"/>
            <a:ext cx="92979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5539086" y="3740344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58632" y="2717112"/>
            <a:ext cx="1343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a readout</a:t>
            </a:r>
          </a:p>
          <a:p>
            <a:r>
              <a:rPr lang="en-US" altLang="ja-JP" dirty="0"/>
              <a:t>PC</a:t>
            </a:r>
            <a:endParaRPr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745193" y="2643528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4303" y="3006425"/>
            <a:ext cx="67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</a:p>
          <a:p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8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0383" y="626739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92051" y="951145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10549" y="1741448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630008" y="1719845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52881" y="1100084"/>
            <a:ext cx="177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DeserializerPC.cc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70807" y="1372116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223406" y="1183417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238112" y="1385652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8238" y="1769510"/>
            <a:ext cx="3157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1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NUM_EVT_PER_BASF2LOOP_PC </a:t>
            </a:r>
            <a:r>
              <a:rPr lang="en-US" altLang="ja-JP" sz="1000" dirty="0"/>
              <a:t>(=1);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raw_datablkarray.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2264" y="1798112"/>
            <a:ext cx="23208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08238" y="4973650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 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5" name="右矢印 14"/>
          <p:cNvSpPr/>
          <p:nvPr/>
        </p:nvSpPr>
        <p:spPr>
          <a:xfrm>
            <a:off x="6303603" y="2681710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30009" y="4973650"/>
            <a:ext cx="27149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8" name="右矢印 17"/>
          <p:cNvSpPr/>
          <p:nvPr/>
        </p:nvSpPr>
        <p:spPr>
          <a:xfrm>
            <a:off x="9344919" y="2717314"/>
            <a:ext cx="477592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6355163" y="3778525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84774" y="2646674"/>
            <a:ext cx="1117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eb1tx</a:t>
            </a:r>
          </a:p>
          <a:p>
            <a:r>
              <a:rPr lang="en-US" altLang="ja-JP" dirty="0"/>
              <a:t>(sender</a:t>
            </a:r>
          </a:p>
          <a:p>
            <a:r>
              <a:rPr lang="en-US" altLang="ja-JP" dirty="0" err="1"/>
              <a:t>deamon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74306" y="147484"/>
            <a:ext cx="56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a readout PC </a:t>
            </a:r>
            <a:r>
              <a:rPr lang="en-US" altLang="ja-JP" dirty="0"/>
              <a:t>(as of rev.12453)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 rot="5400000">
            <a:off x="1303367" y="132785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1303367" y="254777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1309630" y="5346515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 rot="5400000">
            <a:off x="1734174" y="38600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5400000">
            <a:off x="571848" y="3344114"/>
            <a:ext cx="351640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Eb0(partial event building daemon)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3" idx="0"/>
            <a:endCxn id="27" idx="2"/>
          </p:cNvCxnSpPr>
          <p:nvPr/>
        </p:nvCxnSpPr>
        <p:spPr>
          <a:xfrm>
            <a:off x="1947943" y="1461790"/>
            <a:ext cx="248174" cy="20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4" idx="0"/>
            <a:endCxn id="27" idx="2"/>
          </p:cNvCxnSpPr>
          <p:nvPr/>
        </p:nvCxnSpPr>
        <p:spPr>
          <a:xfrm>
            <a:off x="1947943" y="2681710"/>
            <a:ext cx="248174" cy="7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5" idx="0"/>
            <a:endCxn id="27" idx="2"/>
          </p:cNvCxnSpPr>
          <p:nvPr/>
        </p:nvCxnSpPr>
        <p:spPr>
          <a:xfrm flipV="1">
            <a:off x="1954207" y="3478047"/>
            <a:ext cx="241911" cy="200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2456015" y="268170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7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540" y="167149"/>
            <a:ext cx="7886700" cy="697631"/>
          </a:xfrm>
        </p:spPr>
        <p:txBody>
          <a:bodyPr>
            <a:normAutofit fontScale="90000"/>
          </a:bodyPr>
          <a:lstStyle/>
          <a:p>
            <a:r>
              <a:rPr lang="en-US" altLang="ja-JP" sz="2400" u="sng" dirty="0"/>
              <a:t>Example :</a:t>
            </a:r>
            <a:br>
              <a:rPr lang="en-US" altLang="ja-JP" sz="2400" u="sng" dirty="0"/>
            </a:br>
            <a:r>
              <a:rPr lang="en-US" altLang="ja-JP" sz="2400" u="sng" dirty="0"/>
              <a:t># of event and node in one </a:t>
            </a:r>
            <a:r>
              <a:rPr lang="en-US" altLang="ja-JP" sz="2400" u="sng" dirty="0" err="1"/>
              <a:t>RawDataBock</a:t>
            </a:r>
            <a:r>
              <a:rPr lang="en-US" altLang="ja-JP" sz="2400" u="sng" dirty="0"/>
              <a:t> object :</a:t>
            </a:r>
            <a:br>
              <a:rPr lang="en-US" altLang="ja-JP" sz="2400" u="sng" dirty="0"/>
            </a:br>
            <a:r>
              <a:rPr lang="en-US" altLang="ja-JP" sz="2400" u="sng" dirty="0"/>
              <a:t>Output by RecvStream1.py and 3 RecvSendCOPPER.py processes</a:t>
            </a:r>
            <a:endParaRPr lang="ja-JP" altLang="en-US" sz="24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2054327" y="1214309"/>
            <a:ext cx="57764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RecvStream1.py on a readout PC</a:t>
            </a:r>
          </a:p>
          <a:p>
            <a:r>
              <a:rPr lang="ja-JP" altLang="en-US" dirty="0"/>
              <a:t>event k : Ser len 135 numeve 1 node 3</a:t>
            </a:r>
          </a:p>
          <a:p>
            <a:r>
              <a:rPr lang="ja-JP" altLang="en-US" dirty="0"/>
              <a:t>event k : Des len 132 numeve 1 node 3</a:t>
            </a:r>
          </a:p>
          <a:p>
            <a:r>
              <a:rPr lang="ja-JP" altLang="en-US" dirty="0"/>
              <a:t>event k+1 : Ser len 132 numeve 1 node 3</a:t>
            </a:r>
          </a:p>
          <a:p>
            <a:r>
              <a:rPr lang="ja-JP" altLang="en-US" dirty="0"/>
              <a:t>event k+1 : Des len 129 numeve 1 node 3</a:t>
            </a:r>
          </a:p>
          <a:p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RecvSendCOPPER.py on COPPER1</a:t>
            </a:r>
          </a:p>
          <a:p>
            <a:r>
              <a:rPr lang="ja-JP" altLang="en-US" dirty="0"/>
              <a:t>event l : Ser len 66 numeve 1 node 1</a:t>
            </a:r>
          </a:p>
          <a:p>
            <a:r>
              <a:rPr lang="ja-JP" altLang="en-US" dirty="0"/>
              <a:t>event l+1:Ser len 84 numeve 1 node 1</a:t>
            </a:r>
          </a:p>
          <a:p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RecvSendCOPPER.py on COPPER2</a:t>
            </a:r>
          </a:p>
          <a:p>
            <a:r>
              <a:rPr lang="ja-JP" altLang="en-US" dirty="0"/>
              <a:t>event m : Ser len 78 numeve 1 node 1</a:t>
            </a:r>
          </a:p>
          <a:p>
            <a:r>
              <a:rPr lang="ja-JP" altLang="en-US" dirty="0"/>
              <a:t>event m+1 : Ser len 77 numeve 1 node 1</a:t>
            </a:r>
          </a:p>
          <a:p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RecvSendCOPPER.py on COPPER3</a:t>
            </a:r>
          </a:p>
          <a:p>
            <a:r>
              <a:rPr lang="ja-JP" altLang="en-US" dirty="0"/>
              <a:t>event n : Ser len 84 numeve 1 node 1</a:t>
            </a:r>
          </a:p>
          <a:p>
            <a:r>
              <a:rPr lang="ja-JP" altLang="en-US" dirty="0"/>
              <a:t>event n+1 : Ser len 64 numeve 1 node 1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04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422" y="1181715"/>
            <a:ext cx="7886700" cy="533693"/>
          </a:xfrm>
        </p:spPr>
        <p:txBody>
          <a:bodyPr>
            <a:normAutofit/>
          </a:bodyPr>
          <a:lstStyle/>
          <a:p>
            <a:r>
              <a:rPr lang="en-US" altLang="ja-JP" sz="2000" u="sng" dirty="0"/>
              <a:t>New </a:t>
            </a:r>
            <a:r>
              <a:rPr lang="en-US" altLang="ja-JP" sz="2000" u="sng" dirty="0" err="1"/>
              <a:t>RawCOPPER</a:t>
            </a:r>
            <a:r>
              <a:rPr lang="en-US" altLang="ja-JP" sz="2000" u="sng" dirty="0"/>
              <a:t> class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0897" y="1567883"/>
            <a:ext cx="7288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No change in style of the member functions -&gt; No effect on derived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Does not have a format information in itself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Format class contains format information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RawCOPPERformat.cc  -&gt; the latest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RawHeader.cc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RawCOPPERformat_v0.cc  -&gt; an old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RawHeader_v0.cc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Assgin</a:t>
            </a:r>
            <a:r>
              <a:rPr lang="en-US" altLang="ja-JP" dirty="0"/>
              <a:t> a format class to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in </a:t>
            </a:r>
            <a:r>
              <a:rPr lang="en-US" altLang="ja-JP" dirty="0" err="1"/>
              <a:t>CheckVersionSetBuffer</a:t>
            </a:r>
            <a:r>
              <a:rPr lang="en-US" altLang="ja-JP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Use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to access buffer contents </a:t>
            </a:r>
            <a:endParaRPr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236170" y="4173779"/>
            <a:ext cx="4572000" cy="2462213"/>
            <a:chOff x="289249" y="3279053"/>
            <a:chExt cx="4572000" cy="2462213"/>
          </a:xfrm>
        </p:grpSpPr>
        <p:sp>
          <p:nvSpPr>
            <p:cNvPr id="4" name="正方形/長方形 3"/>
            <p:cNvSpPr/>
            <p:nvPr/>
          </p:nvSpPr>
          <p:spPr>
            <a:xfrm>
              <a:off x="289249" y="3279053"/>
              <a:ext cx="4572000" cy="24622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GetExpNo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GetExpNo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</a:p>
            <a:p>
              <a:endParaRPr lang="en-US" altLang="ja-JP" sz="1400" dirty="0"/>
            </a:p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GetRunNo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GetRunNo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  <a:endParaRPr lang="ja-JP" alt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9249" y="3732245"/>
              <a:ext cx="2388637" cy="242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536422" y="31656"/>
            <a:ext cx="7886700" cy="5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u="sng" dirty="0"/>
              <a:t>2-2, </a:t>
            </a:r>
            <a:r>
              <a:rPr lang="en-US" altLang="ja-JP" sz="2400" u="sng" dirty="0" err="1"/>
              <a:t>Rawdata</a:t>
            </a:r>
            <a:r>
              <a:rPr lang="en-US" altLang="ja-JP" sz="2400" u="sng" dirty="0"/>
              <a:t> Unpacker for new and old data formats</a:t>
            </a:r>
            <a:endParaRPr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2234" y="565349"/>
            <a:ext cx="862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 taken at the DESY beam test(old format) can be read with the latest </a:t>
            </a:r>
            <a:r>
              <a:rPr lang="en-US" altLang="ja-JP" dirty="0" err="1"/>
              <a:t>rawdata</a:t>
            </a:r>
            <a:r>
              <a:rPr lang="en-US" altLang="ja-JP" dirty="0"/>
              <a:t> package</a:t>
            </a:r>
          </a:p>
          <a:p>
            <a:r>
              <a:rPr lang="en-US" altLang="ja-JP" dirty="0"/>
              <a:t>-&gt; by checking data ver. In header.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80148" y="4153206"/>
            <a:ext cx="440705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Notice :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RawCOPPER class supports both formats for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a while (0.5-1 year after the format becomes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stable?).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In that case, the latest RawCOPPER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class cannot be used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Of course, you can use old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For ver.0 format, use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before 11228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7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56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076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Revision History of this document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1704" y="140429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ja-JP" sz="1200" dirty="0"/>
              <a:t>• Jan.5, 2014 rev. 8376 : Add definition of tentative </a:t>
            </a:r>
            <a:r>
              <a:rPr lang="en-US" altLang="ja-JP" sz="1200" dirty="0" err="1"/>
              <a:t>subsysID</a:t>
            </a:r>
            <a:r>
              <a:rPr lang="en-US" altLang="ja-JP" sz="1200" dirty="0"/>
              <a:t> format</a:t>
            </a:r>
          </a:p>
          <a:p>
            <a:pPr marL="457200" lvl="1" indent="0">
              <a:buNone/>
            </a:pPr>
            <a:r>
              <a:rPr lang="en-US" altLang="ja-JP" sz="1200" dirty="0"/>
              <a:t>• Dec. 16, 2013 rev.7974 :  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Add B2linkFEE header format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Add comments about handling </a:t>
            </a:r>
            <a:r>
              <a:rPr lang="en-US" altLang="ja-JP" sz="1200" dirty="0" err="1"/>
              <a:t>StoreArray</a:t>
            </a:r>
            <a:r>
              <a:rPr lang="en-US" altLang="ja-JP" sz="1200" dirty="0"/>
              <a:t> when unpacking Raw*** data.</a:t>
            </a:r>
          </a:p>
          <a:p>
            <a:pPr marL="457200" lvl="1" indent="0">
              <a:buNone/>
            </a:pPr>
            <a:r>
              <a:rPr lang="en-US" altLang="ja-JP" sz="1200" dirty="0"/>
              <a:t>• Oct.21, 2013 :rev.7133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Add instruction about </a:t>
            </a:r>
            <a:r>
              <a:rPr lang="en-US" altLang="ja-JP" sz="1200" dirty="0" err="1"/>
              <a:t>Rawdata</a:t>
            </a:r>
            <a:r>
              <a:rPr lang="en-US" altLang="ja-JP" sz="1200" dirty="0"/>
              <a:t> unpacking program</a:t>
            </a:r>
          </a:p>
          <a:p>
            <a:pPr marL="457200" lvl="1" indent="0">
              <a:buNone/>
            </a:pPr>
            <a:r>
              <a:rPr lang="en-US" altLang="ja-JP" sz="1200" dirty="0"/>
              <a:t>• Oct. 18, 2013 :rev. 7095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1 </a:t>
            </a:r>
            <a:r>
              <a:rPr lang="en-US" altLang="ja-JP" sz="1200" dirty="0" err="1"/>
              <a:t>st</a:t>
            </a:r>
            <a:r>
              <a:rPr lang="en-US" altLang="ja-JP" sz="1200" dirty="0"/>
              <a:t> draft</a:t>
            </a:r>
          </a:p>
          <a:p>
            <a:pPr marL="457200" lvl="1" indent="0">
              <a:buNone/>
            </a:pPr>
            <a:r>
              <a:rPr lang="en-US" altLang="ja-JP" sz="1200" dirty="0"/>
              <a:t>• Jun. 23, 2014 : rev. 11234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Online (header/trailer) reduction scheme on readout PC is introduced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	• </a:t>
            </a:r>
            <a:r>
              <a:rPr lang="en-US" altLang="ja-JP" sz="1200" dirty="0" err="1"/>
              <a:t>RawHeader</a:t>
            </a:r>
            <a:r>
              <a:rPr lang="en-US" altLang="ja-JP" sz="1200" dirty="0"/>
              <a:t> format is changed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	• </a:t>
            </a:r>
            <a:r>
              <a:rPr lang="en-US" altLang="ja-JP" sz="1200" dirty="0"/>
              <a:t>COPPER header/trailer format is changed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 err="1"/>
              <a:t>Nakao</a:t>
            </a:r>
            <a:r>
              <a:rPr lang="en-US" altLang="ja-JP" sz="1200" dirty="0"/>
              <a:t>-san updated B2LFEE/HSLB header/trailer format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	• </a:t>
            </a:r>
            <a:r>
              <a:rPr lang="en-US" altLang="ja-JP" sz="1200" dirty="0"/>
              <a:t>See [b2link_ml:0144] Re: Belle2link version 0.01 - SVN </a:t>
            </a:r>
            <a:r>
              <a:rPr lang="en-US" altLang="ja-JP" sz="1200" dirty="0" smtClean="0"/>
              <a:t>update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Aug. 23, 2014: rev. 12453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Add a description of how </a:t>
            </a:r>
            <a:r>
              <a:rPr lang="en-US" altLang="ja-JP" sz="1200" dirty="0" err="1" smtClean="0"/>
              <a:t>RawDataBLock</a:t>
            </a:r>
            <a:r>
              <a:rPr lang="en-US" altLang="ja-JP" sz="1200" dirty="0" smtClean="0"/>
              <a:t> objects are handled by the actual DAQ program</a:t>
            </a:r>
            <a:r>
              <a:rPr lang="en-US" altLang="ja-JP" sz="1200" dirty="0" smtClean="0"/>
              <a:t>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600" dirty="0" smtClean="0"/>
              <a:t>Sep. 26, 2014 </a:t>
            </a:r>
            <a:r>
              <a:rPr lang="en-US" altLang="ja-JP" sz="1600" dirty="0"/>
              <a:t>: rev.13065</a:t>
            </a:r>
            <a:r>
              <a:rPr lang="en-US" altLang="ja-JP" sz="1600" dirty="0" smtClean="0"/>
              <a:t>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Add TRG ID definition  (0x09000000)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143691" y="819397"/>
            <a:ext cx="10285651" cy="589491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09304" y="916301"/>
            <a:ext cx="460683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RawCOPPER header/trailer </a:t>
            </a:r>
            <a:r>
              <a:rPr lang="ja-JP" altLang="en-US" sz="1400" dirty="0" smtClean="0">
                <a:solidFill>
                  <a:srgbClr val="FF0000"/>
                </a:solidFill>
              </a:rPr>
              <a:t>　　　　-</a:t>
            </a:r>
            <a:r>
              <a:rPr lang="ja-JP" altLang="en-US" sz="1400" dirty="0">
                <a:solidFill>
                  <a:srgbClr val="FF0000"/>
                </a:solidFill>
              </a:rPr>
              <a:t>&gt; See Sec. 2</a:t>
            </a:r>
          </a:p>
          <a:p>
            <a:r>
              <a:rPr lang="ja-JP" altLang="en-US" sz="1400" dirty="0">
                <a:solidFill>
                  <a:srgbClr val="00B0F0"/>
                </a:solidFill>
              </a:rPr>
              <a:t>COPPER header/</a:t>
            </a:r>
            <a:r>
              <a:rPr lang="ja-JP" altLang="en-US" sz="1400" dirty="0" smtClean="0">
                <a:solidFill>
                  <a:srgbClr val="00B0F0"/>
                </a:solidFill>
              </a:rPr>
              <a:t>trailer　　　　　　　-</a:t>
            </a:r>
            <a:r>
              <a:rPr lang="ja-JP" altLang="en-US" sz="1400" dirty="0">
                <a:solidFill>
                  <a:srgbClr val="00B0F0"/>
                </a:solidFill>
              </a:rPr>
              <a:t>&gt; See Sec.3</a:t>
            </a:r>
          </a:p>
          <a:p>
            <a:r>
              <a:rPr lang="ja-JP" altLang="en-US" sz="1400" dirty="0">
                <a:solidFill>
                  <a:srgbClr val="00B050"/>
                </a:solidFill>
              </a:rPr>
              <a:t>B2link(FEE</a:t>
            </a:r>
            <a:r>
              <a:rPr lang="ja-JP" altLang="en-US" sz="1400" dirty="0">
                <a:solidFill>
                  <a:srgbClr val="FFC000"/>
                </a:solidFill>
              </a:rPr>
              <a:t>+HSLB) header/</a:t>
            </a:r>
            <a:r>
              <a:rPr lang="ja-JP" altLang="en-US" sz="1400" dirty="0" smtClean="0">
                <a:solidFill>
                  <a:srgbClr val="FFC000"/>
                </a:solidFill>
              </a:rPr>
              <a:t>trailer　　-</a:t>
            </a:r>
            <a:r>
              <a:rPr lang="ja-JP" altLang="en-US" sz="1400" dirty="0">
                <a:solidFill>
                  <a:srgbClr val="FFC000"/>
                </a:solidFill>
              </a:rPr>
              <a:t>&gt; See Sec.4 </a:t>
            </a:r>
          </a:p>
          <a:p>
            <a:r>
              <a:rPr lang="ja-JP" altLang="en-US" sz="1400" dirty="0">
                <a:solidFill>
                  <a:srgbClr val="0000CC"/>
                </a:solidFill>
              </a:rPr>
              <a:t>Detector </a:t>
            </a:r>
            <a:r>
              <a:rPr lang="ja-JP" altLang="en-US" sz="1400" dirty="0" smtClean="0">
                <a:solidFill>
                  <a:srgbClr val="0000CC"/>
                </a:solidFill>
              </a:rPr>
              <a:t>buffer　　　　　　　　　　　　-</a:t>
            </a:r>
            <a:r>
              <a:rPr lang="ja-JP" altLang="en-US" sz="1400" dirty="0">
                <a:solidFill>
                  <a:srgbClr val="0000CC"/>
                </a:solidFill>
              </a:rPr>
              <a:t>&gt; Untouched by DAQ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78448"/>
            <a:ext cx="11340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1, Overview of RawCOPPER format (one data block from a COPPER board)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7063" y="931700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353" y="54914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95055" y="931700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055" y="597744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22282" y="1631492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57063" y="4084863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353" y="3702307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95055" y="4084863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5055" y="375090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40712" y="4784656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42197" y="4784656"/>
            <a:ext cx="1900573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8526923" y="232147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165773" y="1287232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33397" y="94300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1407" y="298589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8526922" y="543041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9038015" y="4120239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63371" y="3786283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41406" y="609483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30" name="円柱 29"/>
          <p:cNvSpPr/>
          <p:nvPr/>
        </p:nvSpPr>
        <p:spPr>
          <a:xfrm>
            <a:off x="4797493" y="2602655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4775279" y="5586878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624366" y="4784656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25397" y="164432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942325" y="3564388"/>
            <a:ext cx="8304245" cy="27992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636878" y="1631492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892232" y="1716780"/>
            <a:ext cx="1744647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右矢印 42"/>
          <p:cNvSpPr/>
          <p:nvPr/>
        </p:nvSpPr>
        <p:spPr>
          <a:xfrm rot="3345860">
            <a:off x="4612590" y="2294602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4694793" y="2004661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8301031" y="1692634"/>
            <a:ext cx="157423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 rot="5400000">
            <a:off x="8369166" y="192298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3345860">
            <a:off x="8136818" y="2168640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 rot="3345860">
            <a:off x="4672257" y="542304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4907342" y="4883362"/>
            <a:ext cx="163485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758447" y="5063407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右矢印 48"/>
          <p:cNvSpPr/>
          <p:nvPr/>
        </p:nvSpPr>
        <p:spPr>
          <a:xfrm>
            <a:off x="8429768" y="4528650"/>
            <a:ext cx="1631742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 rot="3345860">
            <a:off x="8192925" y="523179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8571815" y="4782912"/>
            <a:ext cx="1747747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632" y="23553"/>
            <a:ext cx="46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 smtClean="0"/>
              <a:t>1-1</a:t>
            </a:r>
            <a:r>
              <a:rPr lang="en-US" altLang="ja-JP" sz="2400" u="sng" dirty="0"/>
              <a:t>, Online header/trailer reduction</a:t>
            </a:r>
            <a:endParaRPr lang="ja-JP" altLang="en-US" sz="24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8338" y="3659983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After</a:t>
            </a:r>
          </a:p>
          <a:p>
            <a:r>
              <a:rPr lang="en-US" altLang="ja-JP" dirty="0"/>
              <a:t>the update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2517" y="650461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PostRawCOPPER</a:t>
            </a:r>
            <a:r>
              <a:rPr lang="en-US" altLang="ja-JP" b="1" dirty="0"/>
              <a:t> format : </a:t>
            </a:r>
            <a:r>
              <a:rPr lang="en-US" altLang="ja-JP" b="1" dirty="0" err="1"/>
              <a:t>Ver</a:t>
            </a:r>
            <a:r>
              <a:rPr lang="en-US" altLang="ja-JP" b="1" dirty="0"/>
              <a:t> # = 1</a:t>
            </a:r>
            <a:endParaRPr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88843" y="6425656"/>
            <a:ext cx="418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PreRawCOPPER</a:t>
            </a:r>
            <a:r>
              <a:rPr lang="en-US" altLang="ja-JP" sz="1600" b="1" dirty="0"/>
              <a:t> format : </a:t>
            </a:r>
            <a:r>
              <a:rPr lang="en-US" altLang="ja-JP" sz="1600" b="1" dirty="0" err="1"/>
              <a:t>Ver</a:t>
            </a:r>
            <a:r>
              <a:rPr lang="en-US" altLang="ja-JP" sz="1600" b="1" dirty="0"/>
              <a:t> # = 1 + 0x80 = 129 </a:t>
            </a:r>
            <a:endParaRPr lang="ja-JP" altLang="en-US"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191760" y="3154921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179332" y="3158222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261154" y="98078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75245" y="98263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58139" y="4120694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32406" y="4103580"/>
            <a:ext cx="2320153" cy="64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</a:rPr>
              <a:t>Raw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COPPER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59" y="1287232"/>
            <a:ext cx="182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Before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2014)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474" y="3797073"/>
            <a:ext cx="168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After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</a:t>
            </a:r>
            <a:r>
              <a:rPr lang="ja-JP" altLang="en-US" dirty="0" smtClean="0">
                <a:solidFill>
                  <a:srgbClr val="FF0000"/>
                </a:solidFill>
              </a:rPr>
              <a:t>201</a:t>
            </a:r>
            <a:r>
              <a:rPr lang="en-US" altLang="ja-JP" dirty="0" smtClean="0">
                <a:solidFill>
                  <a:srgbClr val="FF0000"/>
                </a:solidFill>
              </a:rPr>
              <a:t>4)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3553" y="655790"/>
            <a:ext cx="10584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• PreRawCOPPER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If </a:t>
            </a:r>
            <a:r>
              <a:rPr lang="ja-JP" altLang="en-US" sz="2400" dirty="0"/>
              <a:t>you store data by COPPER CPU, then output data will be in 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re</a:t>
            </a:r>
            <a:r>
              <a:rPr lang="ja-JP" altLang="en-US" sz="2400" dirty="0"/>
              <a:t>(reduction)RawCOPPER format.</a:t>
            </a:r>
          </a:p>
          <a:p>
            <a:r>
              <a:rPr lang="ja-JP" altLang="en-US" sz="2400" dirty="0"/>
              <a:t>• PostRawCOPPER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</a:t>
            </a:r>
            <a:r>
              <a:rPr lang="ja-JP" altLang="en-US" sz="2400" dirty="0"/>
              <a:t>Store the data downstream from readout PC, the output data will be in </a:t>
            </a:r>
            <a:r>
              <a:rPr lang="ja-JP" altLang="en-US" sz="2400" dirty="0" smtClean="0"/>
              <a:t>Post</a:t>
            </a:r>
            <a:r>
              <a:rPr lang="ja-JP" altLang="en-US" sz="2400" dirty="0"/>
              <a:t>(reduction)RawCOPPERFormat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8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52010" y="2621722"/>
            <a:ext cx="2122712" cy="48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header (13words)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52010" y="309739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52010" y="2356398"/>
            <a:ext cx="2122712" cy="26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rgbClr val="FF0000"/>
                </a:solidFill>
              </a:rPr>
              <a:t>RawCopper</a:t>
            </a:r>
            <a:r>
              <a:rPr lang="en-US" altLang="ja-JP" sz="1200" b="1" dirty="0">
                <a:solidFill>
                  <a:srgbClr val="FF0000"/>
                </a:solidFill>
              </a:rPr>
              <a:t> Header(20words)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2010" y="5733210"/>
            <a:ext cx="2122712" cy="325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trailer(3words?)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52010" y="6062486"/>
            <a:ext cx="2122712" cy="248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rgbClr val="FF0000"/>
                </a:solidFill>
              </a:rPr>
              <a:t>RawCopper Trailer(2words)</a:t>
            </a:r>
            <a:endParaRPr lang="ja-JP" altLang="en-US" sz="135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76898" y="2005391"/>
            <a:ext cx="5192907" cy="221599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        Number of total words</a:t>
            </a:r>
          </a:p>
          <a:p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        </a:t>
            </a:r>
            <a:r>
              <a:rPr lang="en-US" altLang="ja-JP" sz="1200" b="1" dirty="0">
                <a:solidFill>
                  <a:srgbClr val="0000CC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0x7f7f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</a:t>
            </a:r>
            <a:r>
              <a:rPr lang="en-US" altLang="ja-JP" sz="1200" b="1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Format ver.(8bit)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Number of words in this block ( 8bit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         exp no. (10bit=1024), run no.(22bit=4194304 including 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subrun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         event number(32bit) </a:t>
            </a:r>
          </a:p>
          <a:p>
            <a:pPr marL="257175" indent="-257175">
              <a:buFontTx/>
              <a:buAutoNum type="arabicPlain" startAt="5"/>
            </a:pP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Trig-type)	</a:t>
            </a: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257175" indent="-257175">
              <a:buAutoNum type="arabicPlain" startAt="5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       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Node ID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        b2link CRC error bit (4) | |truncation mask (truncated or not) / type of data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compressed,calibration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…)</a:t>
            </a:r>
          </a:p>
          <a:p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        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offset to 1st block of user’s data(FEE data)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       offset to 2nd block of user’s data(FEE data)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11       offset to 3rd block of user’s data(FEE data) </a:t>
            </a:r>
          </a:p>
          <a:p>
            <a:pPr marL="257175" indent="-257175">
              <a:buAutoNum type="arabicPlain" startAt="12"/>
            </a:pP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offset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4th block of user’s data(FEE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data)</a:t>
            </a:r>
            <a:r>
              <a:rPr lang="ja-JP" altLang="en-US" sz="105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ja-JP" altLang="en-US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6897" y="5918467"/>
            <a:ext cx="4572000" cy="415498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ja-JP" sz="1050" dirty="0"/>
              <a:t>1       reserved (maybe used for checksum)</a:t>
            </a:r>
          </a:p>
          <a:p>
            <a:r>
              <a:rPr lang="en-US" altLang="ja-JP" sz="1050" dirty="0"/>
              <a:t>2       termination word of this block = 0x7fff0006</a:t>
            </a:r>
            <a:endParaRPr lang="ja-JP" altLang="en-US" sz="105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069804" y="1989838"/>
            <a:ext cx="582206" cy="37292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652010" y="3215649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A)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52010" y="375793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52010" y="3876188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B)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52010" y="441741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652010" y="4535670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C)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653447" y="3021772"/>
            <a:ext cx="379370" cy="152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0032816" y="2664496"/>
            <a:ext cx="7658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B2link(FEE/HSLB)</a:t>
            </a:r>
          </a:p>
          <a:p>
            <a:r>
              <a:rPr lang="en-US" altLang="ja-JP" sz="1050" dirty="0"/>
              <a:t>header </a:t>
            </a:r>
          </a:p>
          <a:p>
            <a:r>
              <a:rPr lang="en-US" altLang="ja-JP" sz="1050" dirty="0"/>
              <a:t>and</a:t>
            </a:r>
          </a:p>
          <a:p>
            <a:r>
              <a:rPr lang="en-US" altLang="ja-JP" sz="1050" dirty="0"/>
              <a:t>trailer</a:t>
            </a:r>
            <a:endParaRPr lang="ja-JP" altLang="en-US" sz="1050" dirty="0"/>
          </a:p>
        </p:txBody>
      </p:sp>
      <p:sp>
        <p:nvSpPr>
          <p:cNvPr id="36" name="正方形/長方形 35"/>
          <p:cNvSpPr/>
          <p:nvPr/>
        </p:nvSpPr>
        <p:spPr>
          <a:xfrm>
            <a:off x="7652010" y="505817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52010" y="5176751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D)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614397" y="3246362"/>
            <a:ext cx="418421" cy="45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916971" y="3102873"/>
            <a:ext cx="2757986" cy="324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6971" y="3571935"/>
            <a:ext cx="2757986" cy="184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894025" y="3729086"/>
            <a:ext cx="2780933" cy="6883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913687" y="3908360"/>
            <a:ext cx="2761270" cy="11685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050454" y="2646314"/>
            <a:ext cx="601557" cy="264779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448897" y="5896094"/>
            <a:ext cx="1226060" cy="17489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6425951" y="6293134"/>
            <a:ext cx="1249007" cy="1432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961494" y="2139011"/>
            <a:ext cx="1148317" cy="26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/>
          <p:cNvCxnSpPr>
            <a:stCxn id="6" idx="6"/>
            <a:endCxn id="9" idx="1"/>
          </p:cNvCxnSpPr>
          <p:nvPr/>
        </p:nvCxnSpPr>
        <p:spPr>
          <a:xfrm flipV="1">
            <a:off x="4109810" y="1339833"/>
            <a:ext cx="2546738" cy="93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56549" y="739669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 this version number to distinguish</a:t>
            </a:r>
          </a:p>
          <a:p>
            <a:r>
              <a:rPr lang="en-US" altLang="ja-JP" dirty="0"/>
              <a:t>Different data format.</a:t>
            </a:r>
          </a:p>
          <a:p>
            <a:r>
              <a:rPr lang="en-US" altLang="ja-JP" dirty="0"/>
              <a:t>Ver.0 : to 2014. June(including DESY test)</a:t>
            </a:r>
          </a:p>
          <a:p>
            <a:r>
              <a:rPr lang="en-US" altLang="ja-JP" dirty="0"/>
              <a:t>ver.1 :  from June.2014 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8276" y="90106"/>
            <a:ext cx="119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/>
              <a:t>2-1, “</a:t>
            </a:r>
            <a:r>
              <a:rPr lang="en-US" altLang="ja-JP" sz="2800" u="sng" dirty="0" err="1"/>
              <a:t>RawCOPPER</a:t>
            </a:r>
            <a:r>
              <a:rPr lang="en-US" altLang="ja-JP" sz="2800" u="sng" dirty="0"/>
              <a:t> header/trailer”  format in </a:t>
            </a:r>
            <a:r>
              <a:rPr lang="en-US" altLang="ja-JP" sz="2800" u="sng" dirty="0" err="1"/>
              <a:t>PreRawCOPPER</a:t>
            </a:r>
            <a:r>
              <a:rPr lang="en-US" altLang="ja-JP" sz="2800" u="sng" dirty="0"/>
              <a:t> format (ver. 1+0x80)</a:t>
            </a:r>
            <a:endParaRPr kumimoji="1" lang="ja-JP" altLang="en-US" sz="2800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1043" y="137004"/>
            <a:ext cx="12100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2-2, “RawCOPPER header” and trailer format in PostRawCOPPER format (ver</a:t>
            </a:r>
            <a:r>
              <a:rPr lang="ja-JP" altLang="en-US" sz="2800" u="sng" dirty="0" smtClean="0"/>
              <a:t>.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</a:t>
            </a:r>
            <a:r>
              <a:rPr lang="ja-JP" altLang="en-US" sz="2800" u="sng" dirty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96126" y="988022"/>
            <a:ext cx="480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Same as PreRawCOPPER 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1335"/>
            <a:ext cx="8965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2-3, </a:t>
            </a:r>
            <a:r>
              <a:rPr lang="en-US" altLang="ja-JP" sz="2800" u="sng" dirty="0" smtClean="0"/>
              <a:t>tentative format of </a:t>
            </a:r>
            <a:r>
              <a:rPr lang="ja-JP" altLang="en-US" sz="2800" u="sng" dirty="0" smtClean="0"/>
              <a:t>32bit </a:t>
            </a:r>
            <a:r>
              <a:rPr lang="en-US" altLang="ja-JP" sz="2800" u="sng" dirty="0">
                <a:solidFill>
                  <a:srgbClr val="0000CC"/>
                </a:solidFill>
              </a:rPr>
              <a:t>s</a:t>
            </a:r>
            <a:r>
              <a:rPr lang="en-US" altLang="ja-JP" sz="2800" u="sng" dirty="0" smtClean="0">
                <a:solidFill>
                  <a:srgbClr val="0000CC"/>
                </a:solidFill>
              </a:rPr>
              <a:t>ubsystem </a:t>
            </a:r>
            <a:r>
              <a:rPr lang="ja-JP" altLang="en-US" sz="2800" u="sng" dirty="0">
                <a:solidFill>
                  <a:srgbClr val="0000CC"/>
                </a:solidFill>
              </a:rPr>
              <a:t>ID </a:t>
            </a:r>
            <a:r>
              <a:rPr lang="ja-JP" altLang="en-US" sz="2800" u="sng" dirty="0" smtClean="0"/>
              <a:t>(</a:t>
            </a:r>
            <a:r>
              <a:rPr lang="ja-JP" altLang="en-US" sz="2800" u="sng" dirty="0"/>
              <a:t>A.K.A. </a:t>
            </a:r>
            <a:r>
              <a:rPr lang="en-US" altLang="ja-JP" sz="2800" u="sng" dirty="0">
                <a:solidFill>
                  <a:srgbClr val="0000CC"/>
                </a:solidFill>
              </a:rPr>
              <a:t>node</a:t>
            </a:r>
            <a:r>
              <a:rPr lang="ja-JP" altLang="en-US" sz="2800" u="sng" dirty="0">
                <a:solidFill>
                  <a:srgbClr val="0000CC"/>
                </a:solidFill>
              </a:rPr>
              <a:t> ID </a:t>
            </a:r>
            <a:r>
              <a:rPr lang="ja-JP" altLang="en-US" sz="2800" u="sng" dirty="0"/>
              <a:t>)</a:t>
            </a:r>
            <a:endParaRPr lang="ja-JP" altLang="en-US" sz="2800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58817" y="825580"/>
            <a:ext cx="60960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ja-JP" altLang="en-US" dirty="0" smtClean="0"/>
              <a:t>(31-24)  Detector ID  :  8bit=256 : detector </a:t>
            </a:r>
            <a:r>
              <a:rPr lang="en-US" altLang="ja-JP" dirty="0" smtClean="0"/>
              <a:t>ID</a:t>
            </a:r>
            <a:endParaRPr lang="ja-JP" altLang="en-US" dirty="0" smtClean="0"/>
          </a:p>
          <a:p>
            <a:r>
              <a:rPr lang="ja-JP" altLang="en-US" dirty="0" smtClean="0"/>
              <a:t>(</a:t>
            </a:r>
            <a:r>
              <a:rPr lang="en-US" altLang="ja-JP" dirty="0" smtClean="0"/>
              <a:t>9</a:t>
            </a:r>
            <a:r>
              <a:rPr lang="ja-JP" altLang="en-US" dirty="0" smtClean="0"/>
              <a:t>-0)    </a:t>
            </a:r>
            <a:r>
              <a:rPr lang="en-US" altLang="ja-JP" dirty="0" smtClean="0"/>
              <a:t>lower bits of COPPER ID</a:t>
            </a:r>
            <a:r>
              <a:rPr lang="ja-JP" altLang="en-US" dirty="0" smtClean="0"/>
              <a:t>  :  1</a:t>
            </a:r>
            <a:r>
              <a:rPr lang="en-US" altLang="ja-JP" dirty="0" smtClean="0"/>
              <a:t>0</a:t>
            </a:r>
            <a:r>
              <a:rPr lang="ja-JP" altLang="en-US" dirty="0" smtClean="0"/>
              <a:t>bit (</a:t>
            </a:r>
            <a:r>
              <a:rPr lang="en-US" altLang="ja-JP" dirty="0" smtClean="0"/>
              <a:t>1024</a:t>
            </a:r>
            <a:r>
              <a:rPr lang="ja-JP" altLang="en-US" dirty="0" smtClean="0"/>
              <a:t>)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38739" y="1770985"/>
            <a:ext cx="7418588" cy="286232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Detector ID (Defined in </a:t>
            </a:r>
            <a:r>
              <a:rPr lang="ja-JP" altLang="en-US" dirty="0" smtClean="0"/>
              <a:t>rawdata</a:t>
            </a:r>
            <a:r>
              <a:rPr lang="ja-JP" altLang="en-US" dirty="0"/>
              <a:t>/dataobjects/include/</a:t>
            </a:r>
            <a:r>
              <a:rPr lang="ja-JP" altLang="en-US" dirty="0" smtClean="0"/>
              <a:t>RawCOPPER</a:t>
            </a:r>
            <a:r>
              <a:rPr lang="en-US" altLang="ja-JP" dirty="0" smtClean="0"/>
              <a:t>Format</a:t>
            </a:r>
            <a:r>
              <a:rPr lang="ja-JP" altLang="en-US" dirty="0" err="1" smtClean="0"/>
              <a:t>.</a:t>
            </a:r>
            <a:r>
              <a:rPr lang="ja-JP" altLang="en-US" dirty="0"/>
              <a:t>h)</a:t>
            </a:r>
          </a:p>
          <a:p>
            <a:r>
              <a:rPr lang="ja-JP" altLang="en-US" dirty="0"/>
              <a:t>• #define SVD_ID </a:t>
            </a:r>
            <a:r>
              <a:rPr lang="ja-JP" altLang="en-US" dirty="0" smtClean="0"/>
              <a:t>  </a:t>
            </a:r>
            <a:r>
              <a:rPr lang="ja-JP" altLang="en-US" dirty="0"/>
              <a:t>0x01000000 // tentative</a:t>
            </a:r>
          </a:p>
          <a:p>
            <a:r>
              <a:rPr lang="ja-JP" altLang="en-US" dirty="0"/>
              <a:t>• #define CDC_ID  </a:t>
            </a:r>
            <a:r>
              <a:rPr lang="ja-JP" altLang="en-US" dirty="0" smtClean="0"/>
              <a:t> 0x02000000 </a:t>
            </a:r>
            <a:r>
              <a:rPr lang="ja-JP" altLang="en-US" dirty="0"/>
              <a:t>// tentative</a:t>
            </a:r>
          </a:p>
          <a:p>
            <a:r>
              <a:rPr lang="ja-JP" altLang="en-US" dirty="0"/>
              <a:t>• #define </a:t>
            </a:r>
            <a:r>
              <a:rPr lang="ja-JP" altLang="en-US" dirty="0" smtClean="0"/>
              <a:t>BPID_ID  </a:t>
            </a:r>
            <a:r>
              <a:rPr lang="ja-JP" altLang="en-US" dirty="0"/>
              <a:t>0x03000000 // tentative</a:t>
            </a:r>
          </a:p>
          <a:p>
            <a:r>
              <a:rPr lang="ja-JP" altLang="en-US" dirty="0"/>
              <a:t>• #define EPID_ID </a:t>
            </a:r>
            <a:r>
              <a:rPr lang="ja-JP" altLang="en-US" dirty="0" smtClean="0"/>
              <a:t> 0x04000000 </a:t>
            </a:r>
            <a:r>
              <a:rPr lang="ja-JP" altLang="en-US" dirty="0"/>
              <a:t>// tentative</a:t>
            </a:r>
          </a:p>
          <a:p>
            <a:r>
              <a:rPr lang="ja-JP" altLang="en-US" dirty="0"/>
              <a:t>• #define BECL_ID  0x05000000 // tentative</a:t>
            </a:r>
          </a:p>
          <a:p>
            <a:r>
              <a:rPr lang="ja-JP" altLang="en-US" dirty="0"/>
              <a:t>• #define EECL_ID  0x06000000 // tentative</a:t>
            </a:r>
          </a:p>
          <a:p>
            <a:r>
              <a:rPr lang="ja-JP" altLang="en-US" dirty="0"/>
              <a:t>• #define </a:t>
            </a:r>
            <a:r>
              <a:rPr lang="ja-JP" altLang="en-US" dirty="0" smtClean="0"/>
              <a:t>BKLM_ID </a:t>
            </a:r>
            <a:r>
              <a:rPr lang="ja-JP" altLang="en-US" dirty="0"/>
              <a:t>0x07000000 // tentative</a:t>
            </a:r>
          </a:p>
          <a:p>
            <a:r>
              <a:rPr lang="ja-JP" altLang="en-US" dirty="0"/>
              <a:t>• #define </a:t>
            </a:r>
            <a:r>
              <a:rPr lang="ja-JP" altLang="en-US" dirty="0" smtClean="0"/>
              <a:t>EKLM_ID </a:t>
            </a:r>
            <a:r>
              <a:rPr lang="ja-JP" altLang="en-US" dirty="0"/>
              <a:t>0x08000000 // </a:t>
            </a:r>
            <a:r>
              <a:rPr lang="ja-JP" altLang="en-US" dirty="0"/>
              <a:t>tentative</a:t>
            </a:r>
          </a:p>
          <a:p>
            <a:r>
              <a:rPr lang="ja-JP" altLang="en-US" dirty="0"/>
              <a:t>• #define </a:t>
            </a:r>
            <a:r>
              <a:rPr lang="en-US" altLang="ja-JP" dirty="0" smtClean="0"/>
              <a:t>TRGDATA</a:t>
            </a:r>
            <a:r>
              <a:rPr lang="ja-JP" altLang="en-US" dirty="0" smtClean="0"/>
              <a:t>_ID    0x0</a:t>
            </a:r>
            <a:r>
              <a:rPr lang="en-US" altLang="ja-JP" dirty="0" smtClean="0"/>
              <a:t>9</a:t>
            </a:r>
            <a:r>
              <a:rPr lang="ja-JP" altLang="en-US" dirty="0" smtClean="0"/>
              <a:t>000000 </a:t>
            </a:r>
            <a:r>
              <a:rPr lang="ja-JP" altLang="en-US" dirty="0"/>
              <a:t>// </a:t>
            </a:r>
            <a:r>
              <a:rPr lang="ja-JP" altLang="en-US" dirty="0" smtClean="0"/>
              <a:t>tentative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097366" y="6220488"/>
            <a:ext cx="875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Node ID </a:t>
            </a:r>
            <a:r>
              <a:rPr lang="ja-JP" altLang="en-US" dirty="0" smtClean="0"/>
              <a:t>= </a:t>
            </a:r>
            <a:r>
              <a:rPr lang="ja-JP" altLang="en-US" dirty="0"/>
              <a:t>“TTD ” = 0x54544420 and </a:t>
            </a:r>
            <a:r>
              <a:rPr lang="en-US" altLang="ja-JP" dirty="0" smtClean="0"/>
              <a:t>“FTSW” are</a:t>
            </a:r>
            <a:r>
              <a:rPr lang="ja-JP" altLang="en-US" dirty="0" smtClean="0"/>
              <a:t> </a:t>
            </a:r>
            <a:r>
              <a:rPr lang="ja-JP" altLang="en-US" dirty="0"/>
              <a:t>reserved </a:t>
            </a:r>
            <a:r>
              <a:rPr lang="en-US" altLang="ja-JP" dirty="0" smtClean="0"/>
              <a:t>for VME CPU and F</a:t>
            </a:r>
            <a:r>
              <a:rPr lang="ja-JP" altLang="en-US" dirty="0" smtClean="0"/>
              <a:t>TSW </a:t>
            </a:r>
            <a:r>
              <a:rPr lang="ja-JP" altLang="en-US" dirty="0"/>
              <a:t>now.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9396" y="4891524"/>
            <a:ext cx="8945957" cy="11387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Full COPPER ID can be reconstructed by “( Detector ID &gt;&gt; 24 ) * 1000 + COPEPR ID(12bit) “</a:t>
            </a:r>
          </a:p>
          <a:p>
            <a:r>
              <a:rPr lang="en-US" altLang="ja-JP" sz="1600" dirty="0" smtClean="0"/>
              <a:t>	e.g. </a:t>
            </a:r>
            <a:r>
              <a:rPr lang="en-US" altLang="ja-JP" sz="1600" dirty="0" err="1" smtClean="0"/>
              <a:t>NodeID</a:t>
            </a:r>
            <a:r>
              <a:rPr lang="en-US" altLang="ja-JP" sz="1600" dirty="0" smtClean="0"/>
              <a:t> = 0x0600000a    -&gt; COPPER ID = cpr6010</a:t>
            </a:r>
          </a:p>
          <a:p>
            <a:r>
              <a:rPr kumimoji="1" lang="en-US" altLang="ja-JP" sz="1600" dirty="0" smtClean="0"/>
              <a:t>     	       </a:t>
            </a:r>
            <a:r>
              <a:rPr kumimoji="1" lang="en-US" altLang="ja-JP" sz="1600" dirty="0" err="1" smtClean="0"/>
              <a:t>NodeID</a:t>
            </a:r>
            <a:r>
              <a:rPr kumimoji="1" lang="en-US" altLang="ja-JP" sz="1600" dirty="0" smtClean="0"/>
              <a:t> = 0x0100000a   -&gt; COPPER ID = cpr1010</a:t>
            </a:r>
          </a:p>
          <a:p>
            <a:r>
              <a:rPr lang="en-US" altLang="ja-JP" dirty="0" smtClean="0"/>
              <a:t>A label of COPPER ID will be attached on the front of a COPPER board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268381" y="526656"/>
            <a:ext cx="98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Format</a:t>
            </a:r>
            <a:r>
              <a:rPr lang="en-US" altLang="ja-JP" dirty="0"/>
              <a:t> :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68381" y="1471911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Detector ID </a:t>
            </a:r>
            <a:r>
              <a:rPr lang="en-US" altLang="ja-JP" dirty="0" smtClean="0"/>
              <a:t>: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964116" y="4611763"/>
            <a:ext cx="179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Full COPPER </a:t>
            </a:r>
            <a:r>
              <a:rPr lang="en-US" altLang="ja-JP" dirty="0" smtClean="0"/>
              <a:t>ID :  </a:t>
            </a:r>
            <a:endParaRPr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" y="0"/>
            <a:ext cx="11982203" cy="673785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6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66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3-2, COPPER header and trailer in PostRawCOPPER format (ver</a:t>
            </a:r>
            <a:r>
              <a:rPr lang="ja-JP" altLang="en-US" sz="2800" u="sng" dirty="0" smtClean="0"/>
              <a:t>. 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 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7932" y="9326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/>
              <a:t>No COPEPR header and trailer in Post reduction </a:t>
            </a:r>
            <a:r>
              <a:rPr lang="en-US" altLang="ja-JP" sz="2800" dirty="0" err="1"/>
              <a:t>rawcopper</a:t>
            </a:r>
            <a:r>
              <a:rPr lang="en-US" altLang="ja-JP" sz="2800" dirty="0"/>
              <a:t> format.</a:t>
            </a:r>
            <a:endParaRPr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1505</Words>
  <Application>Microsoft Office PowerPoint</Application>
  <PresentationFormat>ワイド画面</PresentationFormat>
  <Paragraphs>348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RawCOPPER data format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5-1, RawDataBlock object ( to handle Raw data from COPPER board )</vt:lpstr>
      <vt:lpstr>PowerPoint プレゼンテーション</vt:lpstr>
      <vt:lpstr>PowerPoint プレゼンテーション</vt:lpstr>
      <vt:lpstr>Example : # of event and node in one RawDataBock object : Output by RecvStream1.py and 3 RecvSendCOPPER.py processes</vt:lpstr>
      <vt:lpstr>New RawCOPPER class</vt:lpstr>
      <vt:lpstr>PowerPoint プレゼンテーション</vt:lpstr>
      <vt:lpstr>Revision History of this document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109</cp:revision>
  <dcterms:created xsi:type="dcterms:W3CDTF">2013-08-22T11:01:48Z</dcterms:created>
  <dcterms:modified xsi:type="dcterms:W3CDTF">2014-09-27T02:00:22Z</dcterms:modified>
</cp:coreProperties>
</file>