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4" d="100"/>
          <a:sy n="74" d="100"/>
        </p:scale>
        <p:origin x="60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522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93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04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4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574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0206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633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68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8251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0591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946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5129ED-FA21-4495-B7FB-D7C185F19D83}" type="datetimeFigureOut">
              <a:rPr kumimoji="1" lang="ja-JP" altLang="en-US" smtClean="0"/>
              <a:t>2014/7/15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FFFD9-DC45-4C26-B865-3A1594528D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0729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RawData</a:t>
            </a:r>
            <a:r>
              <a:rPr kumimoji="1" lang="en-US" altLang="ja-JP" dirty="0" smtClean="0"/>
              <a:t> unpacker and </a:t>
            </a:r>
            <a:r>
              <a:rPr kumimoji="1" lang="en-US" altLang="ja-JP" dirty="0" smtClean="0"/>
              <a:t>packer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134896" y="4829577"/>
            <a:ext cx="48682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 smtClean="0"/>
              <a:t>July 15, 2014 </a:t>
            </a:r>
            <a:r>
              <a:rPr lang="en-US" altLang="ja-JP" sz="2400" dirty="0"/>
              <a:t>(SVN rev.11616)</a:t>
            </a:r>
            <a:endParaRPr lang="ja-JP" altLang="en-US" sz="2400" dirty="0"/>
          </a:p>
          <a:p>
            <a:endParaRPr kumimoji="1" lang="en-US" altLang="ja-JP" sz="2400" dirty="0" smtClean="0"/>
          </a:p>
          <a:p>
            <a:r>
              <a:rPr lang="en-US" altLang="ja-JP" sz="2400" dirty="0" smtClean="0"/>
              <a:t>Satoru Yamada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45161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98831" y="2335593"/>
            <a:ext cx="4287592" cy="1325563"/>
          </a:xfrm>
        </p:spPr>
        <p:txBody>
          <a:bodyPr/>
          <a:lstStyle/>
          <a:p>
            <a:r>
              <a:rPr kumimoji="1" lang="en-US" altLang="ja-JP" dirty="0" smtClean="0"/>
              <a:t>1, Unpacker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5173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48774" y="961277"/>
            <a:ext cx="9338416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latin typeface="Arial Unicode MS" panose="020B0604020202020204" pitchFamily="50" charset="-128"/>
              </a:rPr>
              <a:t>You can get event # info from </a:t>
            </a:r>
            <a:r>
              <a:rPr kumimoji="0" lang="en-US" altLang="ja-JP" sz="1600" dirty="0" err="1"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>
                <a:latin typeface="Arial Unicode MS" panose="020B0604020202020204" pitchFamily="50" charset="-128"/>
              </a:rPr>
              <a:t> object like this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StoreArray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&lt;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&gt;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; // 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 for (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= 0;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 &lt;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raw_cprarray.getEntries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(); </a:t>
            </a:r>
            <a:r>
              <a:rPr kumimoji="0" lang="en-US" altLang="ja-JP" sz="1600" dirty="0" err="1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chemeClr val="accent6"/>
                </a:solidFill>
                <a:latin typeface="Arial Unicode MS" panose="020B0604020202020204" pitchFamily="50" charset="-128"/>
              </a:rPr>
              <a:t>++) { //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When </a:t>
            </a:r>
            <a:r>
              <a:rPr lang="en-US" altLang="ja-JP" sz="1600" i="1" dirty="0" err="1" smtClean="0">
                <a:solidFill>
                  <a:schemeClr val="accent6"/>
                </a:solidFill>
              </a:rPr>
              <a:t>StoreArray</a:t>
            </a:r>
            <a:r>
              <a:rPr lang="en-US" altLang="ja-JP" sz="1600" i="1" dirty="0" smtClean="0">
                <a:solidFill>
                  <a:schemeClr val="accent6"/>
                </a:solidFill>
              </a:rPr>
              <a:t> is used</a:t>
            </a:r>
            <a:endParaRPr kumimoji="0" lang="en-US" altLang="ja-JP" sz="1600" dirty="0" smtClean="0">
              <a:solidFill>
                <a:schemeClr val="accent6"/>
              </a:solidFill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for 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j = 0; j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GetNumEntries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(); j++) {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Event number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unsigned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event_no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GetEveNo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data block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GetBuffer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 	See contents of a data block (from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header to </a:t>
            </a:r>
            <a:r>
              <a:rPr kumimoji="0" lang="en-US" altLang="ja-JP" sz="1600" dirty="0" err="1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RawCOPPER</a:t>
            </a: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trailer)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GetBlockNwords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 ); k++ )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600" dirty="0" smtClean="0">
              <a:latin typeface="Arial Unicode MS" panose="020B0604020202020204" pitchFamily="50" charset="-128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      //	Get Detector Buffer (raw data from detector electronics)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=0;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&lt; 4;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++) 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	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*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=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GetDetectorBuffer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solidFill>
                  <a:srgbClr val="FF0000"/>
                </a:solidFill>
                <a:latin typeface="Arial Unicode MS" panose="020B0604020202020204" pitchFamily="50" charset="-128"/>
              </a:rPr>
              <a:t> ); 	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solidFill>
                  <a:srgbClr val="0070C0"/>
                </a:solidFill>
                <a:latin typeface="Arial Unicode MS" panose="020B0604020202020204" pitchFamily="50" charset="-128"/>
              </a:rPr>
              <a:t>	// 	See contents of raw data from detector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for(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int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k = 0; k &lt;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raw_cprarray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i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]-&gt;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GetDetectorNwords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 j,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finesse_num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 ); k++ 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	 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printf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("%.8x\n", </a:t>
            </a:r>
            <a:r>
              <a:rPr kumimoji="0" lang="en-US" altLang="ja-JP" sz="1600" dirty="0" err="1" smtClean="0">
                <a:latin typeface="Arial Unicode MS" panose="020B0604020202020204" pitchFamily="50" charset="-128"/>
              </a:rPr>
              <a:t>buf_slot</a:t>
            </a:r>
            <a:r>
              <a:rPr kumimoji="0" lang="en-US" altLang="ja-JP" sz="1600" dirty="0" smtClean="0">
                <a:latin typeface="Arial Unicode MS" panose="020B0604020202020204" pitchFamily="50" charset="-128"/>
              </a:rPr>
              <a:t>[ k ] );   	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  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 smtClean="0">
                <a:latin typeface="Arial Unicode MS" panose="020B0604020202020204" pitchFamily="50" charset="-128"/>
              </a:rPr>
              <a:t>  }</a:t>
            </a:r>
            <a:endParaRPr kumimoji="0" lang="en-US" altLang="ja-JP" sz="1600" dirty="0">
              <a:latin typeface="Arial Unicode MS" panose="020B0604020202020204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0" y="6787"/>
            <a:ext cx="9051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 smtClean="0"/>
              <a:t>1-1</a:t>
            </a:r>
            <a:r>
              <a:rPr kumimoji="1" lang="en-US" altLang="ja-JP" sz="2800" u="sng" dirty="0" smtClean="0"/>
              <a:t>, Example : how to get information of </a:t>
            </a:r>
            <a:r>
              <a:rPr kumimoji="1" lang="en-US" altLang="ja-JP" sz="2800" u="sng" dirty="0" err="1" smtClean="0"/>
              <a:t>RawCOPPER</a:t>
            </a:r>
            <a:r>
              <a:rPr kumimoji="1" lang="en-US" altLang="ja-JP" sz="2800" u="sng" dirty="0" smtClean="0"/>
              <a:t> header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454996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0" y="-242709"/>
            <a:ext cx="10515600" cy="914400"/>
          </a:xfrm>
        </p:spPr>
        <p:txBody>
          <a:bodyPr>
            <a:normAutofit/>
          </a:bodyPr>
          <a:lstStyle/>
          <a:p>
            <a:r>
              <a:rPr kumimoji="1" lang="en-US" altLang="ja-JP" sz="3200" u="sng" dirty="0" smtClean="0"/>
              <a:t>1-2, Test program to read </a:t>
            </a:r>
            <a:r>
              <a:rPr kumimoji="1" lang="en-US" altLang="ja-JP" sz="3200" u="sng" dirty="0" err="1" smtClean="0"/>
              <a:t>RawCOPPER</a:t>
            </a:r>
            <a:r>
              <a:rPr kumimoji="1" lang="en-US" altLang="ja-JP" sz="3200" u="sng" dirty="0" smtClean="0"/>
              <a:t>(</a:t>
            </a:r>
            <a:r>
              <a:rPr kumimoji="1" lang="en-US" altLang="ja-JP" sz="3200" u="sng" dirty="0" err="1" smtClean="0"/>
              <a:t>RawCDC</a:t>
            </a:r>
            <a:r>
              <a:rPr kumimoji="1" lang="en-US" altLang="ja-JP" sz="3200" u="sng" dirty="0" smtClean="0"/>
              <a:t>) data</a:t>
            </a:r>
            <a:endParaRPr kumimoji="1" lang="ja-JP" altLang="en-US" sz="3200" u="sng" dirty="0"/>
          </a:p>
        </p:txBody>
      </p:sp>
      <p:sp>
        <p:nvSpPr>
          <p:cNvPr id="4" name="正方形/長方形 3"/>
          <p:cNvSpPr/>
          <p:nvPr/>
        </p:nvSpPr>
        <p:spPr>
          <a:xfrm>
            <a:off x="180278" y="270301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sz="1200" dirty="0"/>
              <a:t>[INFO] Steering file: ReadStoreTemplate.py</a:t>
            </a:r>
          </a:p>
          <a:p>
            <a:r>
              <a:rPr lang="ja-JP" altLang="en-US" sz="1200" dirty="0"/>
              <a:t>&gt;&gt;&gt; basf2 Python environment set</a:t>
            </a:r>
          </a:p>
          <a:p>
            <a:r>
              <a:rPr lang="ja-JP" altLang="en-US" sz="1200" dirty="0"/>
              <a:t>&gt;&gt;&gt; Framework object created: fw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0 : Event # </a:t>
            </a:r>
            <a:r>
              <a:rPr lang="ja-JP" altLang="en-US" sz="1200" dirty="0">
                <a:solidFill>
                  <a:srgbClr val="FF0000"/>
                </a:solidFill>
              </a:rPr>
              <a:t>0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0x0094c13a 0x91000001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1 : Event # </a:t>
            </a:r>
            <a:r>
              <a:rPr lang="ja-JP" altLang="en-US" sz="1200" dirty="0">
                <a:solidFill>
                  <a:srgbClr val="FF0000"/>
                </a:solidFill>
              </a:rPr>
              <a:t>1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0x0094c23f 0xf1000001 </a:t>
            </a:r>
          </a:p>
          <a:p>
            <a:endParaRPr lang="ja-JP" altLang="en-US" sz="1200" dirty="0"/>
          </a:p>
          <a:p>
            <a:r>
              <a:rPr lang="ja-JP" altLang="en-US" sz="1200" dirty="0"/>
              <a:t>===== DataBlock(RawCDC) : Block # 2 : Event # </a:t>
            </a:r>
            <a:r>
              <a:rPr lang="ja-JP" altLang="en-US" sz="1200" dirty="0">
                <a:solidFill>
                  <a:srgbClr val="FF0000"/>
                </a:solidFill>
              </a:rPr>
              <a:t>2</a:t>
            </a:r>
            <a:r>
              <a:rPr lang="ja-JP" altLang="en-US" sz="1200" dirty="0"/>
              <a:t> : node ID 0x00000000 : block size 224 bytes</a:t>
            </a:r>
          </a:p>
          <a:p>
            <a:r>
              <a:rPr lang="ja-JP" altLang="en-US" sz="1200" dirty="0"/>
              <a:t>== Detector Buffer(FINESSE A)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</a:p>
          <a:p>
            <a:r>
              <a:rPr lang="ja-JP" altLang="en-US" sz="1200" dirty="0"/>
              <a:t>== Detector Buffer(FINESSE C)</a:t>
            </a:r>
          </a:p>
          <a:p>
            <a:r>
              <a:rPr lang="ja-JP" altLang="en-US" sz="1200" dirty="0">
                <a:solidFill>
                  <a:srgbClr val="FF0000"/>
                </a:solidFill>
              </a:rPr>
              <a:t>0x0094c30d 0x69000001 </a:t>
            </a:r>
            <a:endParaRPr lang="en-US" altLang="ja-JP" sz="1200" dirty="0" smtClean="0">
              <a:solidFill>
                <a:srgbClr val="FF0000"/>
              </a:solidFill>
            </a:endParaRPr>
          </a:p>
          <a:p>
            <a:r>
              <a:rPr lang="en-US" altLang="ja-JP" sz="1200" dirty="0" smtClean="0"/>
              <a:t>….</a:t>
            </a:r>
            <a:endParaRPr lang="en-US" altLang="ja-JP" sz="12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326519" y="557300"/>
            <a:ext cx="90563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1, Get dummy data file (data from two CDC FEE boards connected to FINESSE A and C.)</a:t>
            </a:r>
          </a:p>
          <a:p>
            <a:r>
              <a:rPr lang="en-US" altLang="ja-JP" dirty="0"/>
              <a:t>l</a:t>
            </a:r>
            <a:r>
              <a:rPr lang="en-US" altLang="ja-JP" dirty="0" smtClean="0"/>
              <a:t>ogin.cc.kek.jp : ~</a:t>
            </a:r>
            <a:r>
              <a:rPr lang="en-US" altLang="ja-JP" dirty="0" err="1" smtClean="0"/>
              <a:t>yamadas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2, See contents of the data</a:t>
            </a:r>
            <a:endParaRPr lang="en-US" altLang="ja-JP" dirty="0"/>
          </a:p>
          <a:p>
            <a:r>
              <a:rPr lang="en-US" altLang="ja-JP" dirty="0" smtClean="0"/>
              <a:t>% </a:t>
            </a:r>
            <a:r>
              <a:rPr lang="en-US" altLang="ja-JP" dirty="0"/>
              <a:t>cd ${BELLE2_LOCAL_DIR}/</a:t>
            </a:r>
            <a:r>
              <a:rPr lang="en-US" altLang="ja-JP" dirty="0" err="1"/>
              <a:t>daq</a:t>
            </a:r>
            <a:r>
              <a:rPr lang="en-US" altLang="ja-JP" dirty="0" smtClean="0"/>
              <a:t>/; </a:t>
            </a:r>
            <a:r>
              <a:rPr lang="en-US" altLang="ja-JP" dirty="0" err="1" smtClean="0"/>
              <a:t>svn</a:t>
            </a:r>
            <a:r>
              <a:rPr lang="en-US" altLang="ja-JP" smtClean="0"/>
              <a:t> update</a:t>
            </a:r>
            <a:endParaRPr lang="en-US" altLang="ja-JP" dirty="0" smtClean="0"/>
          </a:p>
          <a:p>
            <a:r>
              <a:rPr lang="en-US" altLang="ja-JP" dirty="0" smtClean="0"/>
              <a:t>% cd ${BELLE2_LOCAL_DIR}/</a:t>
            </a:r>
            <a:r>
              <a:rPr lang="en-US" altLang="ja-JP" dirty="0" err="1" smtClean="0"/>
              <a:t>daq</a:t>
            </a:r>
            <a:r>
              <a:rPr lang="en-US" altLang="ja-JP" dirty="0" smtClean="0"/>
              <a:t>/</a:t>
            </a:r>
            <a:r>
              <a:rPr lang="en-US" altLang="ja-JP" dirty="0" err="1" smtClean="0"/>
              <a:t>rawdata</a:t>
            </a:r>
            <a:r>
              <a:rPr lang="en-US" altLang="ja-JP" dirty="0" smtClean="0"/>
              <a:t>/examples/</a:t>
            </a:r>
          </a:p>
          <a:p>
            <a:r>
              <a:rPr lang="en-US" altLang="ja-JP" dirty="0"/>
              <a:t>% basf2 </a:t>
            </a:r>
            <a:r>
              <a:rPr lang="en-US" altLang="ja-JP" b="1" dirty="0">
                <a:solidFill>
                  <a:srgbClr val="FF0000"/>
                </a:solidFill>
              </a:rPr>
              <a:t>ReadStoreTemplate.py</a:t>
            </a:r>
            <a:r>
              <a:rPr lang="en-US" altLang="ja-JP" dirty="0"/>
              <a:t> -</a:t>
            </a:r>
            <a:r>
              <a:rPr lang="en-US" altLang="ja-JP" dirty="0" err="1"/>
              <a:t>i</a:t>
            </a:r>
            <a:r>
              <a:rPr lang="en-US" altLang="ja-JP" dirty="0"/>
              <a:t>  </a:t>
            </a:r>
            <a:r>
              <a:rPr lang="en-US" altLang="ja-JP" dirty="0" smtClean="0"/>
              <a:t>./</a:t>
            </a:r>
            <a:r>
              <a:rPr lang="en-US" altLang="ja-JP" dirty="0" smtClean="0">
                <a:solidFill>
                  <a:srgbClr val="0000CC"/>
                </a:solidFill>
              </a:rPr>
              <a:t>root_output_RawCDC_rev7133.root</a:t>
            </a:r>
            <a:r>
              <a:rPr lang="en-US" altLang="ja-JP" dirty="0" smtClean="0"/>
              <a:t> | </a:t>
            </a:r>
            <a:r>
              <a:rPr lang="en-US" altLang="ja-JP" dirty="0"/>
              <a:t>less</a:t>
            </a:r>
            <a:endParaRPr kumimoji="1" lang="ja-JP" altLang="en-US" dirty="0"/>
          </a:p>
        </p:txBody>
      </p:sp>
      <p:sp>
        <p:nvSpPr>
          <p:cNvPr id="6" name="下矢印 5"/>
          <p:cNvSpPr/>
          <p:nvPr/>
        </p:nvSpPr>
        <p:spPr>
          <a:xfrm rot="3020588">
            <a:off x="4382427" y="2619381"/>
            <a:ext cx="780586" cy="8586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854698" y="3155751"/>
            <a:ext cx="45466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data, </a:t>
            </a:r>
          </a:p>
          <a:p>
            <a:r>
              <a:rPr kumimoji="1" lang="en-US" altLang="ja-JP" dirty="0" smtClean="0"/>
              <a:t>Detector buffer contains only 2words(=8bytes)</a:t>
            </a:r>
          </a:p>
          <a:p>
            <a:r>
              <a:rPr lang="en-US" altLang="ja-JP" dirty="0"/>
              <a:t>p</a:t>
            </a:r>
            <a:r>
              <a:rPr lang="en-US" altLang="ja-JP" dirty="0" smtClean="0"/>
              <a:t>er/FINESSE/event.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854698" y="4772678"/>
            <a:ext cx="50949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Note that block # is a number used by DAQ software</a:t>
            </a:r>
          </a:p>
          <a:p>
            <a:r>
              <a:rPr lang="en-US" altLang="ja-JP" dirty="0"/>
              <a:t>f</a:t>
            </a:r>
            <a:r>
              <a:rPr lang="en-US" altLang="ja-JP" dirty="0" smtClean="0"/>
              <a:t>or handling data and not related with </a:t>
            </a:r>
            <a:r>
              <a:rPr kumimoji="1" lang="en-US" altLang="ja-JP" dirty="0" smtClean="0">
                <a:solidFill>
                  <a:srgbClr val="FF0000"/>
                </a:solidFill>
              </a:rPr>
              <a:t>Event #.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81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/>
          <p:cNvSpPr txBox="1">
            <a:spLocks/>
          </p:cNvSpPr>
          <p:nvPr/>
        </p:nvSpPr>
        <p:spPr>
          <a:xfrm>
            <a:off x="4495801" y="2309835"/>
            <a:ext cx="3901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dirty="0"/>
              <a:t>2</a:t>
            </a:r>
            <a:r>
              <a:rPr lang="en-US" altLang="ja-JP" dirty="0" smtClean="0"/>
              <a:t>, Packer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87463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1371" y="0"/>
            <a:ext cx="11319165" cy="771771"/>
          </a:xfrm>
        </p:spPr>
        <p:txBody>
          <a:bodyPr/>
          <a:lstStyle/>
          <a:p>
            <a:r>
              <a:rPr lang="en-US" altLang="ja-JP" u="sng" dirty="0" smtClean="0"/>
              <a:t>2-1, Function to store data in </a:t>
            </a:r>
            <a:r>
              <a:rPr lang="en-US" altLang="ja-JP" u="sng" dirty="0" err="1" smtClean="0"/>
              <a:t>RawCOPPER</a:t>
            </a:r>
            <a:r>
              <a:rPr lang="en-US" altLang="ja-JP" u="sng" dirty="0" smtClean="0"/>
              <a:t> object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91371" y="1890465"/>
            <a:ext cx="6391923" cy="2011834"/>
          </a:xfrm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sz="1600" dirty="0" smtClean="0"/>
              <a:t>Input variables :</a:t>
            </a:r>
            <a:endParaRPr kumimoji="1" lang="en-US" altLang="ja-JP" sz="1600" dirty="0" smtClean="0"/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int</a:t>
            </a:r>
            <a:r>
              <a:rPr lang="en-US" altLang="ja-JP" sz="1600" dirty="0" smtClean="0">
                <a:solidFill>
                  <a:srgbClr val="FF0000"/>
                </a:solidFill>
              </a:rPr>
              <a:t>*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detector_buf</a:t>
            </a:r>
            <a:r>
              <a:rPr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lang="en-US" altLang="ja-JP" sz="1600" dirty="0" smtClean="0"/>
              <a:t>: pointer to the detector buffer that you want to store as ***</a:t>
            </a:r>
            <a:r>
              <a:rPr lang="en-US" altLang="ja-JP" sz="1600" dirty="0" err="1" smtClean="0"/>
              <a:t>th</a:t>
            </a:r>
            <a:r>
              <a:rPr lang="en-US" altLang="ja-JP" sz="1600" dirty="0" smtClean="0"/>
              <a:t> FINESSE data.</a:t>
            </a:r>
          </a:p>
          <a:p>
            <a:pPr marL="0" indent="0">
              <a:buNone/>
            </a:pPr>
            <a:r>
              <a:rPr lang="en-US" altLang="ja-JP" sz="1600" dirty="0" err="1">
                <a:solidFill>
                  <a:srgbClr val="FF0000"/>
                </a:solidFill>
              </a:rPr>
              <a:t>i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nt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 </a:t>
            </a:r>
            <a:r>
              <a:rPr kumimoji="1" lang="en-US" altLang="ja-JP" sz="1600" dirty="0" err="1" smtClean="0">
                <a:solidFill>
                  <a:srgbClr val="FF0000"/>
                </a:solidFill>
              </a:rPr>
              <a:t>nwords</a:t>
            </a:r>
            <a:r>
              <a:rPr kumimoji="1" lang="en-US" altLang="ja-JP" sz="1600" dirty="0" smtClean="0">
                <a:solidFill>
                  <a:srgbClr val="FF0000"/>
                </a:solidFill>
              </a:rPr>
              <a:t>_*** </a:t>
            </a:r>
            <a:r>
              <a:rPr kumimoji="1" lang="en-US" altLang="ja-JP" sz="1600" dirty="0" smtClean="0"/>
              <a:t>: length of the </a:t>
            </a:r>
            <a:r>
              <a:rPr kumimoji="1" lang="en-US" altLang="ja-JP" sz="1600" dirty="0" err="1" smtClean="0"/>
              <a:t>detector_buf</a:t>
            </a:r>
            <a:r>
              <a:rPr kumimoji="1" lang="en-US" altLang="ja-JP" sz="1600" dirty="0" smtClean="0"/>
              <a:t>_***  (unit -&gt; word = 4bytes )</a:t>
            </a:r>
          </a:p>
          <a:p>
            <a:pPr marL="0" indent="0">
              <a:buNone/>
            </a:pPr>
            <a:r>
              <a:rPr lang="en-US" altLang="ja-JP" sz="1600" dirty="0" err="1" smtClean="0">
                <a:solidFill>
                  <a:srgbClr val="FF0000"/>
                </a:solidFill>
              </a:rPr>
              <a:t>RawCOPPERPackerInfo</a:t>
            </a:r>
            <a:r>
              <a:rPr lang="en-US" altLang="ja-JP" sz="1600" dirty="0" smtClean="0">
                <a:solidFill>
                  <a:srgbClr val="FF0000"/>
                </a:solidFill>
              </a:rPr>
              <a:t> </a:t>
            </a:r>
            <a:r>
              <a:rPr lang="en-US" altLang="ja-JP" sz="1600" dirty="0" err="1" smtClean="0">
                <a:solidFill>
                  <a:srgbClr val="FF0000"/>
                </a:solidFill>
              </a:rPr>
              <a:t>rawcprpacker_info</a:t>
            </a:r>
            <a:r>
              <a:rPr lang="en-US" altLang="ja-JP" sz="1600" dirty="0" smtClean="0"/>
              <a:t> : Information to</a:t>
            </a:r>
          </a:p>
          <a:p>
            <a:pPr marL="0" indent="0">
              <a:buNone/>
            </a:pPr>
            <a:r>
              <a:rPr lang="en-US" altLang="ja-JP" sz="1600" dirty="0"/>
              <a:t> fill </a:t>
            </a:r>
            <a:r>
              <a:rPr lang="en-US" altLang="ja-JP" sz="1600" dirty="0" err="1" smtClean="0"/>
              <a:t>RawHeader</a:t>
            </a:r>
            <a:endParaRPr lang="en-US" altLang="ja-JP" sz="1600" dirty="0"/>
          </a:p>
        </p:txBody>
      </p:sp>
      <p:sp>
        <p:nvSpPr>
          <p:cNvPr id="4" name="正方形/長方形 3"/>
          <p:cNvSpPr/>
          <p:nvPr/>
        </p:nvSpPr>
        <p:spPr>
          <a:xfrm>
            <a:off x="91371" y="771771"/>
            <a:ext cx="1206750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000" dirty="0">
                <a:solidFill>
                  <a:srgbClr val="00B050"/>
                </a:solidFill>
              </a:rPr>
              <a:t>void </a:t>
            </a:r>
            <a:r>
              <a:rPr lang="en-US" altLang="ja-JP" sz="2000" dirty="0" err="1">
                <a:solidFill>
                  <a:srgbClr val="00B050"/>
                </a:solidFill>
              </a:rPr>
              <a:t>RawCOPPER</a:t>
            </a:r>
            <a:r>
              <a:rPr lang="en-US" altLang="ja-JP" sz="2000" dirty="0">
                <a:solidFill>
                  <a:srgbClr val="00B050"/>
                </a:solidFill>
              </a:rPr>
              <a:t>::</a:t>
            </a:r>
            <a:r>
              <a:rPr lang="en-US" altLang="ja-JP" sz="2000" dirty="0" err="1">
                <a:solidFill>
                  <a:srgbClr val="00B050"/>
                </a:solidFill>
              </a:rPr>
              <a:t>PackDetectorBuf</a:t>
            </a:r>
            <a:r>
              <a:rPr lang="en-US" altLang="ja-JP" sz="2000" dirty="0">
                <a:solidFill>
                  <a:srgbClr val="00B050"/>
                </a:solidFill>
              </a:rPr>
              <a:t>(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detector_buf_1st,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nwords_1st,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detector_buf_2nd,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nwords_2nd</a:t>
            </a:r>
            <a:r>
              <a:rPr lang="en-US" altLang="ja-JP" sz="2000" dirty="0" smtClean="0"/>
              <a:t>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detector_buf_3rd,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nwords_3rd, 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* detector_buf_4th, </a:t>
            </a:r>
            <a:r>
              <a:rPr lang="en-US" altLang="ja-JP" sz="2000" dirty="0" err="1"/>
              <a:t>int</a:t>
            </a:r>
            <a:r>
              <a:rPr lang="en-US" altLang="ja-JP" sz="2000" dirty="0"/>
              <a:t> nwords_4th,   </a:t>
            </a:r>
            <a:r>
              <a:rPr lang="en-US" altLang="ja-JP" sz="2000" dirty="0" err="1"/>
              <a:t>RawCOPPERPackerInfo</a:t>
            </a:r>
            <a:r>
              <a:rPr lang="en-US" altLang="ja-JP" sz="2000" dirty="0"/>
              <a:t>  </a:t>
            </a:r>
            <a:r>
              <a:rPr lang="en-US" altLang="ja-JP" sz="2000" dirty="0" err="1"/>
              <a:t>rawcprpacker_info</a:t>
            </a:r>
            <a:r>
              <a:rPr lang="en-US" altLang="ja-JP" sz="2000" dirty="0"/>
              <a:t> </a:t>
            </a:r>
            <a:r>
              <a:rPr lang="en-US" altLang="ja-JP" sz="2000" dirty="0">
                <a:solidFill>
                  <a:srgbClr val="00B050"/>
                </a:solidFill>
              </a:rPr>
              <a:t>){}</a:t>
            </a:r>
            <a:endParaRPr lang="en-US" altLang="ja-JP" sz="2000" dirty="0">
              <a:solidFill>
                <a:srgbClr val="00B050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5750953" y="3085588"/>
            <a:ext cx="6096000" cy="3539430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>
            <a:spAutoFit/>
          </a:bodyPr>
          <a:lstStyle/>
          <a:p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struct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RawCOPPERPackerInfo</a:t>
            </a:r>
            <a:r>
              <a:rPr lang="en-US" altLang="ja-JP" sz="1400" dirty="0">
                <a:solidFill>
                  <a:srgbClr val="00B0F0"/>
                </a:solidFill>
              </a:rPr>
              <a:t> {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exp_num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10bit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run_subrun_num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22bit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eve_num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node_id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tt_ctime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27bit clock ticks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int</a:t>
            </a:r>
            <a:r>
              <a:rPr lang="en-US" altLang="ja-JP" sz="1400" dirty="0" smtClean="0">
                <a:solidFill>
                  <a:srgbClr val="00B0F0"/>
                </a:solidFill>
              </a:rPr>
              <a:t> </a:t>
            </a:r>
            <a:r>
              <a:rPr lang="en-US" altLang="ja-JP" sz="1400" dirty="0" err="1" smtClean="0">
                <a:solidFill>
                  <a:srgbClr val="00B0F0"/>
                </a:solidFill>
              </a:rPr>
              <a:t>tt_utime</a:t>
            </a:r>
            <a:r>
              <a:rPr lang="en-US" altLang="ja-JP" sz="1400" dirty="0" smtClean="0">
                <a:solidFill>
                  <a:srgbClr val="00B0F0"/>
                </a:solidFill>
              </a:rPr>
              <a:t>; </a:t>
            </a:r>
            <a:r>
              <a:rPr lang="en-US" altLang="ja-JP" sz="1400" dirty="0" smtClean="0"/>
              <a:t>// 32bit </a:t>
            </a:r>
            <a:r>
              <a:rPr lang="en-US" altLang="ja-JP" sz="1400" dirty="0" err="1" smtClean="0"/>
              <a:t>unitx</a:t>
            </a:r>
            <a:r>
              <a:rPr lang="en-US" altLang="ja-JP" sz="1400" dirty="0" smtClean="0"/>
              <a:t> time at trigger timing distributed by FTSW. For details, see </a:t>
            </a:r>
            <a:r>
              <a:rPr lang="en-US" altLang="ja-JP" sz="1400" dirty="0" err="1" smtClean="0"/>
              <a:t>Nakao</a:t>
            </a:r>
            <a:r>
              <a:rPr lang="en-US" altLang="ja-JP" sz="1400" dirty="0" smtClean="0"/>
              <a:t>-san's belle2link user guide</a:t>
            </a:r>
          </a:p>
          <a:p>
            <a:r>
              <a:rPr lang="en-US" altLang="ja-JP" sz="1400" dirty="0" smtClean="0">
                <a:solidFill>
                  <a:srgbClr val="00B0F0"/>
                </a:solidFill>
              </a:rPr>
              <a:t>    </a:t>
            </a:r>
            <a:r>
              <a:rPr lang="en-US" altLang="ja-JP" sz="1400" dirty="0">
                <a:solidFill>
                  <a:srgbClr val="00B0F0"/>
                </a:solidFill>
              </a:rPr>
              <a:t>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b2l_ctime; </a:t>
            </a:r>
            <a:r>
              <a:rPr lang="en-US" altLang="ja-JP" sz="1400" dirty="0"/>
              <a:t>// 27bit clock ticks at trigger timing measured by HSLB on COPPER. For details, see </a:t>
            </a:r>
            <a:r>
              <a:rPr lang="en-US" altLang="ja-JP" sz="1400" dirty="0" err="1"/>
              <a:t>Nakao</a:t>
            </a:r>
            <a:r>
              <a:rPr lang="en-US" altLang="ja-JP" sz="1400" dirty="0"/>
              <a:t>-san's belle2link user guide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hslb_crc16_error_bit; </a:t>
            </a:r>
            <a:r>
              <a:rPr lang="en-US" altLang="ja-JP" sz="1400" dirty="0"/>
              <a:t>// 4bit </a:t>
            </a:r>
            <a:r>
              <a:rPr lang="en-US" altLang="ja-JP" sz="1400" dirty="0" err="1"/>
              <a:t>errorflag</a:t>
            </a:r>
            <a:r>
              <a:rPr lang="en-US" altLang="ja-JP" sz="1400" dirty="0"/>
              <a:t> for CRC errors in data transfer via b2link. ( bit0,1,2,3 -&gt; finesse slot </a:t>
            </a:r>
            <a:r>
              <a:rPr lang="en-US" altLang="ja-JP" sz="1400" dirty="0" err="1"/>
              <a:t>a,b,c,d</a:t>
            </a:r>
            <a:r>
              <a:rPr lang="en-US" altLang="ja-JP" sz="1400" dirty="0"/>
              <a:t>)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truncation_mask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  unsigned </a:t>
            </a:r>
            <a:r>
              <a:rPr lang="en-US" altLang="ja-JP" sz="1400" dirty="0" err="1">
                <a:solidFill>
                  <a:srgbClr val="00B0F0"/>
                </a:solidFill>
              </a:rPr>
              <a:t>int</a:t>
            </a:r>
            <a:r>
              <a:rPr lang="en-US" altLang="ja-JP" sz="1400" dirty="0">
                <a:solidFill>
                  <a:srgbClr val="00B0F0"/>
                </a:solidFill>
              </a:rPr>
              <a:t> </a:t>
            </a:r>
            <a:r>
              <a:rPr lang="en-US" altLang="ja-JP" sz="1400" dirty="0" err="1">
                <a:solidFill>
                  <a:srgbClr val="00B0F0"/>
                </a:solidFill>
              </a:rPr>
              <a:t>type_of_data</a:t>
            </a:r>
            <a:r>
              <a:rPr lang="en-US" altLang="ja-JP" sz="1400" dirty="0">
                <a:solidFill>
                  <a:srgbClr val="00B0F0"/>
                </a:solidFill>
              </a:rPr>
              <a:t>; </a:t>
            </a:r>
            <a:r>
              <a:rPr lang="en-US" altLang="ja-JP" sz="1400" dirty="0"/>
              <a:t>// Not defined yet</a:t>
            </a:r>
          </a:p>
          <a:p>
            <a:r>
              <a:rPr lang="en-US" altLang="ja-JP" sz="1400" dirty="0">
                <a:solidFill>
                  <a:srgbClr val="00B0F0"/>
                </a:solidFill>
              </a:rPr>
              <a:t>  };</a:t>
            </a:r>
            <a:endParaRPr lang="en-US" altLang="ja-JP" sz="1400" dirty="0">
              <a:solidFill>
                <a:srgbClr val="00B0F0"/>
              </a:solidFill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6451245" y="6488668"/>
            <a:ext cx="5395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(#include &lt;</a:t>
            </a:r>
            <a:r>
              <a:rPr lang="en-US" altLang="ja-JP" dirty="0" err="1"/>
              <a:t>rawdata</a:t>
            </a:r>
            <a:r>
              <a:rPr lang="en-US" altLang="ja-JP" dirty="0"/>
              <a:t>/include/</a:t>
            </a:r>
            <a:r>
              <a:rPr lang="en-US" altLang="ja-JP" dirty="0" err="1"/>
              <a:t>RawCOPPERPackerInfo.h</a:t>
            </a:r>
            <a:r>
              <a:rPr lang="en-US" altLang="ja-JP" dirty="0"/>
              <a:t>&gt; )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279870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93153" y="1052893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Module to fill dummy data in </a:t>
            </a:r>
            <a:r>
              <a:rPr lang="en-US" altLang="ja-JP" dirty="0" err="1" smtClean="0"/>
              <a:t>RawCOPPER</a:t>
            </a:r>
            <a:endParaRPr lang="en-US" altLang="ja-JP" dirty="0" smtClean="0"/>
          </a:p>
          <a:p>
            <a:pPr marL="0" indent="0">
              <a:buNone/>
            </a:pPr>
            <a:r>
              <a:rPr lang="en-US" altLang="ja-JP" dirty="0" smtClean="0"/>
              <a:t>- rawdata/modules/src/DummyDataPacker.cc</a:t>
            </a:r>
          </a:p>
          <a:p>
            <a:pPr marL="0" indent="0">
              <a:buNone/>
            </a:pPr>
            <a:endParaRPr lang="en-US" altLang="ja-JP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ja-JP" dirty="0" smtClean="0"/>
              <a:t> Script to run the above module</a:t>
            </a:r>
          </a:p>
          <a:p>
            <a:pPr marL="0" indent="0">
              <a:buNone/>
            </a:pPr>
            <a:r>
              <a:rPr lang="en-US" altLang="ja-JP" dirty="0" smtClean="0"/>
              <a:t>- $ </a:t>
            </a:r>
            <a:r>
              <a:rPr lang="en-US" altLang="ja-JP" dirty="0"/>
              <a:t>rawdata/scripts/DummyDataPacker.py</a:t>
            </a:r>
            <a:endParaRPr kumimoji="1" lang="ja-JP" altLang="en-US" dirty="0"/>
          </a:p>
        </p:txBody>
      </p:sp>
      <p:sp>
        <p:nvSpPr>
          <p:cNvPr id="4" name="タイトル 1"/>
          <p:cNvSpPr txBox="1">
            <a:spLocks/>
          </p:cNvSpPr>
          <p:nvPr/>
        </p:nvSpPr>
        <p:spPr>
          <a:xfrm>
            <a:off x="91371" y="0"/>
            <a:ext cx="11319165" cy="7717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u="sng" dirty="0" smtClean="0"/>
              <a:t>2-2, test program to store data in </a:t>
            </a:r>
            <a:r>
              <a:rPr lang="en-US" altLang="ja-JP" u="sng" dirty="0" err="1" smtClean="0"/>
              <a:t>RawCOPPER</a:t>
            </a:r>
            <a:r>
              <a:rPr lang="en-US" altLang="ja-JP" u="sng" dirty="0" smtClean="0"/>
              <a:t> object</a:t>
            </a:r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51058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354132" y="1813708"/>
            <a:ext cx="10515600" cy="1325563"/>
          </a:xfrm>
        </p:spPr>
        <p:txBody>
          <a:bodyPr/>
          <a:lstStyle/>
          <a:p>
            <a:r>
              <a:rPr kumimoji="1" lang="en-US" altLang="ja-JP" dirty="0" smtClean="0"/>
              <a:t>end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0783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Revision history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July 15, 2014  (rev.11616) : ver.1 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52965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644</Words>
  <Application>Microsoft Office PowerPoint</Application>
  <PresentationFormat>ワイド画面</PresentationFormat>
  <Paragraphs>93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RawData unpacker and packer</vt:lpstr>
      <vt:lpstr>1, Unpacker</vt:lpstr>
      <vt:lpstr>PowerPoint プレゼンテーション</vt:lpstr>
      <vt:lpstr>1-2, Test program to read RawCOPPER(RawCDC) data</vt:lpstr>
      <vt:lpstr>PowerPoint プレゼンテーション</vt:lpstr>
      <vt:lpstr>2-1, Function to store data in RawCOPPER object</vt:lpstr>
      <vt:lpstr>PowerPoint プレゼンテーション</vt:lpstr>
      <vt:lpstr>end</vt:lpstr>
      <vt:lpstr>Revision history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RawData unpacker and packer</dc:title>
  <dc:creator>yamada</dc:creator>
  <cp:lastModifiedBy>yamada</cp:lastModifiedBy>
  <cp:revision>10</cp:revision>
  <dcterms:created xsi:type="dcterms:W3CDTF">2014-07-15T01:37:35Z</dcterms:created>
  <dcterms:modified xsi:type="dcterms:W3CDTF">2014-07-15T04:28:19Z</dcterms:modified>
</cp:coreProperties>
</file>