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7" r:id="rId4"/>
    <p:sldId id="258" r:id="rId5"/>
    <p:sldId id="284" r:id="rId6"/>
    <p:sldId id="289" r:id="rId7"/>
    <p:sldId id="261" r:id="rId8"/>
    <p:sldId id="262" r:id="rId9"/>
    <p:sldId id="288" r:id="rId10"/>
    <p:sldId id="275" r:id="rId11"/>
    <p:sldId id="265" r:id="rId12"/>
    <p:sldId id="269" r:id="rId13"/>
    <p:sldId id="286" r:id="rId14"/>
    <p:sldId id="272" r:id="rId15"/>
    <p:sldId id="276" r:id="rId16"/>
    <p:sldId id="277" r:id="rId17"/>
    <p:sldId id="278" r:id="rId18"/>
    <p:sldId id="259" r:id="rId19"/>
    <p:sldId id="260" r:id="rId20"/>
    <p:sldId id="266" r:id="rId21"/>
    <p:sldId id="274" r:id="rId22"/>
    <p:sldId id="267" r:id="rId23"/>
    <p:sldId id="282" r:id="rId24"/>
    <p:sldId id="279" r:id="rId25"/>
    <p:sldId id="280" r:id="rId26"/>
    <p:sldId id="281" r:id="rId27"/>
    <p:sldId id="268" r:id="rId2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216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15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132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414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44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3053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719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006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56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5243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84C01-8EE0-44F4-B595-752AEE56780B}" type="datetimeFigureOut">
              <a:rPr kumimoji="1" lang="ja-JP" altLang="en-US" smtClean="0"/>
              <a:t>2015/1/22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D3BC90-32A9-41CF-BF45-C069FF858E7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3029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lle2.cc.kek.jp/~twiki/bin/view/Computing/SoftwareInstallation" TargetMode="External"/><Relationship Id="rId2" Type="http://schemas.openxmlformats.org/officeDocument/2006/relationships/hyperlink" Target="https://belle2.cc.kek.jp/~twiki/bin/view/Detector/DAQ/PocketDAQ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Pocket DAQ manual</a:t>
            </a:r>
            <a:br>
              <a:rPr kumimoji="1" lang="en-US" altLang="ja-JP" dirty="0" smtClean="0"/>
            </a:br>
            <a:r>
              <a:rPr lang="en-US" altLang="ja-JP" dirty="0" smtClean="0"/>
              <a:t>(</a:t>
            </a:r>
            <a:r>
              <a:rPr lang="en-US" altLang="ja-JP" dirty="0" smtClean="0"/>
              <a:t>rev.15006)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978013" y="4786530"/>
            <a:ext cx="3476017" cy="666345"/>
          </a:xfrm>
        </p:spPr>
        <p:txBody>
          <a:bodyPr>
            <a:noAutofit/>
          </a:bodyPr>
          <a:lstStyle/>
          <a:p>
            <a:r>
              <a:rPr lang="en-US" altLang="ja-JP" sz="2000" dirty="0"/>
              <a:t/>
            </a:r>
            <a:br>
              <a:rPr lang="en-US" altLang="ja-JP" sz="2000" dirty="0"/>
            </a:br>
            <a:r>
              <a:rPr lang="en-US" altLang="ja-JP" sz="2000" dirty="0" smtClean="0"/>
              <a:t>Jan. 22, 2015 </a:t>
            </a:r>
            <a:endParaRPr lang="en-US" altLang="ja-JP" sz="2000" dirty="0" smtClean="0"/>
          </a:p>
          <a:p>
            <a:r>
              <a:rPr kumimoji="1" lang="en-US" altLang="ja-JP" sz="2000" dirty="0" smtClean="0"/>
              <a:t>Satoru Yamada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8470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918" y="188481"/>
            <a:ext cx="10515600" cy="809048"/>
          </a:xfrm>
        </p:spPr>
        <p:txBody>
          <a:bodyPr/>
          <a:lstStyle/>
          <a:p>
            <a:r>
              <a:rPr kumimoji="1" lang="en-US" altLang="ja-JP" u="sng" dirty="0" smtClean="0"/>
              <a:t>Install GLEW for running basf2 program</a:t>
            </a:r>
            <a:endParaRPr kumimoji="1" lang="ja-JP" altLang="en-US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574962" y="1693223"/>
            <a:ext cx="1042554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After external ver.0.5.0</a:t>
            </a:r>
            <a:r>
              <a:rPr lang="ja-JP" altLang="en-US" dirty="0" err="1"/>
              <a:t>?,</a:t>
            </a:r>
            <a:r>
              <a:rPr lang="ja-JP" altLang="en-US" dirty="0"/>
              <a:t> basf2 requires GLEW(The OpenGL Extension Wrangler Library).</a:t>
            </a:r>
          </a:p>
          <a:p>
            <a:r>
              <a:rPr lang="ja-JP" altLang="en-US" dirty="0"/>
              <a:t>The following procedure worked fine.</a:t>
            </a:r>
          </a:p>
          <a:p>
            <a:r>
              <a:rPr lang="ja-JP" altLang="en-US" dirty="0"/>
              <a:t>1, install the yum epel repository.</a:t>
            </a:r>
          </a:p>
          <a:p>
            <a:r>
              <a:rPr lang="ja-JP" altLang="en-US" dirty="0"/>
              <a:t>ropc01$ wget http://ftp-srv2.kddilabs.jp/Linux/distributions/fedora/epel/5/i386/epel-release-5-4.noarch.rpm</a:t>
            </a:r>
          </a:p>
          <a:p>
            <a:r>
              <a:rPr lang="ja-JP" altLang="en-US" dirty="0"/>
              <a:t>ropc01$ ssh cpr** -lroot</a:t>
            </a:r>
          </a:p>
          <a:p>
            <a:r>
              <a:rPr lang="ja-JP" altLang="en-US" dirty="0"/>
              <a:t>cpr**# rpm -ivh epel-release-5-4.noarch.rpm</a:t>
            </a:r>
          </a:p>
          <a:p>
            <a:r>
              <a:rPr lang="ja-JP" altLang="en-US" dirty="0"/>
              <a:t>cpr**# ls -lrt /etc/yum.repos.d/</a:t>
            </a:r>
          </a:p>
          <a:p>
            <a:r>
              <a:rPr lang="ja-JP" altLang="en-US" dirty="0"/>
              <a:t>cpr**# exit</a:t>
            </a:r>
          </a:p>
          <a:p>
            <a:r>
              <a:rPr lang="ja-JP" altLang="en-US" dirty="0"/>
              <a:t>2, install glew on COPPER</a:t>
            </a:r>
          </a:p>
          <a:p>
            <a:r>
              <a:rPr lang="ja-JP" altLang="en-US" dirty="0"/>
              <a:t>ropc01$  sudo yum install  glew --installroot=/tftpboot/copper/root</a:t>
            </a:r>
          </a:p>
        </p:txBody>
      </p:sp>
    </p:spTree>
    <p:extLst>
      <p:ext uri="{BB962C8B-B14F-4D97-AF65-F5344CB8AC3E}">
        <p14:creationId xmlns:p14="http://schemas.microsoft.com/office/powerpoint/2010/main" val="3818565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2600" y="1239044"/>
            <a:ext cx="10515600" cy="1666875"/>
          </a:xfrm>
        </p:spPr>
        <p:txBody>
          <a:bodyPr/>
          <a:lstStyle/>
          <a:p>
            <a:pPr marL="0" indent="0">
              <a:buNone/>
            </a:pPr>
            <a:r>
              <a:rPr lang="en-US" altLang="ja-JP" sz="2400" dirty="0"/>
              <a:t>[ROPC] % cd ${BELLE2_LOCAL_DIR</a:t>
            </a:r>
            <a:r>
              <a:rPr lang="en-US" altLang="ja-JP" sz="2400" dirty="0" smtClean="0"/>
              <a:t>}/</a:t>
            </a:r>
            <a:r>
              <a:rPr lang="en-US" altLang="ja-JP" sz="2400" dirty="0" err="1" smtClean="0"/>
              <a:t>daq</a:t>
            </a:r>
            <a:r>
              <a:rPr lang="en-US" altLang="ja-JP" sz="2400" dirty="0" smtClean="0"/>
              <a:t>/copper/</a:t>
            </a:r>
            <a:r>
              <a:rPr lang="en-US" altLang="ja-JP" sz="2400" dirty="0" err="1" smtClean="0"/>
              <a:t>daq_scripts</a:t>
            </a:r>
            <a:endParaRPr lang="en-US" altLang="ja-JP" sz="2400" dirty="0"/>
          </a:p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err="1"/>
              <a:t>emacs</a:t>
            </a:r>
            <a:r>
              <a:rPr lang="en-US" altLang="ja-JP" dirty="0"/>
              <a:t> run_start.sh</a:t>
            </a:r>
            <a:endParaRPr lang="ja-JP" altLang="en-US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8260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1, Set parameters in run_start.sh (1)</a:t>
            </a:r>
            <a:endParaRPr kumimoji="1"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94140" y="2421287"/>
            <a:ext cx="11141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arguments of start_copper.sh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Usage : start_copper.sh </a:t>
            </a:r>
            <a:r>
              <a:rPr lang="en-US" altLang="ja-JP" b="1" dirty="0" smtClean="0">
                <a:solidFill>
                  <a:srgbClr val="0000CC"/>
                </a:solidFill>
              </a:rPr>
              <a:t>&lt;HOSTNAME&gt; &lt;COPPER node&gt; &lt;FINNESSE bit flag: A=1, B=2, C=4, D=8&gt; &lt;Use network shared memory : Yes=1, No=0&gt; &lt;node name(used for Network Shared Memory)&gt;</a:t>
            </a:r>
          </a:p>
          <a:p>
            <a:r>
              <a:rPr lang="en-US" altLang="ja-JP" dirty="0" smtClean="0"/>
              <a:t>e.g.)</a:t>
            </a:r>
          </a:p>
          <a:p>
            <a:r>
              <a:rPr lang="en-US" altLang="ja-JP" sz="1400" dirty="0" smtClean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cpr006 1 </a:t>
            </a:r>
            <a:r>
              <a:rPr lang="en-US" altLang="ja-JP" sz="1400" dirty="0" smtClean="0">
                <a:solidFill>
                  <a:srgbClr val="FF0000"/>
                </a:solidFill>
              </a:rPr>
              <a:t>1</a:t>
            </a:r>
            <a:r>
              <a:rPr lang="ja-JP" altLang="en-US" sz="1400" dirty="0">
                <a:solidFill>
                  <a:srgbClr val="FF0000"/>
                </a:solidFill>
              </a:rPr>
              <a:t> </a:t>
            </a:r>
            <a:r>
              <a:rPr lang="en-US" altLang="ja-JP" sz="1400" dirty="0" smtClean="0">
                <a:solidFill>
                  <a:srgbClr val="FF0000"/>
                </a:solidFill>
              </a:rPr>
              <a:t>0 0</a:t>
            </a:r>
            <a:r>
              <a:rPr lang="en-US" altLang="ja-JP" sz="1400" dirty="0" smtClean="0"/>
              <a:t>&amp;</a:t>
            </a:r>
            <a:endParaRPr lang="en-US" altLang="ja-JP" sz="1400" dirty="0"/>
          </a:p>
          <a:p>
            <a:r>
              <a:rPr lang="en-US" altLang="ja-JP" sz="1400" dirty="0"/>
              <a:t>/</a:t>
            </a:r>
            <a:r>
              <a:rPr lang="en-US" altLang="ja-JP" sz="1400" dirty="0" err="1"/>
              <a:t>usr</a:t>
            </a:r>
            <a:r>
              <a:rPr lang="en-US" altLang="ja-JP" sz="1400" dirty="0"/>
              <a:t>/bin/</a:t>
            </a:r>
            <a:r>
              <a:rPr lang="en-US" altLang="ja-JP" sz="1400" dirty="0" err="1"/>
              <a:t>xterm</a:t>
            </a:r>
            <a:r>
              <a:rPr lang="en-US" altLang="ja-JP" sz="1400" dirty="0"/>
              <a:t> </a:t>
            </a:r>
            <a:r>
              <a:rPr lang="en-US" altLang="ja-JP" sz="1400" dirty="0" smtClean="0"/>
              <a:t> -</a:t>
            </a:r>
            <a:r>
              <a:rPr lang="en-US" altLang="ja-JP" sz="1400" dirty="0"/>
              <a:t>e ${BELLE2_LOCAL_DIR}/daq/copper/daq_scripts/start_copper.sh </a:t>
            </a:r>
            <a:r>
              <a:rPr lang="en-US" altLang="ja-JP" sz="1400" dirty="0">
                <a:solidFill>
                  <a:srgbClr val="FF0000"/>
                </a:solidFill>
              </a:rPr>
              <a:t>cpr007 </a:t>
            </a:r>
            <a:r>
              <a:rPr lang="en-US" altLang="ja-JP" sz="1400" dirty="0" smtClean="0">
                <a:solidFill>
                  <a:srgbClr val="FF0000"/>
                </a:solidFill>
              </a:rPr>
              <a:t>2 3 0</a:t>
            </a:r>
            <a:r>
              <a:rPr lang="en-US" altLang="ja-JP" sz="1400" dirty="0" smtClean="0"/>
              <a:t> </a:t>
            </a:r>
            <a:r>
              <a:rPr lang="en-US" altLang="ja-JP" sz="1400" dirty="0"/>
              <a:t>0</a:t>
            </a:r>
            <a:r>
              <a:rPr lang="en-US" altLang="ja-JP" sz="1400" dirty="0" smtClean="0"/>
              <a:t>&amp;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&lt;COPPER node ID&gt;  will be attached to </a:t>
            </a:r>
            <a:r>
              <a:rPr lang="en-US" altLang="ja-JP" dirty="0" err="1" smtClean="0"/>
              <a:t>RawCOPPER</a:t>
            </a:r>
            <a:r>
              <a:rPr lang="en-US" altLang="ja-JP" dirty="0" smtClean="0"/>
              <a:t>  header.</a:t>
            </a:r>
          </a:p>
        </p:txBody>
      </p:sp>
    </p:spTree>
    <p:extLst>
      <p:ext uri="{BB962C8B-B14F-4D97-AF65-F5344CB8AC3E}">
        <p14:creationId xmlns:p14="http://schemas.microsoft.com/office/powerpoint/2010/main" val="4237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400" b="1" dirty="0" smtClean="0"/>
              <a:t>NOTICE</a:t>
            </a:r>
            <a:r>
              <a:rPr lang="en-US" altLang="ja-JP" sz="2400" dirty="0" smtClean="0"/>
              <a:t> </a:t>
            </a:r>
            <a:r>
              <a:rPr lang="en-US" altLang="ja-JP" sz="2400" b="1" dirty="0" smtClean="0"/>
              <a:t>: </a:t>
            </a:r>
            <a:r>
              <a:rPr lang="en-US" altLang="ja-JP" sz="2400" b="1" dirty="0"/>
              <a:t> </a:t>
            </a:r>
            <a:r>
              <a:rPr lang="en-US" altLang="ja-JP" sz="2400" b="1" dirty="0" smtClean="0"/>
              <a:t>Environment variables for basf2</a:t>
            </a:r>
          </a:p>
          <a:p>
            <a:r>
              <a:rPr lang="en-US" altLang="ja-JP" dirty="0" smtClean="0"/>
              <a:t>In </a:t>
            </a:r>
            <a:r>
              <a:rPr lang="en-US" altLang="ja-JP" dirty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/copper.sh, a line, “source ~/.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”, is for setting up basf2 environment. You need to add basf2 setting commands in your .</a:t>
            </a:r>
            <a:r>
              <a:rPr lang="en-US" altLang="ja-JP" dirty="0" err="1" smtClean="0"/>
              <a:t>bash_profile</a:t>
            </a:r>
            <a:r>
              <a:rPr lang="en-US" altLang="ja-JP" dirty="0" smtClean="0"/>
              <a:t> (or other script file).</a:t>
            </a:r>
          </a:p>
          <a:p>
            <a:r>
              <a:rPr lang="en-US" altLang="ja-JP" b="1" dirty="0" smtClean="0"/>
              <a:t>Please see </a:t>
            </a:r>
            <a:r>
              <a:rPr lang="en-US" altLang="ja-JP" b="1" dirty="0"/>
              <a:t>"Setup of Software Tools" at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b="1" dirty="0" smtClean="0"/>
              <a:t>for details. </a:t>
            </a:r>
          </a:p>
          <a:p>
            <a:endParaRPr lang="en-US" altLang="ja-JP" dirty="0"/>
          </a:p>
          <a:p>
            <a:r>
              <a:rPr lang="en-US" altLang="ja-JP" dirty="0" smtClean="0"/>
              <a:t>[ ${</a:t>
            </a:r>
            <a:r>
              <a:rPr lang="en-US" altLang="ja-JP" dirty="0"/>
              <a:t>BELLE2_LOCAL_DIR}/</a:t>
            </a:r>
            <a:r>
              <a:rPr lang="en-US" altLang="ja-JP" dirty="0" smtClean="0"/>
              <a:t>daq/copper/daq_scripts/copper.sh ]</a:t>
            </a:r>
            <a:endParaRPr lang="en-US" altLang="ja-JP" dirty="0"/>
          </a:p>
          <a:p>
            <a:r>
              <a:rPr lang="en-US" altLang="ja-JP" dirty="0" smtClean="0"/>
              <a:t>#</a:t>
            </a:r>
            <a:endParaRPr lang="en-US" altLang="ja-JP" dirty="0"/>
          </a:p>
          <a:p>
            <a:r>
              <a:rPr lang="en-US" altLang="ja-JP" dirty="0"/>
              <a:t># setup basf2 environment (See "Setup of Software Tools" at https://belle2.cc.kek.jp/~twiki/bin/view/Computing/SoftwareInstallation</a:t>
            </a:r>
          </a:p>
          <a:p>
            <a:r>
              <a:rPr lang="en-US" altLang="ja-JP" dirty="0"/>
              <a:t>#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source  ~/.</a:t>
            </a:r>
            <a:r>
              <a:rPr lang="en-US" altLang="ja-JP" dirty="0" err="1" smtClean="0">
                <a:solidFill>
                  <a:srgbClr val="FF0000"/>
                </a:solidFill>
              </a:rPr>
              <a:t>bash_profile</a:t>
            </a:r>
            <a:r>
              <a:rPr lang="en-US" altLang="ja-JP" dirty="0" smtClean="0">
                <a:solidFill>
                  <a:srgbClr val="FF0000"/>
                </a:solidFill>
              </a:rPr>
              <a:t>    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887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0" y="0"/>
            <a:ext cx="10515600" cy="754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379730" y="1165543"/>
            <a:ext cx="11430000" cy="2769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u="sng" dirty="0" smtClean="0">
                <a:solidFill>
                  <a:srgbClr val="FF0000"/>
                </a:solidFill>
              </a:rPr>
              <a:t>Set </a:t>
            </a:r>
            <a:r>
              <a:rPr lang="en-US" altLang="ja-JP" sz="2800" u="sng" dirty="0">
                <a:solidFill>
                  <a:srgbClr val="FF0000"/>
                </a:solidFill>
              </a:rPr>
              <a:t>arguments of </a:t>
            </a:r>
            <a:r>
              <a:rPr lang="en-US" altLang="ja-JP" sz="2800" u="sng" dirty="0" smtClean="0">
                <a:solidFill>
                  <a:srgbClr val="FF0000"/>
                </a:solidFill>
              </a:rPr>
              <a:t>RecvStream2.sh</a:t>
            </a:r>
            <a:endParaRPr lang="en-US" altLang="ja-JP" sz="2800" u="sng" dirty="0">
              <a:solidFill>
                <a:srgbClr val="FF0000"/>
              </a:solidFill>
            </a:endParaRPr>
          </a:p>
          <a:p>
            <a:endParaRPr lang="en-US" altLang="ja-JP" sz="2000" u="sng" dirty="0" smtClean="0"/>
          </a:p>
          <a:p>
            <a:r>
              <a:rPr lang="en-US" altLang="ja-JP" dirty="0" smtClean="0"/>
              <a:t>Usage </a:t>
            </a:r>
            <a:r>
              <a:rPr lang="en-US" altLang="ja-JP" dirty="0"/>
              <a:t>: </a:t>
            </a:r>
            <a:r>
              <a:rPr lang="en-US" altLang="ja-JP" dirty="0" smtClean="0"/>
              <a:t>RecvStream2.py </a:t>
            </a:r>
            <a:r>
              <a:rPr lang="en-US" altLang="ja-JP" dirty="0"/>
              <a:t>&lt;</a:t>
            </a:r>
            <a:r>
              <a:rPr lang="en-US" altLang="ja-JP" dirty="0">
                <a:solidFill>
                  <a:srgbClr val="FF0000"/>
                </a:solidFill>
              </a:rPr>
              <a:t>COPPER hostname</a:t>
            </a:r>
            <a:r>
              <a:rPr lang="en-US" altLang="ja-JP" dirty="0"/>
              <a:t>&gt; &lt;Use NSM(Network Shared Memory)? yes=1/no=0&gt; &lt;</a:t>
            </a:r>
            <a:r>
              <a:rPr lang="en-US" altLang="ja-JP" dirty="0">
                <a:solidFill>
                  <a:srgbClr val="FF0000"/>
                </a:solidFill>
              </a:rPr>
              <a:t>port # </a:t>
            </a:r>
            <a:r>
              <a:rPr lang="en-US" altLang="ja-JP" dirty="0" smtClean="0">
                <a:solidFill>
                  <a:srgbClr val="FF0000"/>
                </a:solidFill>
              </a:rPr>
              <a:t>to accept connection from eb0 </a:t>
            </a:r>
            <a:r>
              <a:rPr lang="en-US" altLang="ja-JP" dirty="0" smtClean="0"/>
              <a:t>&gt; </a:t>
            </a:r>
            <a:r>
              <a:rPr lang="en-US" altLang="ja-JP" dirty="0"/>
              <a:t>&lt;NSM </a:t>
            </a:r>
            <a:r>
              <a:rPr lang="en-US" altLang="ja-JP" dirty="0" err="1"/>
              <a:t>nodename</a:t>
            </a:r>
            <a:r>
              <a:rPr lang="en-US" altLang="ja-JP" dirty="0"/>
              <a:t>&gt;</a:t>
            </a:r>
          </a:p>
          <a:p>
            <a:endParaRPr lang="en-US" altLang="ja-JP" dirty="0" smtClean="0"/>
          </a:p>
          <a:p>
            <a:r>
              <a:rPr lang="en-US" altLang="ja-JP" dirty="0"/>
              <a:t>Example : </a:t>
            </a:r>
            <a:endParaRPr lang="en-US" altLang="ja-JP" dirty="0" smtClean="0"/>
          </a:p>
          <a:p>
            <a:r>
              <a:rPr lang="en-US" altLang="ja-JP" dirty="0" smtClean="0"/>
              <a:t>/</a:t>
            </a:r>
            <a:r>
              <a:rPr lang="en-US" altLang="ja-JP" dirty="0" err="1" smtClean="0"/>
              <a:t>usr</a:t>
            </a:r>
            <a:r>
              <a:rPr lang="en-US" altLang="ja-JP" dirty="0" smtClean="0"/>
              <a:t>/bin/</a:t>
            </a:r>
            <a:r>
              <a:rPr lang="en-US" altLang="ja-JP" dirty="0" err="1" smtClean="0"/>
              <a:t>xterm</a:t>
            </a:r>
            <a:r>
              <a:rPr lang="en-US" altLang="ja-JP" dirty="0" smtClean="0"/>
              <a:t> 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cpr001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34001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r>
              <a:rPr lang="en-US" altLang="ja-JP" dirty="0"/>
              <a:t>/</a:t>
            </a:r>
            <a:r>
              <a:rPr lang="en-US" altLang="ja-JP" dirty="0" err="1"/>
              <a:t>usr</a:t>
            </a:r>
            <a:r>
              <a:rPr lang="en-US" altLang="ja-JP" dirty="0"/>
              <a:t>/bin/</a:t>
            </a:r>
            <a:r>
              <a:rPr lang="en-US" altLang="ja-JP" dirty="0" err="1"/>
              <a:t>xterm</a:t>
            </a:r>
            <a:r>
              <a:rPr lang="en-US" altLang="ja-JP" dirty="0"/>
              <a:t> </a:t>
            </a:r>
            <a:r>
              <a:rPr lang="en-US" altLang="ja-JP" dirty="0" smtClean="0"/>
              <a:t>-</a:t>
            </a:r>
            <a:r>
              <a:rPr lang="en-US" altLang="ja-JP" dirty="0"/>
              <a:t>e "${BELLE2_LOCAL_DIR}/</a:t>
            </a:r>
            <a:r>
              <a:rPr lang="en-US" altLang="ja-JP" dirty="0" smtClean="0"/>
              <a:t>daq/copper/daq_scripts/RecvStream2.sh </a:t>
            </a:r>
            <a:r>
              <a:rPr lang="en-US" altLang="ja-JP" dirty="0">
                <a:solidFill>
                  <a:srgbClr val="FF0000"/>
                </a:solidFill>
              </a:rPr>
              <a:t>cpr007</a:t>
            </a:r>
            <a:r>
              <a:rPr lang="en-US" altLang="ja-JP" dirty="0"/>
              <a:t> 0 </a:t>
            </a:r>
            <a:r>
              <a:rPr lang="en-US" altLang="ja-JP" dirty="0">
                <a:solidFill>
                  <a:srgbClr val="FF0000"/>
                </a:solidFill>
              </a:rPr>
              <a:t>34007</a:t>
            </a:r>
            <a:r>
              <a:rPr lang="en-US" altLang="ja-JP" dirty="0"/>
              <a:t> hogehoge1000</a:t>
            </a:r>
            <a:r>
              <a:rPr lang="en-US" altLang="ja-JP" dirty="0" smtClean="0"/>
              <a:t>;” &amp;</a:t>
            </a:r>
            <a:endParaRPr lang="en-US" altLang="ja-JP" dirty="0"/>
          </a:p>
          <a:p>
            <a:endParaRPr lang="ja-JP" altLang="en-US" dirty="0"/>
          </a:p>
        </p:txBody>
      </p:sp>
      <p:sp>
        <p:nvSpPr>
          <p:cNvPr id="2" name="円/楕円 1"/>
          <p:cNvSpPr/>
          <p:nvPr/>
        </p:nvSpPr>
        <p:spPr>
          <a:xfrm>
            <a:off x="82410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9079230" y="2891790"/>
            <a:ext cx="685800" cy="8229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/>
          <p:cNvCxnSpPr>
            <a:stCxn id="2" idx="0"/>
          </p:cNvCxnSpPr>
          <p:nvPr/>
        </p:nvCxnSpPr>
        <p:spPr>
          <a:xfrm flipH="1" flipV="1">
            <a:off x="4160520" y="2228850"/>
            <a:ext cx="442341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>
            <a:stCxn id="6" idx="0"/>
          </p:cNvCxnSpPr>
          <p:nvPr/>
        </p:nvCxnSpPr>
        <p:spPr>
          <a:xfrm flipV="1">
            <a:off x="9422130" y="2217420"/>
            <a:ext cx="784860" cy="674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99492" y="2574890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7375108" y="43909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eb0.cc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endCxn id="11" idx="3"/>
          </p:cNvCxnSpPr>
          <p:nvPr/>
        </p:nvCxnSpPr>
        <p:spPr>
          <a:xfrm flipH="1">
            <a:off x="8431118" y="47563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4311854" y="433924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11" idx="1"/>
          </p:cNvCxnSpPr>
          <p:nvPr/>
        </p:nvCxnSpPr>
        <p:spPr>
          <a:xfrm flipH="1">
            <a:off x="6240780" y="4758739"/>
            <a:ext cx="1134328" cy="37671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/>
          <p:cNvSpPr/>
          <p:nvPr/>
        </p:nvSpPr>
        <p:spPr>
          <a:xfrm>
            <a:off x="2010097" y="432330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17" name="直線コネクタ 16"/>
          <p:cNvCxnSpPr>
            <a:stCxn id="13" idx="1"/>
            <a:endCxn id="15" idx="3"/>
          </p:cNvCxnSpPr>
          <p:nvPr/>
        </p:nvCxnSpPr>
        <p:spPr>
          <a:xfrm flipH="1">
            <a:off x="3276278" y="452643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/>
          <p:cNvSpPr/>
          <p:nvPr/>
        </p:nvSpPr>
        <p:spPr>
          <a:xfrm>
            <a:off x="2010097" y="493141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rgbClr val="FF0000"/>
                </a:solidFill>
              </a:rPr>
              <a:t>cpr007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1" name="直線コネクタ 20"/>
          <p:cNvCxnSpPr>
            <a:stCxn id="22" idx="1"/>
            <a:endCxn id="18" idx="3"/>
          </p:cNvCxnSpPr>
          <p:nvPr/>
        </p:nvCxnSpPr>
        <p:spPr>
          <a:xfrm flipH="1">
            <a:off x="3276278" y="513582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4311854" y="495510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コネクタ 23"/>
          <p:cNvCxnSpPr>
            <a:stCxn id="11" idx="1"/>
            <a:endCxn id="13" idx="3"/>
          </p:cNvCxnSpPr>
          <p:nvPr/>
        </p:nvCxnSpPr>
        <p:spPr>
          <a:xfrm flipH="1" flipV="1">
            <a:off x="6240780" y="4526433"/>
            <a:ext cx="1134328" cy="23230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3227213" y="433209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93949" y="492940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191715" y="437501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6223248" y="486504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34007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233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8260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/>
              <a:t>1, Set parameters in run_start.sh </a:t>
            </a:r>
            <a:r>
              <a:rPr lang="en-US" altLang="ja-JP" u="sng" dirty="0" smtClean="0"/>
              <a:t>(4)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482600" y="1325563"/>
            <a:ext cx="11430000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b="1" dirty="0" smtClean="0"/>
              <a:t>Specify whether communication with GUI via shared memory will be used or not : </a:t>
            </a:r>
          </a:p>
          <a:p>
            <a:endParaRPr lang="en-US" altLang="ja-JP" sz="2000" b="1" dirty="0"/>
          </a:p>
          <a:p>
            <a:r>
              <a:rPr lang="en-US" altLang="ja-JP" sz="2000" b="1" dirty="0" smtClean="0"/>
              <a:t>1, Edit </a:t>
            </a:r>
            <a:r>
              <a:rPr lang="en-US" altLang="ja-JP" sz="2000" b="1" dirty="0"/>
              <a:t>${BELLE2_LOCAL_DIR</a:t>
            </a:r>
            <a:r>
              <a:rPr lang="en-US" altLang="ja-JP" sz="2000" b="1" dirty="0" smtClean="0"/>
              <a:t>}/daq/rawdata/examples/RecvStream1.py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If you use GUI, </a:t>
            </a:r>
            <a:r>
              <a:rPr lang="en-US" altLang="ja-JP" dirty="0"/>
              <a:t>set </a:t>
            </a:r>
            <a:r>
              <a:rPr lang="en-US" altLang="ja-JP" dirty="0" smtClean="0"/>
              <a:t>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1</a:t>
            </a:r>
            <a:endParaRPr lang="en-US" altLang="ja-JP" dirty="0"/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 smtClean="0">
                <a:solidFill>
                  <a:srgbClr val="FF0000"/>
                </a:solidFill>
              </a:rPr>
              <a:t>('</a:t>
            </a:r>
            <a:r>
              <a:rPr lang="en-US" altLang="ja-JP" dirty="0" err="1" smtClean="0">
                <a:solidFill>
                  <a:srgbClr val="FF0000"/>
                </a:solidFill>
              </a:rPr>
              <a:t>UseShmFlag</a:t>
            </a:r>
            <a:r>
              <a:rPr lang="en-US" altLang="ja-JP" dirty="0" smtClean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 smtClean="0"/>
              <a:t>If you don’t use GUI set ‘</a:t>
            </a:r>
            <a:r>
              <a:rPr lang="en-US" altLang="ja-JP" dirty="0" err="1" smtClean="0"/>
              <a:t>UseShmFlag</a:t>
            </a:r>
            <a:r>
              <a:rPr lang="en-US" altLang="ja-JP" dirty="0" smtClean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</a:t>
            </a:r>
            <a:r>
              <a:rPr lang="en-US" altLang="ja-JP" dirty="0" smtClean="0">
                <a:solidFill>
                  <a:srgbClr val="FF0000"/>
                </a:solidFill>
              </a:rPr>
              <a:t>)</a:t>
            </a:r>
          </a:p>
          <a:p>
            <a:endParaRPr lang="en-US" altLang="ja-JP" dirty="0"/>
          </a:p>
          <a:p>
            <a:r>
              <a:rPr lang="en-US" altLang="ja-JP" sz="2000" b="1" dirty="0" smtClean="0"/>
              <a:t>2,  Edit </a:t>
            </a:r>
            <a:r>
              <a:rPr lang="en-US" altLang="ja-JP" sz="2000" b="1" dirty="0"/>
              <a:t>${BELLE2_LOCAL_DIR}/</a:t>
            </a:r>
            <a:r>
              <a:rPr lang="en-US" altLang="ja-JP" sz="2000" b="1" dirty="0" smtClean="0"/>
              <a:t>daq/rawdata/examples/RecvStream2.py</a:t>
            </a:r>
            <a:endParaRPr lang="en-US" altLang="ja-JP" sz="2000" b="1" dirty="0" smtClean="0"/>
          </a:p>
          <a:p>
            <a:r>
              <a:rPr lang="en-US" altLang="ja-JP" dirty="0" smtClean="0"/>
              <a:t> </a:t>
            </a:r>
            <a:endParaRPr lang="en-US" altLang="ja-JP" dirty="0"/>
          </a:p>
          <a:p>
            <a:r>
              <a:rPr lang="en-US" altLang="ja-JP" dirty="0"/>
              <a:t>If you use GUI,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1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1)</a:t>
            </a:r>
          </a:p>
          <a:p>
            <a:r>
              <a:rPr lang="en-US" altLang="ja-JP" dirty="0"/>
              <a:t>If you don’t use GUI set ‘</a:t>
            </a:r>
            <a:r>
              <a:rPr lang="en-US" altLang="ja-JP" dirty="0" err="1"/>
              <a:t>UseShmFlag</a:t>
            </a:r>
            <a:r>
              <a:rPr lang="en-US" altLang="ja-JP" dirty="0"/>
              <a:t>’ = 0</a:t>
            </a:r>
          </a:p>
          <a:p>
            <a:r>
              <a:rPr lang="en-US" altLang="ja-JP" dirty="0" err="1">
                <a:solidFill>
                  <a:srgbClr val="FF0000"/>
                </a:solidFill>
              </a:rPr>
              <a:t>receiver</a:t>
            </a:r>
            <a:r>
              <a:rPr lang="en-US" altLang="ja-JP" dirty="0" err="1" smtClean="0">
                <a:solidFill>
                  <a:srgbClr val="FF0000"/>
                </a:solidFill>
              </a:rPr>
              <a:t>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UseShmFlag</a:t>
            </a:r>
            <a:r>
              <a:rPr lang="en-US" altLang="ja-JP" dirty="0">
                <a:solidFill>
                  <a:srgbClr val="FF0000"/>
                </a:solidFill>
              </a:rPr>
              <a:t>', 0)</a:t>
            </a:r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3202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0" y="-2726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(1)</a:t>
            </a:r>
            <a:endParaRPr lang="ja-JP" altLang="en-US" u="sng" dirty="0"/>
          </a:p>
        </p:txBody>
      </p:sp>
      <p:sp>
        <p:nvSpPr>
          <p:cNvPr id="2" name="正方形/長方形 1"/>
          <p:cNvSpPr/>
          <p:nvPr/>
        </p:nvSpPr>
        <p:spPr>
          <a:xfrm>
            <a:off x="676596" y="805353"/>
            <a:ext cx="1006813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 smtClean="0"/>
              <a:t>1</a:t>
            </a:r>
            <a:r>
              <a:rPr lang="en-US" altLang="ja-JP" b="1" dirty="0"/>
              <a:t>, compile                                                                                                    </a:t>
            </a:r>
          </a:p>
          <a:p>
            <a:r>
              <a:rPr lang="en-US" altLang="ja-JP" dirty="0"/>
              <a:t>$ cd </a:t>
            </a:r>
            <a:r>
              <a:rPr lang="en-US" altLang="ja-JP" dirty="0" smtClean="0"/>
              <a:t>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</a:t>
            </a:r>
            <a:endParaRPr lang="en-US" altLang="ja-JP" dirty="0"/>
          </a:p>
          <a:p>
            <a:r>
              <a:rPr lang="en-US" altLang="ja-JP" dirty="0" smtClean="0"/>
              <a:t>$ </a:t>
            </a:r>
            <a:r>
              <a:rPr lang="en-US" altLang="ja-JP" dirty="0"/>
              <a:t>make                                                                                                        </a:t>
            </a:r>
          </a:p>
          <a:p>
            <a:r>
              <a:rPr lang="en-US" altLang="ja-JP" dirty="0"/>
              <a:t>                                                                                                              </a:t>
            </a:r>
          </a:p>
          <a:p>
            <a:r>
              <a:rPr lang="en-US" altLang="ja-JP" b="1" dirty="0"/>
              <a:t>2, edit eb0.sh                                                                                            </a:t>
            </a:r>
            <a:endParaRPr lang="en-US" altLang="ja-JP" b="1" dirty="0" smtClean="0"/>
          </a:p>
          <a:p>
            <a:r>
              <a:rPr lang="en-US" altLang="ja-JP" dirty="0">
                <a:solidFill>
                  <a:srgbClr val="FF0000"/>
                </a:solidFill>
              </a:rPr>
              <a:t>cd /</a:t>
            </a:r>
            <a:r>
              <a:rPr lang="en-US" altLang="ja-JP" dirty="0" smtClean="0">
                <a:solidFill>
                  <a:srgbClr val="FF0000"/>
                </a:solidFill>
              </a:rPr>
              <a:t>home/</a:t>
            </a:r>
            <a:r>
              <a:rPr lang="en-US" altLang="ja-JP" dirty="0" err="1" smtClean="0">
                <a:solidFill>
                  <a:srgbClr val="FF0000"/>
                </a:solidFill>
              </a:rPr>
              <a:t>usr</a:t>
            </a:r>
            <a:r>
              <a:rPr lang="en-US" altLang="ja-JP" dirty="0" smtClean="0">
                <a:solidFill>
                  <a:srgbClr val="FF0000"/>
                </a:solidFill>
              </a:rPr>
              <a:t>/b2daq/</a:t>
            </a:r>
            <a:r>
              <a:rPr lang="en-US" altLang="ja-JP" dirty="0" err="1" smtClean="0">
                <a:solidFill>
                  <a:srgbClr val="FF0000"/>
                </a:solidFill>
              </a:rPr>
              <a:t>eb</a:t>
            </a:r>
            <a:r>
              <a:rPr lang="en-US" altLang="ja-JP" dirty="0" smtClean="0"/>
              <a:t>  # change to  </a:t>
            </a:r>
            <a:r>
              <a:rPr lang="en-US" altLang="ja-JP" dirty="0" smtClean="0">
                <a:solidFill>
                  <a:srgbClr val="FF0000"/>
                </a:solidFill>
              </a:rPr>
              <a:t>cd “your local BelleII </a:t>
            </a:r>
            <a:r>
              <a:rPr lang="en-US" altLang="ja-JP" dirty="0" err="1" smtClean="0">
                <a:solidFill>
                  <a:srgbClr val="FF0000"/>
                </a:solidFill>
              </a:rPr>
              <a:t>directroy</a:t>
            </a:r>
            <a:r>
              <a:rPr lang="en-US" altLang="ja-JP" dirty="0" smtClean="0">
                <a:solidFill>
                  <a:srgbClr val="FF0000"/>
                </a:solidFill>
              </a:rPr>
              <a:t>”/</a:t>
            </a:r>
            <a:r>
              <a:rPr lang="en-US" altLang="ja-JP" dirty="0" err="1" smtClean="0">
                <a:solidFill>
                  <a:srgbClr val="FF0000"/>
                </a:solidFill>
              </a:rPr>
              <a:t>daq</a:t>
            </a:r>
            <a:r>
              <a:rPr lang="en-US" altLang="ja-JP" dirty="0" smtClean="0">
                <a:solidFill>
                  <a:srgbClr val="FF0000"/>
                </a:solidFill>
              </a:rPr>
              <a:t>/</a:t>
            </a:r>
            <a:r>
              <a:rPr lang="en-US" altLang="ja-JP" dirty="0" err="1" smtClean="0">
                <a:solidFill>
                  <a:srgbClr val="FF0000"/>
                </a:solidFill>
              </a:rPr>
              <a:t>eventbuilder</a:t>
            </a:r>
            <a:r>
              <a:rPr lang="en-US" altLang="ja-JP" dirty="0" smtClean="0">
                <a:solidFill>
                  <a:srgbClr val="FF0000"/>
                </a:solidFill>
              </a:rPr>
              <a:t>/evb0/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b="1" dirty="0" smtClean="0"/>
              <a:t>( e.g. </a:t>
            </a:r>
            <a:r>
              <a:rPr lang="en-US" altLang="ja-JP" dirty="0" smtClean="0">
                <a:solidFill>
                  <a:srgbClr val="0000CC"/>
                </a:solidFill>
              </a:rPr>
              <a:t>cd /home/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/yamada/basf2/release/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</a:t>
            </a:r>
            <a:r>
              <a:rPr lang="en-US" altLang="ja-JP" dirty="0" err="1" smtClean="0">
                <a:solidFill>
                  <a:srgbClr val="0000CC"/>
                </a:solidFill>
              </a:rPr>
              <a:t>eb-xinetd</a:t>
            </a:r>
            <a:r>
              <a:rPr lang="en-US" altLang="ja-JP" dirty="0" smtClean="0">
                <a:solidFill>
                  <a:srgbClr val="0000CC"/>
                </a:solidFill>
              </a:rPr>
              <a:t> </a:t>
            </a:r>
            <a:r>
              <a:rPr lang="en-US" altLang="ja-JP" dirty="0" smtClean="0"/>
              <a:t>)</a:t>
            </a:r>
            <a:endParaRPr lang="en-US" altLang="ja-JP" b="1" dirty="0" smtClean="0"/>
          </a:p>
          <a:p>
            <a:endParaRPr lang="en-US" altLang="ja-JP" b="1" dirty="0"/>
          </a:p>
          <a:p>
            <a:r>
              <a:rPr lang="en-US" altLang="ja-JP" dirty="0"/>
              <a:t>If you </a:t>
            </a:r>
            <a:r>
              <a:rPr lang="en-US" altLang="ja-JP" dirty="0" smtClean="0"/>
              <a:t>want </a:t>
            </a:r>
            <a:r>
              <a:rPr lang="en-US" altLang="ja-JP" dirty="0"/>
              <a:t>to read data from COPPERs with hostnames of cpr010, cpr011 and </a:t>
            </a:r>
            <a:r>
              <a:rPr lang="en-US" altLang="ja-JP" dirty="0" smtClean="0"/>
              <a:t>cpr012 and corresponding port # of </a:t>
            </a:r>
            <a:r>
              <a:rPr lang="en-US" altLang="ja-JP" dirty="0" smtClean="0"/>
              <a:t>RecvStream2.py </a:t>
            </a:r>
            <a:r>
              <a:rPr lang="en-US" altLang="ja-JP" dirty="0" smtClean="0"/>
              <a:t>are 34010, 34011 and 34012, respectively, use the following ;                            </a:t>
            </a:r>
            <a:endParaRPr lang="en-US" altLang="ja-JP" dirty="0"/>
          </a:p>
          <a:p>
            <a:r>
              <a:rPr lang="en-US" altLang="ja-JP" strike="sngStrike" dirty="0"/>
              <a:t>./eb0 cpr010:33000 cpr011:33000 cpr012:33000                                                                  </a:t>
            </a:r>
          </a:p>
          <a:p>
            <a:r>
              <a:rPr lang="en-US" altLang="ja-JP" dirty="0" smtClean="0">
                <a:solidFill>
                  <a:srgbClr val="FF0000"/>
                </a:solidFill>
              </a:rPr>
              <a:t>./eb0 localhost:34010 localhost:34011 localhost:34012 </a:t>
            </a:r>
          </a:p>
          <a:p>
            <a:endParaRPr lang="en-US" altLang="ja-JP" dirty="0" smtClean="0"/>
          </a:p>
        </p:txBody>
      </p:sp>
      <p:sp>
        <p:nvSpPr>
          <p:cNvPr id="4" name="正方形/長方形 3"/>
          <p:cNvSpPr/>
          <p:nvPr/>
        </p:nvSpPr>
        <p:spPr>
          <a:xfrm>
            <a:off x="6613600" y="5191008"/>
            <a:ext cx="1056010" cy="7356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Merger : </a:t>
            </a:r>
          </a:p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eb0.sh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endCxn id="4" idx="3"/>
          </p:cNvCxnSpPr>
          <p:nvPr/>
        </p:nvCxnSpPr>
        <p:spPr>
          <a:xfrm flipH="1">
            <a:off x="7669610" y="5556480"/>
            <a:ext cx="327181" cy="235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3534614" y="483073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8" name="直線コネクタ 7"/>
          <p:cNvCxnSpPr>
            <a:stCxn id="4" idx="1"/>
            <a:endCxn id="18" idx="1"/>
          </p:cNvCxnSpPr>
          <p:nvPr/>
        </p:nvCxnSpPr>
        <p:spPr>
          <a:xfrm flipH="1">
            <a:off x="5446008" y="5558839"/>
            <a:ext cx="1167592" cy="544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/>
          <p:cNvSpPr/>
          <p:nvPr/>
        </p:nvSpPr>
        <p:spPr>
          <a:xfrm>
            <a:off x="1232857" y="4814793"/>
            <a:ext cx="1266181" cy="4330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cpr010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線コネクタ 9"/>
          <p:cNvCxnSpPr>
            <a:stCxn id="7" idx="1"/>
            <a:endCxn id="9" idx="3"/>
          </p:cNvCxnSpPr>
          <p:nvPr/>
        </p:nvCxnSpPr>
        <p:spPr>
          <a:xfrm flipH="1">
            <a:off x="2499038" y="5017923"/>
            <a:ext cx="1035576" cy="13409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/>
          <p:cNvSpPr/>
          <p:nvPr/>
        </p:nvSpPr>
        <p:spPr>
          <a:xfrm>
            <a:off x="1232857" y="5422904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コネクタ 11"/>
          <p:cNvCxnSpPr>
            <a:stCxn id="13" idx="1"/>
            <a:endCxn id="11" idx="3"/>
          </p:cNvCxnSpPr>
          <p:nvPr/>
        </p:nvCxnSpPr>
        <p:spPr>
          <a:xfrm flipH="1">
            <a:off x="2499038" y="5627316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/>
          <p:cNvSpPr/>
          <p:nvPr/>
        </p:nvSpPr>
        <p:spPr>
          <a:xfrm>
            <a:off x="3534614" y="5446590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コネクタ 13"/>
          <p:cNvCxnSpPr>
            <a:stCxn id="4" idx="1"/>
            <a:endCxn id="7" idx="3"/>
          </p:cNvCxnSpPr>
          <p:nvPr/>
        </p:nvCxnSpPr>
        <p:spPr>
          <a:xfrm flipH="1" flipV="1">
            <a:off x="5463540" y="5017923"/>
            <a:ext cx="1150060" cy="54091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2449973" y="4823582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16709" y="542089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5446007" y="4866503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34010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5446008" y="5356535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34011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sp>
        <p:nvSpPr>
          <p:cNvPr id="3" name="角丸四角形 2"/>
          <p:cNvSpPr/>
          <p:nvPr/>
        </p:nvSpPr>
        <p:spPr>
          <a:xfrm>
            <a:off x="3166110" y="4309305"/>
            <a:ext cx="6995160" cy="227457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1232857" y="6045189"/>
            <a:ext cx="1266181" cy="4114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cpr012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cxnSp>
        <p:nvCxnSpPr>
          <p:cNvPr id="20" name="直線コネクタ 19"/>
          <p:cNvCxnSpPr>
            <a:stCxn id="21" idx="1"/>
            <a:endCxn id="19" idx="3"/>
          </p:cNvCxnSpPr>
          <p:nvPr/>
        </p:nvCxnSpPr>
        <p:spPr>
          <a:xfrm flipH="1">
            <a:off x="2499038" y="6249601"/>
            <a:ext cx="1035576" cy="1328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正方形/長方形 20"/>
          <p:cNvSpPr/>
          <p:nvPr/>
        </p:nvSpPr>
        <p:spPr>
          <a:xfrm>
            <a:off x="3534614" y="6068875"/>
            <a:ext cx="1928926" cy="3614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RecvStream2.py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416709" y="604318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/>
              <a:t>Port</a:t>
            </a:r>
          </a:p>
          <a:p>
            <a:r>
              <a:rPr lang="en-US" altLang="ja-JP" sz="1050" dirty="0" smtClean="0"/>
              <a:t>33000</a:t>
            </a:r>
            <a:endParaRPr kumimoji="1" lang="ja-JP" altLang="en-US" sz="105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446008" y="5978820"/>
            <a:ext cx="52931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smtClean="0">
                <a:solidFill>
                  <a:srgbClr val="FF0000"/>
                </a:solidFill>
              </a:rPr>
              <a:t>Port</a:t>
            </a:r>
          </a:p>
          <a:p>
            <a:r>
              <a:rPr lang="en-US" altLang="ja-JP" sz="1050" dirty="0" smtClean="0">
                <a:solidFill>
                  <a:srgbClr val="FF0000"/>
                </a:solidFill>
              </a:rPr>
              <a:t>34012</a:t>
            </a:r>
            <a:endParaRPr kumimoji="1" lang="ja-JP" altLang="en-US" sz="1050" dirty="0">
              <a:solidFill>
                <a:srgbClr val="FF0000"/>
              </a:solidFill>
            </a:endParaRPr>
          </a:p>
        </p:txBody>
      </p:sp>
      <p:cxnSp>
        <p:nvCxnSpPr>
          <p:cNvPr id="24" name="直線コネクタ 23"/>
          <p:cNvCxnSpPr>
            <a:stCxn id="4" idx="1"/>
            <a:endCxn id="23" idx="1"/>
          </p:cNvCxnSpPr>
          <p:nvPr/>
        </p:nvCxnSpPr>
        <p:spPr>
          <a:xfrm flipH="1">
            <a:off x="5446008" y="5558839"/>
            <a:ext cx="1167592" cy="627730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6844328" y="4309305"/>
            <a:ext cx="2304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 (localhost)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995978" y="5354081"/>
            <a:ext cx="1928926" cy="374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RecvStream1.py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011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(2)</a:t>
            </a:r>
            <a:endParaRPr lang="ja-JP" altLang="en-US" u="sng" dirty="0"/>
          </a:p>
        </p:txBody>
      </p:sp>
      <p:sp>
        <p:nvSpPr>
          <p:cNvPr id="5" name="正方形/長方形 4"/>
          <p:cNvSpPr/>
          <p:nvPr/>
        </p:nvSpPr>
        <p:spPr>
          <a:xfrm>
            <a:off x="512930" y="903786"/>
            <a:ext cx="11346561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/>
              <a:t>3, edit </a:t>
            </a:r>
            <a:r>
              <a:rPr lang="en-US" altLang="ja-JP" b="1" dirty="0" smtClean="0"/>
              <a:t>eb0’s part in ${</a:t>
            </a:r>
            <a:r>
              <a:rPr lang="en-US" altLang="ja-JP" b="1" dirty="0"/>
              <a:t>BELLE2_LOCAL_DIR}/</a:t>
            </a:r>
            <a:r>
              <a:rPr lang="en-US" altLang="ja-JP" b="1" dirty="0" err="1" smtClean="0"/>
              <a:t>daq</a:t>
            </a:r>
            <a:r>
              <a:rPr lang="en-US" altLang="ja-JP" b="1" dirty="0" smtClean="0"/>
              <a:t>/</a:t>
            </a:r>
            <a:r>
              <a:rPr lang="en-US" altLang="ja-JP" b="1" dirty="0" err="1" smtClean="0"/>
              <a:t>eventbuilder</a:t>
            </a:r>
            <a:r>
              <a:rPr lang="en-US" altLang="ja-JP" b="1" dirty="0" smtClean="0"/>
              <a:t>/evb0/</a:t>
            </a:r>
            <a:r>
              <a:rPr lang="en-US" altLang="ja-JP" b="1" dirty="0" err="1" smtClean="0"/>
              <a:t>eb-xinted</a:t>
            </a:r>
            <a:endParaRPr lang="en-US" altLang="ja-JP" b="1" dirty="0" smtClean="0"/>
          </a:p>
          <a:p>
            <a:r>
              <a:rPr lang="en-US" altLang="ja-JP" dirty="0"/>
              <a:t>Modify </a:t>
            </a:r>
            <a:r>
              <a:rPr lang="en-US" altLang="ja-JP" dirty="0" smtClean="0">
                <a:solidFill>
                  <a:srgbClr val="FF0000"/>
                </a:solidFill>
              </a:rPr>
              <a:t>user </a:t>
            </a:r>
            <a:r>
              <a:rPr lang="en-US" altLang="ja-JP" dirty="0" smtClean="0"/>
              <a:t>and</a:t>
            </a:r>
            <a:r>
              <a:rPr lang="en-US" altLang="ja-JP" dirty="0" smtClean="0">
                <a:solidFill>
                  <a:srgbClr val="FF0000"/>
                </a:solidFill>
              </a:rPr>
              <a:t> server</a:t>
            </a:r>
            <a:r>
              <a:rPr lang="en-US" altLang="ja-JP" dirty="0" smtClean="0"/>
              <a:t>. </a:t>
            </a:r>
            <a:endParaRPr lang="en-US" altLang="ja-JP" b="1" dirty="0"/>
          </a:p>
          <a:p>
            <a:r>
              <a:rPr lang="en-US" altLang="ja-JP" dirty="0" smtClean="0"/>
              <a:t>service </a:t>
            </a:r>
            <a:r>
              <a:rPr lang="en-US" altLang="ja-JP" dirty="0"/>
              <a:t>eb0</a:t>
            </a:r>
          </a:p>
          <a:p>
            <a:r>
              <a:rPr lang="en-US" altLang="ja-JP" dirty="0" smtClean="0"/>
              <a:t>{</a:t>
            </a:r>
            <a:r>
              <a:rPr lang="en-US" altLang="ja-JP" dirty="0"/>
              <a:t>	bind = </a:t>
            </a:r>
            <a:r>
              <a:rPr lang="en-US" altLang="ja-JP" dirty="0" smtClean="0"/>
              <a:t>127.0.0.1</a:t>
            </a:r>
          </a:p>
          <a:p>
            <a:r>
              <a:rPr lang="en-US" altLang="ja-JP" dirty="0"/>
              <a:t>	</a:t>
            </a:r>
            <a:r>
              <a:rPr lang="en-US" altLang="ja-JP" dirty="0" err="1"/>
              <a:t>socket_type</a:t>
            </a:r>
            <a:r>
              <a:rPr lang="en-US" altLang="ja-JP" dirty="0"/>
              <a:t> = stream</a:t>
            </a:r>
          </a:p>
          <a:p>
            <a:r>
              <a:rPr lang="en-US" altLang="ja-JP" dirty="0"/>
              <a:t>	type = </a:t>
            </a:r>
            <a:r>
              <a:rPr lang="en-US" altLang="ja-JP" dirty="0" smtClean="0"/>
              <a:t>UNLISTED</a:t>
            </a:r>
          </a:p>
          <a:p>
            <a:r>
              <a:rPr lang="en-US" altLang="ja-JP" dirty="0"/>
              <a:t>	port = 5101</a:t>
            </a:r>
          </a:p>
          <a:p>
            <a:r>
              <a:rPr lang="en-US" altLang="ja-JP" dirty="0"/>
              <a:t>	wait = no</a:t>
            </a:r>
          </a:p>
          <a:p>
            <a:r>
              <a:rPr lang="en-US" altLang="ja-JP" dirty="0"/>
              <a:t>	user = </a:t>
            </a:r>
            <a:r>
              <a:rPr lang="en-US" altLang="ja-JP" dirty="0" smtClean="0">
                <a:solidFill>
                  <a:srgbClr val="FF0000"/>
                </a:solidFill>
              </a:rPr>
              <a:t>g0cdc</a:t>
            </a:r>
            <a:r>
              <a:rPr lang="en-US" altLang="ja-JP" dirty="0" smtClean="0"/>
              <a:t>  # Change to your user name (e.g. 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/>
              <a:t>)</a:t>
            </a:r>
          </a:p>
          <a:p>
            <a:r>
              <a:rPr lang="en-US" altLang="ja-JP" dirty="0"/>
              <a:t>	server = </a:t>
            </a:r>
            <a:r>
              <a:rPr lang="en-US" altLang="ja-JP" dirty="0" smtClean="0">
                <a:solidFill>
                  <a:srgbClr val="FF0000"/>
                </a:solidFill>
              </a:rPr>
              <a:t>/home/usr/b2daq/eb/eb0.sh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	</a:t>
            </a:r>
            <a:r>
              <a:rPr lang="en-US" altLang="ja-JP" dirty="0" smtClean="0"/>
              <a:t>#  change to “your Belle2 local directory”/daq/eventbuilder/evb0/eb0.sh</a:t>
            </a:r>
          </a:p>
          <a:p>
            <a:r>
              <a:rPr lang="en-US" altLang="ja-JP" dirty="0"/>
              <a:t>	</a:t>
            </a:r>
            <a:r>
              <a:rPr lang="en-US" altLang="ja-JP" dirty="0" smtClean="0"/>
              <a:t>#			(e.g. </a:t>
            </a:r>
            <a:r>
              <a:rPr lang="en-US" altLang="ja-JP" dirty="0">
                <a:solidFill>
                  <a:srgbClr val="0000CC"/>
                </a:solidFill>
              </a:rPr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home/</a:t>
            </a:r>
            <a:r>
              <a:rPr lang="en-US" altLang="ja-JP" dirty="0" err="1" smtClean="0">
                <a:solidFill>
                  <a:srgbClr val="0000CC"/>
                </a:solidFill>
              </a:rPr>
              <a:t>usr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yamagata</a:t>
            </a:r>
            <a:r>
              <a:rPr lang="en-US" altLang="ja-JP" dirty="0" smtClean="0">
                <a:solidFill>
                  <a:srgbClr val="0000CC"/>
                </a:solidFill>
              </a:rPr>
              <a:t>/basf2/release/</a:t>
            </a:r>
            <a:r>
              <a:rPr lang="en-US" altLang="ja-JP" dirty="0" err="1" smtClean="0">
                <a:solidFill>
                  <a:srgbClr val="0000CC"/>
                </a:solidFill>
              </a:rPr>
              <a:t>daq</a:t>
            </a:r>
            <a:r>
              <a:rPr lang="en-US" altLang="ja-JP" dirty="0" smtClean="0">
                <a:solidFill>
                  <a:srgbClr val="0000CC"/>
                </a:solidFill>
              </a:rPr>
              <a:t>/</a:t>
            </a:r>
            <a:r>
              <a:rPr lang="en-US" altLang="ja-JP" dirty="0" err="1" smtClean="0">
                <a:solidFill>
                  <a:srgbClr val="0000CC"/>
                </a:solidFill>
              </a:rPr>
              <a:t>eventbuilder</a:t>
            </a:r>
            <a:r>
              <a:rPr lang="en-US" altLang="ja-JP" dirty="0" smtClean="0">
                <a:solidFill>
                  <a:srgbClr val="0000CC"/>
                </a:solidFill>
              </a:rPr>
              <a:t>/evb0/eb0.sh</a:t>
            </a:r>
            <a:r>
              <a:rPr lang="en-US" altLang="ja-JP" dirty="0" smtClean="0"/>
              <a:t>)</a:t>
            </a:r>
            <a:endParaRPr lang="en-US" altLang="ja-JP" dirty="0"/>
          </a:p>
          <a:p>
            <a:r>
              <a:rPr lang="en-US" altLang="ja-JP" dirty="0" smtClean="0"/>
              <a:t>}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You need to change </a:t>
            </a:r>
            <a:r>
              <a:rPr lang="en-US" altLang="ja-JP" dirty="0" smtClean="0">
                <a:solidFill>
                  <a:srgbClr val="FF0000"/>
                </a:solidFill>
              </a:rPr>
              <a:t>the other services in </a:t>
            </a:r>
            <a:r>
              <a:rPr lang="en-US" altLang="ja-JP" dirty="0" err="1" smtClean="0">
                <a:solidFill>
                  <a:srgbClr val="FF0000"/>
                </a:solidFill>
              </a:rPr>
              <a:t>eb-xinetd</a:t>
            </a:r>
            <a:r>
              <a:rPr lang="en-US" altLang="ja-JP" dirty="0" smtClean="0">
                <a:solidFill>
                  <a:srgbClr val="FF0000"/>
                </a:solidFill>
              </a:rPr>
              <a:t> </a:t>
            </a:r>
            <a:r>
              <a:rPr lang="en-US" altLang="ja-JP" dirty="0" smtClean="0"/>
              <a:t>( eb1tx, eb1rx, eb2tx, eb2rx …. ) </a:t>
            </a:r>
            <a:r>
              <a:rPr lang="en-US" altLang="ja-JP" dirty="0" smtClean="0">
                <a:solidFill>
                  <a:srgbClr val="FF0000"/>
                </a:solidFill>
              </a:rPr>
              <a:t>in the same way.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7861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75855" y="115316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b="1" dirty="0"/>
              <a:t>4,  Set link to </a:t>
            </a:r>
            <a:r>
              <a:rPr lang="en-US" altLang="ja-JP" b="1" dirty="0" err="1"/>
              <a:t>eb-xinetd</a:t>
            </a:r>
            <a:endParaRPr lang="en-US" altLang="ja-JP" b="1" dirty="0"/>
          </a:p>
          <a:p>
            <a:r>
              <a:rPr lang="en-US" altLang="ja-JP" dirty="0"/>
              <a:t># cd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xinetd.d</a:t>
            </a:r>
            <a:r>
              <a:rPr lang="en-US" altLang="ja-JP" dirty="0"/>
              <a:t>/</a:t>
            </a:r>
          </a:p>
          <a:p>
            <a:r>
              <a:rPr lang="en-US" altLang="ja-JP" dirty="0"/>
              <a:t># ln –s ${BELLE2_LOCAL_DIR}/</a:t>
            </a:r>
            <a:r>
              <a:rPr lang="en-US" altLang="ja-JP" dirty="0" err="1"/>
              <a:t>daq</a:t>
            </a:r>
            <a:r>
              <a:rPr lang="en-US" altLang="ja-JP" dirty="0"/>
              <a:t>/</a:t>
            </a:r>
            <a:r>
              <a:rPr lang="en-US" altLang="ja-JP" dirty="0" err="1"/>
              <a:t>eventbuilder</a:t>
            </a:r>
            <a:r>
              <a:rPr lang="en-US" altLang="ja-JP" dirty="0"/>
              <a:t>/evb0/</a:t>
            </a:r>
            <a:r>
              <a:rPr lang="en-US" altLang="ja-JP" dirty="0" err="1"/>
              <a:t>eb-xinetd</a:t>
            </a:r>
            <a:r>
              <a:rPr lang="en-US" altLang="ja-JP" dirty="0"/>
              <a:t> </a:t>
            </a:r>
            <a:r>
              <a:rPr lang="en-US" altLang="ja-JP" dirty="0" err="1"/>
              <a:t>eb-xinetd</a:t>
            </a:r>
            <a:endParaRPr lang="en-US" altLang="ja-JP" dirty="0"/>
          </a:p>
          <a:p>
            <a:r>
              <a:rPr lang="en-US" altLang="ja-JP" dirty="0"/>
              <a:t># /</a:t>
            </a:r>
            <a:r>
              <a:rPr lang="en-US" altLang="ja-JP" dirty="0" err="1"/>
              <a:t>sbin</a:t>
            </a:r>
            <a:r>
              <a:rPr lang="en-US" altLang="ja-JP" dirty="0"/>
              <a:t>/service </a:t>
            </a:r>
            <a:r>
              <a:rPr lang="en-US" altLang="ja-JP" dirty="0" err="1"/>
              <a:t>xinetd</a:t>
            </a:r>
            <a:r>
              <a:rPr lang="en-US" altLang="ja-JP" dirty="0"/>
              <a:t> restart </a:t>
            </a:r>
          </a:p>
          <a:p>
            <a:endParaRPr lang="en-US" altLang="ja-JP" dirty="0"/>
          </a:p>
          <a:p>
            <a:r>
              <a:rPr lang="en-US" altLang="ja-JP" dirty="0"/>
              <a:t>The eb0 daemon will be automatically invoked when a basf2 program on a readout PC connects to a port specified in </a:t>
            </a:r>
            <a:r>
              <a:rPr lang="en-US" altLang="ja-JP" dirty="0" err="1"/>
              <a:t>eb-xinted</a:t>
            </a:r>
            <a:r>
              <a:rPr lang="en-US" altLang="ja-JP" dirty="0"/>
              <a:t>.</a:t>
            </a:r>
          </a:p>
        </p:txBody>
      </p:sp>
      <p:sp>
        <p:nvSpPr>
          <p:cNvPr id="5" name="タイトル 1"/>
          <p:cNvSpPr txBox="1">
            <a:spLocks/>
          </p:cNvSpPr>
          <p:nvPr/>
        </p:nvSpPr>
        <p:spPr>
          <a:xfrm>
            <a:off x="346675" y="-1723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2, Setting of merger (eb0)</a:t>
            </a:r>
            <a:r>
              <a:rPr lang="ja-JP" altLang="en-US" u="sng" dirty="0"/>
              <a:t> </a:t>
            </a:r>
            <a:r>
              <a:rPr lang="en-US" altLang="ja-JP" u="sng" dirty="0" smtClean="0"/>
              <a:t>(3)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959710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u="sng" dirty="0" smtClean="0"/>
              <a:t>3, How to start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620071"/>
          </a:xfrm>
        </p:spPr>
        <p:txBody>
          <a:bodyPr/>
          <a:lstStyle/>
          <a:p>
            <a:pPr marL="0" indent="0">
              <a:buNone/>
            </a:pPr>
            <a:r>
              <a:rPr lang="en-US" altLang="ja-JP" dirty="0"/>
              <a:t>[ROPC] % </a:t>
            </a:r>
            <a:r>
              <a:rPr lang="en-US" altLang="ja-JP" dirty="0" smtClean="0"/>
              <a:t>cd ${BELLE2_LOCAL_DIR}/release/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[ROPC] % ./run_start.sh</a:t>
            </a:r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6269421" y="4897508"/>
            <a:ext cx="5531070" cy="1754326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altLang="ja-JP" dirty="0"/>
              <a:t>It is convenient to login COPPER w/o typing password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For example;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cd ~/.</a:t>
            </a:r>
            <a:r>
              <a:rPr lang="en-US" altLang="ja-JP" dirty="0" err="1"/>
              <a:t>ssh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S </a:t>
            </a:r>
            <a:r>
              <a:rPr lang="en-US" altLang="ja-JP" dirty="0" err="1"/>
              <a:t>ssh-keygen</a:t>
            </a:r>
            <a:r>
              <a:rPr lang="en-US" altLang="ja-JP" dirty="0"/>
              <a:t>  </a:t>
            </a:r>
            <a:r>
              <a:rPr lang="en-US" altLang="ja-JP" dirty="0" err="1"/>
              <a:t>rsa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cat ./id_dsa.pub &gt;&gt; </a:t>
            </a:r>
            <a:r>
              <a:rPr lang="en-US" altLang="ja-JP" dirty="0" err="1"/>
              <a:t>authorized_keys</a:t>
            </a:r>
            <a:endParaRPr lang="en-US" altLang="ja-JP" dirty="0"/>
          </a:p>
          <a:p>
            <a:r>
              <a:rPr lang="en-US" altLang="ja-JP" dirty="0" err="1"/>
              <a:t>ropc</a:t>
            </a:r>
            <a:r>
              <a:rPr lang="en-US" altLang="ja-JP" dirty="0"/>
              <a:t> $ </a:t>
            </a:r>
            <a:r>
              <a:rPr lang="en-US" altLang="ja-JP" dirty="0" err="1"/>
              <a:t>chmod</a:t>
            </a:r>
            <a:r>
              <a:rPr lang="en-US" altLang="ja-JP" dirty="0"/>
              <a:t> 600 </a:t>
            </a:r>
            <a:r>
              <a:rPr lang="en-US" altLang="ja-JP" dirty="0" err="1"/>
              <a:t>authorized_keys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383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44500" y="0"/>
            <a:ext cx="10515600" cy="1325563"/>
          </a:xfrm>
        </p:spPr>
        <p:txBody>
          <a:bodyPr/>
          <a:lstStyle/>
          <a:p>
            <a:r>
              <a:rPr lang="en-US" altLang="ja-JP" u="sng" dirty="0" smtClean="0"/>
              <a:t>4</a:t>
            </a:r>
            <a:r>
              <a:rPr kumimoji="1" lang="en-US" altLang="ja-JP" u="sng" dirty="0" smtClean="0"/>
              <a:t>, How to stop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470025"/>
            <a:ext cx="10515600" cy="1349375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altLang="ja-JP" dirty="0" smtClean="0"/>
              <a:t>No stop button</a:t>
            </a:r>
            <a:r>
              <a:rPr lang="ja-JP" altLang="en-US" dirty="0"/>
              <a:t> </a:t>
            </a:r>
            <a:r>
              <a:rPr lang="en-US" altLang="ja-JP" dirty="0" smtClean="0"/>
              <a:t>for now (If you use GUI, you have.)</a:t>
            </a:r>
          </a:p>
          <a:p>
            <a:pPr>
              <a:buFontTx/>
              <a:buChar char="-"/>
            </a:pPr>
            <a:r>
              <a:rPr lang="en-US" altLang="ja-JP" dirty="0" smtClean="0"/>
              <a:t>You need to specify max # of events or time to stop the run on a basf2 python file.</a:t>
            </a:r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lang="en-US" altLang="ja-JP" dirty="0" smtClean="0"/>
          </a:p>
          <a:p>
            <a:pPr>
              <a:buFontTx/>
              <a:buChar char="-"/>
            </a:pPr>
            <a:endParaRPr kumimoji="1" lang="en-US" altLang="ja-JP" dirty="0"/>
          </a:p>
          <a:p>
            <a:pPr>
              <a:buFontTx/>
              <a:buChar char="-"/>
            </a:pPr>
            <a:endParaRPr kumimoji="1" lang="ja-JP" altLang="en-US" dirty="0"/>
          </a:p>
        </p:txBody>
      </p:sp>
      <p:sp>
        <p:nvSpPr>
          <p:cNvPr id="4" name="正方形/長方形 3"/>
          <p:cNvSpPr/>
          <p:nvPr/>
        </p:nvSpPr>
        <p:spPr>
          <a:xfrm>
            <a:off x="2206752" y="296386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/>
              <a:t>ROPC % cd ${BELLE2_LOCAL_DIR</a:t>
            </a:r>
            <a:r>
              <a:rPr lang="en-US" altLang="ja-JP" dirty="0" smtClean="0"/>
              <a:t>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</a:t>
            </a:r>
          </a:p>
          <a:p>
            <a:r>
              <a:rPr lang="en-US" altLang="ja-JP" dirty="0" smtClean="0"/>
              <a:t>Edit RecvStream1.py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You can set following </a:t>
            </a:r>
            <a:r>
              <a:rPr lang="en-US" altLang="ja-JP" dirty="0" err="1" smtClean="0"/>
              <a:t>paramters</a:t>
            </a:r>
            <a:r>
              <a:rPr lang="en-US" altLang="ja-JP" dirty="0" smtClean="0"/>
              <a:t> to stop a run.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MaxTime</a:t>
            </a:r>
            <a:r>
              <a:rPr lang="en-US" altLang="ja-JP" dirty="0">
                <a:solidFill>
                  <a:srgbClr val="FF0000"/>
                </a:solidFill>
              </a:rPr>
              <a:t>', 300.)</a:t>
            </a:r>
          </a:p>
          <a:p>
            <a:r>
              <a:rPr lang="en-US" altLang="ja-JP" dirty="0" err="1" smtClean="0">
                <a:solidFill>
                  <a:srgbClr val="FF0000"/>
                </a:solidFill>
              </a:rPr>
              <a:t>receiver.param</a:t>
            </a:r>
            <a:r>
              <a:rPr lang="en-US" altLang="ja-JP" dirty="0">
                <a:solidFill>
                  <a:srgbClr val="FF0000"/>
                </a:solidFill>
              </a:rPr>
              <a:t>('</a:t>
            </a:r>
            <a:r>
              <a:rPr lang="en-US" altLang="ja-JP" dirty="0" err="1">
                <a:solidFill>
                  <a:srgbClr val="FF0000"/>
                </a:solidFill>
              </a:rPr>
              <a:t>MaxEventNum</a:t>
            </a:r>
            <a:r>
              <a:rPr lang="en-US" altLang="ja-JP" dirty="0">
                <a:solidFill>
                  <a:srgbClr val="FF0000"/>
                </a:solidFill>
              </a:rPr>
              <a:t>', 30</a:t>
            </a:r>
            <a:r>
              <a:rPr lang="en-US" altLang="ja-JP" dirty="0" smtClean="0">
                <a:solidFill>
                  <a:srgbClr val="FF0000"/>
                </a:solidFill>
              </a:rPr>
              <a:t>.)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r>
              <a:rPr lang="en-US" altLang="ja-JP" dirty="0" smtClean="0">
                <a:solidFill>
                  <a:srgbClr val="FF0000"/>
                </a:solidFill>
              </a:rPr>
              <a:t>-1 means </a:t>
            </a:r>
            <a:r>
              <a:rPr lang="en-US" altLang="ja-JP" dirty="0" err="1" smtClean="0">
                <a:solidFill>
                  <a:srgbClr val="FF0000"/>
                </a:solidFill>
              </a:rPr>
              <a:t>inifinite</a:t>
            </a:r>
            <a:r>
              <a:rPr lang="en-US" altLang="ja-JP" dirty="0" smtClean="0">
                <a:solidFill>
                  <a:srgbClr val="FF0000"/>
                </a:solidFill>
              </a:rPr>
              <a:t>.</a:t>
            </a:r>
          </a:p>
          <a:p>
            <a:endParaRPr lang="en-US" altLang="ja-JP" dirty="0">
              <a:solidFill>
                <a:srgbClr val="FF0000"/>
              </a:solidFill>
            </a:endParaRPr>
          </a:p>
          <a:p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30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0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840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33" name="直線コネクタ 32"/>
          <p:cNvCxnSpPr/>
          <p:nvPr/>
        </p:nvCxnSpPr>
        <p:spPr>
          <a:xfrm flipH="1" flipV="1">
            <a:off x="4149213" y="238163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/>
          <p:cNvCxnSpPr/>
          <p:nvPr/>
        </p:nvCxnSpPr>
        <p:spPr>
          <a:xfrm flipV="1">
            <a:off x="4149213" y="2369666"/>
            <a:ext cx="0" cy="184665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/>
          <p:nvPr/>
        </p:nvCxnSpPr>
        <p:spPr>
          <a:xfrm flipH="1" flipV="1">
            <a:off x="4140815" y="4206984"/>
            <a:ext cx="492183" cy="1096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/>
          <p:nvPr/>
        </p:nvCxnSpPr>
        <p:spPr>
          <a:xfrm flipV="1">
            <a:off x="4218039" y="2461038"/>
            <a:ext cx="14748" cy="22292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/>
          <p:nvPr/>
        </p:nvCxnSpPr>
        <p:spPr>
          <a:xfrm flipV="1">
            <a:off x="4305021" y="2573655"/>
            <a:ext cx="4258" cy="2598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/>
          <p:cNvCxnSpPr/>
          <p:nvPr/>
        </p:nvCxnSpPr>
        <p:spPr>
          <a:xfrm flipH="1" flipV="1">
            <a:off x="4386906" y="2660188"/>
            <a:ext cx="8113" cy="278666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/>
          <p:cNvCxnSpPr/>
          <p:nvPr/>
        </p:nvCxnSpPr>
        <p:spPr>
          <a:xfrm flipH="1" flipV="1">
            <a:off x="4193415" y="4697178"/>
            <a:ext cx="476908" cy="26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/>
          <p:cNvCxnSpPr/>
          <p:nvPr/>
        </p:nvCxnSpPr>
        <p:spPr>
          <a:xfrm flipH="1" flipV="1">
            <a:off x="4224376" y="2475548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/>
          <p:cNvCxnSpPr/>
          <p:nvPr/>
        </p:nvCxnSpPr>
        <p:spPr>
          <a:xfrm flipH="1" flipV="1">
            <a:off x="4309279" y="2572759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/>
          <p:cNvCxnSpPr/>
          <p:nvPr/>
        </p:nvCxnSpPr>
        <p:spPr>
          <a:xfrm flipH="1" flipV="1">
            <a:off x="4381513" y="2681282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/>
          <p:cNvCxnSpPr/>
          <p:nvPr/>
        </p:nvCxnSpPr>
        <p:spPr>
          <a:xfrm flipH="1" flipV="1">
            <a:off x="4295770" y="5168493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/>
          <p:cNvCxnSpPr/>
          <p:nvPr/>
        </p:nvCxnSpPr>
        <p:spPr>
          <a:xfrm flipH="1" flipV="1">
            <a:off x="4381513" y="5434056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86" name="右中かっこ 85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  <p:sp>
        <p:nvSpPr>
          <p:cNvPr id="88" name="右中かっこ 87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4151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1311" y="-264266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5. Read an output file and extract FEE buffer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695216" y="1617061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 smtClean="0"/>
              <a:t>Output file name</a:t>
            </a:r>
          </a:p>
          <a:p>
            <a:pPr lvl="1"/>
            <a:r>
              <a:rPr lang="en-US" altLang="ja-JP" dirty="0" smtClean="0"/>
              <a:t>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/copper/</a:t>
            </a:r>
            <a:r>
              <a:rPr lang="en-US" altLang="ja-JP" dirty="0" err="1" smtClean="0"/>
              <a:t>daq_scripts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root_output.root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You can change the filename by editing ${</a:t>
            </a:r>
            <a:r>
              <a:rPr lang="en-US" altLang="ja-JP" dirty="0"/>
              <a:t>BELLE2_LOCAL_DIR}/daq/rawdata/examples/RecvStream1.py</a:t>
            </a:r>
          </a:p>
          <a:p>
            <a:r>
              <a:rPr lang="en-US" altLang="ja-JP" dirty="0" smtClean="0"/>
              <a:t>Read the root file</a:t>
            </a:r>
          </a:p>
          <a:p>
            <a:pPr lvl="1"/>
            <a:r>
              <a:rPr lang="en-US" altLang="ja-JP" dirty="0"/>
              <a:t>Please </a:t>
            </a:r>
            <a:r>
              <a:rPr lang="en-US" altLang="ja-JP" dirty="0" smtClean="0"/>
              <a:t>see </a:t>
            </a:r>
            <a:r>
              <a:rPr lang="en-US" altLang="ja-JP" dirty="0" err="1" smtClean="0"/>
              <a:t>dataformat</a:t>
            </a:r>
            <a:r>
              <a:rPr lang="en-US" altLang="ja-JP" dirty="0" smtClean="0"/>
              <a:t> and unpacker manuals.</a:t>
            </a:r>
          </a:p>
          <a:p>
            <a:pPr lvl="1"/>
            <a:r>
              <a:rPr lang="en-US" altLang="ja-JP" dirty="0" smtClean="0"/>
              <a:t>Data format</a:t>
            </a:r>
          </a:p>
          <a:p>
            <a:pPr lvl="2"/>
            <a:r>
              <a:rPr lang="en-US" altLang="ja-JP" dirty="0"/>
              <a:t>https://belle2.cc.kek.jp/svn/trunk/software/daq/copper/doc/SetupPocketDAQ_4p1_RawCOPPERDataHandling.pdf</a:t>
            </a:r>
          </a:p>
          <a:p>
            <a:pPr lvl="1"/>
            <a:r>
              <a:rPr lang="en-US" altLang="ja-JP" dirty="0" smtClean="0"/>
              <a:t> Unpacker</a:t>
            </a:r>
          </a:p>
          <a:p>
            <a:pPr lvl="2"/>
            <a:r>
              <a:rPr lang="en-US" altLang="ja-JP" dirty="0" smtClean="0"/>
              <a:t>https</a:t>
            </a:r>
            <a:r>
              <a:rPr lang="en-US" altLang="ja-JP" dirty="0"/>
              <a:t>://belle2.cc.kek.jp/svn/trunk/software/daq/copper/doc/SetupPocketDAQ_4p5_RawDataUnpackerPacker.pdf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546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3505200" cy="616268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Revision history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83870" y="616268"/>
            <a:ext cx="10515600" cy="5989484"/>
          </a:xfrm>
        </p:spPr>
        <p:txBody>
          <a:bodyPr>
            <a:noAutofit/>
          </a:bodyPr>
          <a:lstStyle/>
          <a:p>
            <a:r>
              <a:rPr kumimoji="1" lang="en-US" altLang="ja-JP" sz="1200" dirty="0" smtClean="0"/>
              <a:t>2013/10/16 </a:t>
            </a:r>
          </a:p>
          <a:p>
            <a:pPr lvl="1"/>
            <a:r>
              <a:rPr lang="en-US" altLang="ja-JP" sz="1200" dirty="0" smtClean="0"/>
              <a:t>Change explanation about option of run_start.sh script</a:t>
            </a:r>
          </a:p>
          <a:p>
            <a:r>
              <a:rPr kumimoji="1" lang="en-US" altLang="ja-JP" sz="1200" dirty="0" smtClean="0"/>
              <a:t>2014/7/15 (rev. 11619)</a:t>
            </a:r>
          </a:p>
          <a:p>
            <a:pPr lvl="1"/>
            <a:r>
              <a:rPr lang="en-US" altLang="ja-JP" sz="1200" dirty="0" smtClean="0"/>
              <a:t>To specify FINESSE bit field, you need to use decimal value ( not hexadecimal ).</a:t>
            </a:r>
          </a:p>
          <a:p>
            <a:pPr lvl="1"/>
            <a:r>
              <a:rPr lang="en-US" altLang="ja-JP" sz="1200" dirty="0" smtClean="0"/>
              <a:t>Add an argument of RecvSenDCOPPER.py</a:t>
            </a:r>
          </a:p>
          <a:p>
            <a:pPr lvl="1"/>
            <a:r>
              <a:rPr kumimoji="1" lang="en-US" altLang="ja-JP" sz="1200" dirty="0" smtClean="0"/>
              <a:t>Update eb</a:t>
            </a:r>
            <a:r>
              <a:rPr lang="en-US" altLang="ja-JP" sz="1200" dirty="0" smtClean="0"/>
              <a:t>0 related issues. </a:t>
            </a:r>
          </a:p>
          <a:p>
            <a:pPr lvl="2"/>
            <a:r>
              <a:rPr lang="en-US" altLang="ja-JP" sz="1200" dirty="0" smtClean="0"/>
              <a:t>About </a:t>
            </a:r>
            <a:r>
              <a:rPr kumimoji="1" lang="en-US" altLang="ja-JP" sz="1200" dirty="0" smtClean="0"/>
              <a:t>eb0.sh</a:t>
            </a:r>
          </a:p>
          <a:p>
            <a:pPr lvl="2"/>
            <a:r>
              <a:rPr lang="en-US" altLang="ja-JP" sz="1200" dirty="0" smtClean="0"/>
              <a:t>About eb0-xinted</a:t>
            </a:r>
          </a:p>
          <a:p>
            <a:r>
              <a:rPr kumimoji="1" lang="en-US" altLang="ja-JP" sz="1200" dirty="0" smtClean="0"/>
              <a:t>2014/7/16(rev. 11654)</a:t>
            </a:r>
          </a:p>
          <a:p>
            <a:pPr lvl="1"/>
            <a:r>
              <a:rPr lang="en-US" altLang="ja-JP" sz="1200" dirty="0"/>
              <a:t>e</a:t>
            </a:r>
            <a:r>
              <a:rPr lang="en-US" altLang="ja-JP" sz="1200" dirty="0" smtClean="0"/>
              <a:t>b0.sh and </a:t>
            </a:r>
            <a:r>
              <a:rPr lang="en-US" altLang="ja-JP" sz="1200" dirty="0" err="1" smtClean="0"/>
              <a:t>eb-xinetd</a:t>
            </a:r>
            <a:r>
              <a:rPr lang="en-US" altLang="ja-JP" sz="1200" dirty="0" smtClean="0"/>
              <a:t> need more modification </a:t>
            </a:r>
          </a:p>
          <a:p>
            <a:r>
              <a:rPr kumimoji="1" lang="en-US" altLang="ja-JP" sz="1200" dirty="0" smtClean="0"/>
              <a:t>2014/7/19 </a:t>
            </a:r>
          </a:p>
          <a:p>
            <a:pPr lvl="1"/>
            <a:r>
              <a:rPr lang="en-US" altLang="ja-JP" sz="1200" dirty="0" smtClean="0"/>
              <a:t>Add a comment about “</a:t>
            </a:r>
            <a:r>
              <a:rPr lang="en-US" altLang="ja-JP" sz="1200" dirty="0" err="1" smtClean="0"/>
              <a:t>addpkg</a:t>
            </a:r>
            <a:r>
              <a:rPr lang="en-US" altLang="ja-JP" sz="1200" dirty="0" smtClean="0"/>
              <a:t> </a:t>
            </a:r>
            <a:r>
              <a:rPr lang="en-US" altLang="ja-JP" sz="1200" dirty="0" err="1" smtClean="0"/>
              <a:t>daq</a:t>
            </a:r>
            <a:r>
              <a:rPr lang="en-US" altLang="ja-JP" sz="1200" dirty="0" smtClean="0"/>
              <a:t>”</a:t>
            </a:r>
          </a:p>
          <a:p>
            <a:r>
              <a:rPr kumimoji="1" lang="en-US" altLang="ja-JP" sz="1200" dirty="0" smtClean="0"/>
              <a:t>2014/8/8</a:t>
            </a:r>
          </a:p>
          <a:p>
            <a:pPr lvl="1"/>
            <a:r>
              <a:rPr lang="en-US" altLang="ja-JP" sz="1200" dirty="0" smtClean="0"/>
              <a:t>Modify usage of start_run.sh. (</a:t>
            </a:r>
            <a:r>
              <a:rPr lang="en-US" altLang="ja-JP" sz="1200" dirty="0" err="1" smtClean="0"/>
              <a:t>nodename</a:t>
            </a:r>
            <a:r>
              <a:rPr lang="en-US" altLang="ja-JP" sz="1200" dirty="0" smtClean="0"/>
              <a:t> is only used for NSM)</a:t>
            </a:r>
          </a:p>
          <a:p>
            <a:r>
              <a:rPr kumimoji="1" lang="en-US" altLang="ja-JP" sz="1200" dirty="0" smtClean="0"/>
              <a:t>2014/10/29</a:t>
            </a:r>
          </a:p>
          <a:p>
            <a:pPr lvl="1"/>
            <a:r>
              <a:rPr lang="en-US" altLang="ja-JP" sz="1200" dirty="0" smtClean="0"/>
              <a:t>Change a DAQ scheme so that RecvStream0.py is used on a readout PC</a:t>
            </a:r>
          </a:p>
          <a:p>
            <a:r>
              <a:rPr kumimoji="1" lang="en-US" altLang="ja-JP" sz="1200" dirty="0" smtClean="0"/>
              <a:t>2014/11/10</a:t>
            </a:r>
          </a:p>
          <a:p>
            <a:pPr lvl="1"/>
            <a:r>
              <a:rPr lang="en-US" altLang="ja-JP" sz="1200" dirty="0" smtClean="0"/>
              <a:t>Add figures to indicate connection between COPPER and FTSW</a:t>
            </a:r>
          </a:p>
          <a:p>
            <a:pPr lvl="1"/>
            <a:r>
              <a:rPr kumimoji="1" lang="en-US" altLang="ja-JP" sz="1200" dirty="0" smtClean="0"/>
              <a:t>Add procedure to </a:t>
            </a:r>
            <a:r>
              <a:rPr kumimoji="1" lang="en-US" altLang="ja-JP" sz="1200" dirty="0" err="1" smtClean="0"/>
              <a:t>ssh</a:t>
            </a:r>
            <a:r>
              <a:rPr kumimoji="1" lang="en-US" altLang="ja-JP" sz="1200" dirty="0" smtClean="0"/>
              <a:t>-login w/o typing password </a:t>
            </a:r>
          </a:p>
          <a:p>
            <a:r>
              <a:rPr lang="en-US" altLang="ja-JP" sz="1200" dirty="0" smtClean="0"/>
              <a:t>2014/11/14</a:t>
            </a:r>
          </a:p>
          <a:p>
            <a:pPr lvl="1"/>
            <a:r>
              <a:rPr kumimoji="1" lang="en-US" altLang="ja-JP" sz="1200" dirty="0" smtClean="0"/>
              <a:t>Add “Notice from Konno-san about compiling </a:t>
            </a:r>
            <a:r>
              <a:rPr kumimoji="1" lang="en-US" altLang="ja-JP" sz="1200" dirty="0" err="1" smtClean="0"/>
              <a:t>daq</a:t>
            </a:r>
            <a:r>
              <a:rPr kumimoji="1" lang="en-US" altLang="ja-JP" sz="1200" dirty="0" smtClean="0"/>
              <a:t>” </a:t>
            </a:r>
            <a:r>
              <a:rPr kumimoji="1" lang="en-US" altLang="ja-JP" sz="1200" dirty="0" smtClean="0"/>
              <a:t>page</a:t>
            </a:r>
          </a:p>
          <a:p>
            <a:r>
              <a:rPr lang="en-US" altLang="ja-JP" sz="1200" dirty="0" smtClean="0"/>
              <a:t>2015/1/22</a:t>
            </a:r>
            <a:endParaRPr lang="en-US" altLang="ja-JP" sz="1200" dirty="0"/>
          </a:p>
          <a:p>
            <a:pPr lvl="1"/>
            <a:r>
              <a:rPr lang="en-US" altLang="ja-JP" sz="1200" dirty="0" smtClean="0"/>
              <a:t>Use RecvStream2.py(=DesSerPrePC.cc) instead of RecvStream0.py(=DeSerializerPrePC.cc+Serializer.cc)</a:t>
            </a:r>
            <a:endParaRPr lang="ja-JP" altLang="en-US" sz="1200" dirty="0"/>
          </a:p>
          <a:p>
            <a:pPr marL="457200" lvl="1" indent="0">
              <a:buNone/>
            </a:pP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952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8948" y="2633313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Appendix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8347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A-1, yum setting for COPPER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05853" y="15248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sz="2400" dirty="0" smtClean="0"/>
              <a:t>Sometime yum fails when you try to install software to COPPER directory;</a:t>
            </a:r>
          </a:p>
          <a:p>
            <a:pPr marL="0" indent="0">
              <a:buNone/>
            </a:pPr>
            <a:r>
              <a:rPr lang="en-US" altLang="ja-JP" sz="2400" dirty="0" err="1" smtClean="0"/>
              <a:t>readoutPC</a:t>
            </a:r>
            <a:r>
              <a:rPr lang="en-US" altLang="ja-JP" sz="2400" dirty="0" smtClean="0"/>
              <a:t> # yum install **** --</a:t>
            </a:r>
            <a:r>
              <a:rPr lang="en-US" altLang="ja-JP" sz="2400" dirty="0" err="1" smtClean="0"/>
              <a:t>installroot</a:t>
            </a:r>
            <a:r>
              <a:rPr lang="en-US" altLang="ja-JP" sz="2400" dirty="0" smtClean="0"/>
              <a:t>=/</a:t>
            </a:r>
            <a:r>
              <a:rPr lang="en-US" altLang="ja-JP" sz="2400" dirty="0" err="1" smtClean="0"/>
              <a:t>tftpboot</a:t>
            </a:r>
            <a:r>
              <a:rPr lang="en-US" altLang="ja-JP" sz="2400" dirty="0" smtClean="0"/>
              <a:t>/copper/root</a:t>
            </a:r>
          </a:p>
          <a:p>
            <a:pPr marL="0" indent="0">
              <a:buNone/>
            </a:pPr>
            <a:endParaRPr kumimoji="1" lang="en-US" altLang="ja-JP" sz="1800" dirty="0" smtClean="0"/>
          </a:p>
          <a:p>
            <a:pPr marL="0" indent="0">
              <a:buNone/>
            </a:pPr>
            <a:r>
              <a:rPr lang="en-US" altLang="ja-JP" sz="1800" dirty="0" smtClean="0"/>
              <a:t>In that case, you need to change yum setting for COPPER host: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1, Copy yum repository files. </a:t>
            </a:r>
            <a:br>
              <a:rPr lang="en-US" altLang="ja-JP" sz="1800" dirty="0"/>
            </a:b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 # </a:t>
            </a:r>
            <a:r>
              <a:rPr lang="en-US" altLang="ja-JP" sz="1800" dirty="0" err="1"/>
              <a:t>cp</a:t>
            </a:r>
            <a:r>
              <a:rPr lang="en-US" altLang="ja-JP" sz="1800" dirty="0"/>
              <a:t>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tftpboot</a:t>
            </a:r>
            <a:r>
              <a:rPr lang="en-US" altLang="ja-JP" sz="1800" i="1" dirty="0"/>
              <a:t>/copper/root/</a:t>
            </a:r>
            <a:r>
              <a:rPr lang="en-US" altLang="ja-JP" sz="1800" i="1" dirty="0" err="1"/>
              <a:t>etc</a:t>
            </a:r>
            <a:r>
              <a:rPr lang="en-US" altLang="ja-JP" sz="1800" i="1" dirty="0"/>
              <a:t>/</a:t>
            </a:r>
            <a:r>
              <a:rPr lang="en-US" altLang="ja-JP" sz="1800" i="1" dirty="0" err="1"/>
              <a:t>yum.repo.d</a:t>
            </a:r>
            <a:r>
              <a:rPr lang="en-US" altLang="ja-JP" sz="1800" i="1" dirty="0"/>
              <a:t>/</a:t>
            </a:r>
            <a:r>
              <a:rPr lang="en-US" altLang="ja-JP" sz="1800" dirty="0"/>
              <a:t>* </a:t>
            </a:r>
            <a:endParaRPr lang="en-US" altLang="ja-JP" sz="1800" dirty="0" smtClean="0"/>
          </a:p>
          <a:p>
            <a:pPr marL="0" indent="0">
              <a:buNone/>
            </a:pPr>
            <a:r>
              <a:rPr lang="en-US" altLang="ja-JP" sz="1800" dirty="0"/>
              <a:t/>
            </a:r>
            <a:br>
              <a:rPr lang="en-US" altLang="ja-JP" sz="1800" dirty="0"/>
            </a:br>
            <a:r>
              <a:rPr lang="en-US" altLang="ja-JP" sz="1800" dirty="0"/>
              <a:t>2, Set a proxy server in /</a:t>
            </a:r>
            <a:r>
              <a:rPr lang="en-US" altLang="ja-JP" sz="1800" dirty="0" err="1"/>
              <a:t>tftpboot</a:t>
            </a:r>
            <a:r>
              <a:rPr lang="en-US" altLang="ja-JP" sz="1800" dirty="0"/>
              <a:t>/copper/root/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r>
              <a:rPr lang="en-US" altLang="ja-JP" sz="1800" dirty="0"/>
              <a:t> </a:t>
            </a:r>
            <a:r>
              <a:rPr lang="en-US" altLang="ja-JP" sz="1800" b="1" dirty="0" smtClean="0"/>
              <a:t>same as</a:t>
            </a:r>
            <a:r>
              <a:rPr lang="en-US" altLang="ja-JP" sz="1800" dirty="0" smtClean="0"/>
              <a:t> </a:t>
            </a:r>
            <a:r>
              <a:rPr lang="en-US" altLang="ja-JP" sz="1800" dirty="0" err="1" smtClean="0"/>
              <a:t>readoutPC</a:t>
            </a:r>
            <a:r>
              <a:rPr lang="en-US" altLang="ja-JP" sz="1800" dirty="0" smtClean="0"/>
              <a:t>:/</a:t>
            </a:r>
            <a:r>
              <a:rPr lang="en-US" altLang="ja-JP" sz="1800" dirty="0" err="1"/>
              <a:t>etc</a:t>
            </a:r>
            <a:r>
              <a:rPr lang="en-US" altLang="ja-JP" sz="1800" dirty="0"/>
              <a:t>/</a:t>
            </a:r>
            <a:r>
              <a:rPr lang="en-US" altLang="ja-JP" sz="1800" dirty="0" err="1"/>
              <a:t>yum.conf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862598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97526" y="12275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ja-JP" sz="3600" u="sng" dirty="0" smtClean="0"/>
              <a:t>A-2, </a:t>
            </a:r>
            <a:r>
              <a:rPr lang="en-US" altLang="ja-JP" sz="3600" u="sng" dirty="0" smtClean="0"/>
              <a:t>Socket </a:t>
            </a:r>
            <a:r>
              <a:rPr kumimoji="1" lang="en-US" altLang="ja-JP" sz="3600" u="sng" dirty="0" smtClean="0"/>
              <a:t>parameters on COPPER, readout PC and etc..</a:t>
            </a:r>
            <a:endParaRPr kumimoji="1" lang="ja-JP" altLang="en-US" sz="36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697832" y="1267844"/>
            <a:ext cx="915202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1, Enable </a:t>
            </a:r>
            <a:r>
              <a:rPr lang="en-US" altLang="ja-JP" dirty="0"/>
              <a:t>“Jumbo Frame” in network switch’s </a:t>
            </a:r>
            <a:r>
              <a:rPr lang="en-US" altLang="ja-JP" dirty="0" smtClean="0"/>
              <a:t>setting, if necessary (e.g. HP1810-24G)</a:t>
            </a:r>
            <a:endParaRPr lang="ja-JP" altLang="en-US" dirty="0"/>
          </a:p>
          <a:p>
            <a:r>
              <a:rPr lang="en-US" altLang="ja-JP" dirty="0" smtClean="0">
                <a:solidFill>
                  <a:srgbClr val="FF0000"/>
                </a:solidFill>
              </a:rPr>
              <a:t>If the switch does not support Jumbo frame, setting MTU a large value may cause a problem.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2, Change socket parameters</a:t>
            </a:r>
          </a:p>
          <a:p>
            <a:endParaRPr lang="en-US" altLang="ja-JP" dirty="0"/>
          </a:p>
          <a:p>
            <a:r>
              <a:rPr lang="en-US" altLang="ja-JP" dirty="0" smtClean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sbin/ifconfig </a:t>
            </a:r>
            <a:r>
              <a:rPr lang="ja-JP" altLang="en-US" dirty="0" smtClean="0">
                <a:solidFill>
                  <a:srgbClr val="FF0000"/>
                </a:solidFill>
              </a:rPr>
              <a:t>eth</a:t>
            </a:r>
            <a:r>
              <a:rPr lang="en-US" altLang="ja-JP" dirty="0">
                <a:solidFill>
                  <a:srgbClr val="FF0000"/>
                </a:solidFill>
              </a:rPr>
              <a:t>?</a:t>
            </a:r>
            <a:r>
              <a:rPr lang="ja-JP" altLang="en-US" dirty="0" smtClean="0">
                <a:solidFill>
                  <a:srgbClr val="FF0000"/>
                </a:solidFill>
              </a:rPr>
              <a:t> </a:t>
            </a:r>
            <a:r>
              <a:rPr lang="ja-JP" altLang="en-US" dirty="0"/>
              <a:t>mtu </a:t>
            </a:r>
            <a:r>
              <a:rPr lang="ja-JP" altLang="en-US" dirty="0" smtClean="0"/>
              <a:t>9000</a:t>
            </a:r>
            <a:endParaRPr lang="en-US" altLang="ja-JP" dirty="0" smtClean="0"/>
          </a:p>
          <a:p>
            <a:endParaRPr lang="ja-JP" altLang="en-US" dirty="0"/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net.ipv4.tcp_rmem="8388608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net.ipv4.tcp_wmem="8388608 8388608 8388608"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net.ipv4.tcp_mem="9000000 9000000 9000000"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net.core.wmem_default=8388608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net.core.rmem_max=8388608</a:t>
            </a:r>
          </a:p>
          <a:p>
            <a:r>
              <a:rPr lang="en-US" altLang="ja-JP" dirty="0"/>
              <a:t># </a:t>
            </a:r>
            <a:r>
              <a:rPr lang="ja-JP" altLang="en-US" dirty="0" smtClean="0"/>
              <a:t>/</a:t>
            </a:r>
            <a:r>
              <a:rPr lang="ja-JP" altLang="en-US" dirty="0"/>
              <a:t>sbin/sysctl -w net.core.wmem_max=</a:t>
            </a:r>
            <a:r>
              <a:rPr lang="ja-JP" altLang="en-US" dirty="0" smtClean="0"/>
              <a:t>8388608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3, edit 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(or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rc.local</a:t>
            </a:r>
            <a:r>
              <a:rPr lang="en-US" altLang="ja-JP" dirty="0" smtClean="0"/>
              <a:t> ) if you want the parameters automatically set at boot time </a:t>
            </a:r>
          </a:p>
        </p:txBody>
      </p:sp>
    </p:spTree>
    <p:extLst>
      <p:ext uri="{BB962C8B-B14F-4D97-AF65-F5344CB8AC3E}">
        <p14:creationId xmlns:p14="http://schemas.microsoft.com/office/powerpoint/2010/main" val="4286146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217053" y="144378"/>
            <a:ext cx="10515600" cy="91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 u="sng" dirty="0" smtClean="0"/>
              <a:t>A-3, Use </a:t>
            </a:r>
            <a:r>
              <a:rPr lang="en-US" altLang="ja-JP" sz="3600" u="sng" dirty="0" err="1" smtClean="0"/>
              <a:t>ntpd</a:t>
            </a:r>
            <a:r>
              <a:rPr lang="en-US" altLang="ja-JP" sz="3600" u="sng" dirty="0" smtClean="0"/>
              <a:t> to adjust time on COPPER</a:t>
            </a:r>
            <a:endParaRPr lang="ja-JP" altLang="en-US" sz="36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33926" y="1063306"/>
            <a:ext cx="485293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1, Edit </a:t>
            </a:r>
            <a:r>
              <a:rPr lang="en-US" altLang="ja-JP" dirty="0"/>
              <a:t>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rc.d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init.d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ntpd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en-US" altLang="ja-JP" dirty="0"/>
              <a:t># Source networking configuration.</a:t>
            </a:r>
          </a:p>
          <a:p>
            <a:r>
              <a:rPr lang="en-US" altLang="ja-JP" dirty="0"/>
              <a:t>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/network</a:t>
            </a:r>
          </a:p>
          <a:p>
            <a:endParaRPr lang="en-US" altLang="ja-JP" dirty="0"/>
          </a:p>
          <a:p>
            <a:r>
              <a:rPr lang="en-US" altLang="ja-JP" dirty="0" err="1">
                <a:solidFill>
                  <a:srgbClr val="FF0000"/>
                </a:solidFill>
              </a:rPr>
              <a:t>ntpdate</a:t>
            </a:r>
            <a:r>
              <a:rPr lang="en-US" altLang="ja-JP" dirty="0">
                <a:solidFill>
                  <a:srgbClr val="FF0000"/>
                </a:solidFill>
              </a:rPr>
              <a:t> 192.168.10.1</a:t>
            </a:r>
          </a:p>
          <a:p>
            <a:endParaRPr lang="en-US" altLang="ja-JP" dirty="0"/>
          </a:p>
          <a:p>
            <a:r>
              <a:rPr lang="en-US" altLang="ja-JP" dirty="0"/>
              <a:t>if [ -f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r>
              <a:rPr lang="en-US" altLang="ja-JP" dirty="0"/>
              <a:t> ];then</a:t>
            </a:r>
          </a:p>
          <a:p>
            <a:r>
              <a:rPr lang="en-US" altLang="ja-JP" dirty="0"/>
              <a:t>        . /</a:t>
            </a:r>
            <a:r>
              <a:rPr lang="en-US" altLang="ja-JP" dirty="0" err="1"/>
              <a:t>etc</a:t>
            </a:r>
            <a:r>
              <a:rPr lang="en-US" altLang="ja-JP" dirty="0"/>
              <a:t>/</a:t>
            </a:r>
            <a:r>
              <a:rPr lang="en-US" altLang="ja-JP" dirty="0" err="1"/>
              <a:t>sysconfig</a:t>
            </a:r>
            <a:r>
              <a:rPr lang="en-US" altLang="ja-JP" dirty="0"/>
              <a:t>/</a:t>
            </a:r>
            <a:r>
              <a:rPr lang="en-US" altLang="ja-JP" dirty="0" err="1"/>
              <a:t>ntpd</a:t>
            </a:r>
            <a:endParaRPr lang="en-US" altLang="ja-JP" dirty="0"/>
          </a:p>
          <a:p>
            <a:r>
              <a:rPr lang="en-US" altLang="ja-JP" dirty="0"/>
              <a:t>fi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2, check </a:t>
            </a:r>
            <a:r>
              <a:rPr lang="en-US" altLang="ja-JP" dirty="0" err="1" smtClean="0"/>
              <a:t>ntpd</a:t>
            </a:r>
            <a:r>
              <a:rPr lang="en-US" altLang="ja-JP" dirty="0" smtClean="0"/>
              <a:t> is started at boot time</a:t>
            </a:r>
          </a:p>
          <a:p>
            <a:r>
              <a:rPr lang="en-US" altLang="ja-JP" dirty="0" err="1" smtClean="0"/>
              <a:t>cpr</a:t>
            </a:r>
            <a:r>
              <a:rPr lang="en-US" altLang="ja-JP" dirty="0" smtClean="0"/>
              <a:t>**** $ </a:t>
            </a:r>
            <a:r>
              <a:rPr lang="en-US" altLang="ja-JP" dirty="0" err="1" smtClean="0"/>
              <a:t>chkconfig</a:t>
            </a:r>
            <a:r>
              <a:rPr lang="en-US" altLang="ja-JP" dirty="0" smtClean="0"/>
              <a:t> –list | </a:t>
            </a:r>
            <a:r>
              <a:rPr lang="en-US" altLang="ja-JP" dirty="0" err="1" smtClean="0"/>
              <a:t>grep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ntp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23856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21895"/>
          </a:xfrm>
        </p:spPr>
        <p:txBody>
          <a:bodyPr>
            <a:normAutofit/>
          </a:bodyPr>
          <a:lstStyle/>
          <a:p>
            <a:r>
              <a:rPr lang="en-US" altLang="ja-JP" sz="3600" u="sng" dirty="0" smtClean="0"/>
              <a:t>A-4, </a:t>
            </a:r>
            <a:r>
              <a:rPr lang="en-US" altLang="ja-JP" sz="3600" u="sng" dirty="0" err="1" smtClean="0"/>
              <a:t>syslogd</a:t>
            </a:r>
            <a:endParaRPr kumimoji="1" lang="ja-JP" altLang="en-US" sz="3600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17885" y="1325563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 smtClean="0"/>
              <a:t>Instal</a:t>
            </a:r>
            <a:r>
              <a:rPr lang="en-US" altLang="ja-JP" dirty="0" smtClean="0"/>
              <a:t>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:</a:t>
            </a:r>
          </a:p>
          <a:p>
            <a:pPr marL="0" indent="0">
              <a:buNone/>
            </a:pPr>
            <a:r>
              <a:rPr lang="en-US" altLang="ja-JP" dirty="0" smtClean="0"/>
              <a:t> </a:t>
            </a:r>
            <a:r>
              <a:rPr lang="en-US" altLang="ja-JP" dirty="0" err="1" smtClean="0"/>
              <a:t>readoutPC</a:t>
            </a:r>
            <a:r>
              <a:rPr lang="en-US" altLang="ja-JP" dirty="0" smtClean="0"/>
              <a:t> </a:t>
            </a:r>
            <a:r>
              <a:rPr lang="en-US" altLang="ja-JP" dirty="0"/>
              <a:t># yum install </a:t>
            </a:r>
            <a:r>
              <a:rPr lang="en-US" altLang="ja-JP" dirty="0" err="1" smtClean="0"/>
              <a:t>syslogd</a:t>
            </a:r>
            <a:r>
              <a:rPr lang="en-US" altLang="ja-JP" dirty="0" smtClean="0"/>
              <a:t> --</a:t>
            </a:r>
            <a:r>
              <a:rPr lang="en-US" altLang="ja-JP" dirty="0" err="1"/>
              <a:t>installroot</a:t>
            </a:r>
            <a:r>
              <a:rPr lang="en-US" altLang="ja-JP" dirty="0"/>
              <a:t>=/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smtClean="0"/>
              <a:t>Add entry to /</a:t>
            </a:r>
            <a:r>
              <a:rPr lang="en-US" altLang="ja-JP" dirty="0" err="1" smtClean="0"/>
              <a:t>tftpboot</a:t>
            </a:r>
            <a:r>
              <a:rPr lang="en-US" altLang="ja-JP" dirty="0" smtClean="0"/>
              <a:t>/copper/root/</a:t>
            </a:r>
            <a:r>
              <a:rPr lang="en-US" altLang="ja-JP" dirty="0" err="1" smtClean="0"/>
              <a:t>etc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syslogd.conf</a:t>
            </a:r>
            <a:r>
              <a:rPr lang="en-US" altLang="ja-JP" dirty="0" smtClean="0"/>
              <a:t> if needed:</a:t>
            </a:r>
          </a:p>
          <a:p>
            <a:pPr marL="0" indent="0">
              <a:buNone/>
            </a:pPr>
            <a:r>
              <a:rPr lang="en-US" altLang="ja-JP" sz="1600" dirty="0"/>
              <a:t># Log anything (except mail) of level info or higher.</a:t>
            </a:r>
          </a:p>
          <a:p>
            <a:pPr marL="0" indent="0">
              <a:buNone/>
            </a:pPr>
            <a:r>
              <a:rPr lang="en-US" altLang="ja-JP" sz="1600" dirty="0"/>
              <a:t># Don't log private authentication messages!</a:t>
            </a:r>
          </a:p>
          <a:p>
            <a:pPr marL="0" indent="0">
              <a:buNone/>
            </a:pPr>
            <a:r>
              <a:rPr lang="en-US" altLang="ja-JP" sz="1600" dirty="0"/>
              <a:t>*.</a:t>
            </a:r>
            <a:r>
              <a:rPr lang="en-US" altLang="ja-JP" sz="1600" dirty="0" err="1"/>
              <a:t>info;mail.none;news.none;authpriv.none;cron.none</a:t>
            </a:r>
            <a:r>
              <a:rPr lang="en-US" altLang="ja-JP" sz="1600" dirty="0"/>
              <a:t>              /</a:t>
            </a:r>
            <a:r>
              <a:rPr lang="en-US" altLang="ja-JP" sz="1600" dirty="0" err="1"/>
              <a:t>var</a:t>
            </a:r>
            <a:r>
              <a:rPr lang="en-US" altLang="ja-JP" sz="1600" dirty="0"/>
              <a:t>/log/messages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11948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グループ化 46"/>
          <p:cNvGrpSpPr/>
          <p:nvPr/>
        </p:nvGrpSpPr>
        <p:grpSpPr>
          <a:xfrm>
            <a:off x="1990562" y="1769373"/>
            <a:ext cx="6546553" cy="3754231"/>
            <a:chOff x="4140926" y="2063930"/>
            <a:chExt cx="6546553" cy="3754231"/>
          </a:xfrm>
        </p:grpSpPr>
        <p:sp>
          <p:nvSpPr>
            <p:cNvPr id="48" name="直方体 47"/>
            <p:cNvSpPr/>
            <p:nvPr/>
          </p:nvSpPr>
          <p:spPr>
            <a:xfrm>
              <a:off x="4911633" y="2063931"/>
              <a:ext cx="2704012" cy="2625635"/>
            </a:xfrm>
            <a:prstGeom prst="cube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9" name="直方体 48"/>
            <p:cNvSpPr/>
            <p:nvPr/>
          </p:nvSpPr>
          <p:spPr>
            <a:xfrm>
              <a:off x="7186633" y="4528997"/>
              <a:ext cx="3500846" cy="1289164"/>
            </a:xfrm>
            <a:prstGeom prst="cube">
              <a:avLst>
                <a:gd name="adj" fmla="val 78991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dirty="0" smtClean="0">
                  <a:solidFill>
                    <a:schemeClr val="tx1"/>
                  </a:solidFill>
                </a:rPr>
                <a:t>Read Out PC</a:t>
              </a:r>
              <a:endParaRPr kumimoji="1" lang="ja-JP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50" name="グループ化 49"/>
            <p:cNvGrpSpPr/>
            <p:nvPr/>
          </p:nvGrpSpPr>
          <p:grpSpPr>
            <a:xfrm>
              <a:off x="4140926" y="5042581"/>
              <a:ext cx="1907175" cy="766650"/>
              <a:chOff x="2495008" y="5212080"/>
              <a:chExt cx="1907175" cy="766650"/>
            </a:xfrm>
          </p:grpSpPr>
          <p:sp>
            <p:nvSpPr>
              <p:cNvPr id="64" name="直方体 63"/>
              <p:cNvSpPr/>
              <p:nvPr/>
            </p:nvSpPr>
            <p:spPr>
              <a:xfrm>
                <a:off x="2495008" y="5212080"/>
                <a:ext cx="1907175" cy="766650"/>
              </a:xfrm>
              <a:prstGeom prst="cube">
                <a:avLst>
                  <a:gd name="adj" fmla="val 85807"/>
                </a:avLst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正方形/長方形 64"/>
              <p:cNvSpPr/>
              <p:nvPr/>
            </p:nvSpPr>
            <p:spPr>
              <a:xfrm>
                <a:off x="2762183" y="5272239"/>
                <a:ext cx="164000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ja-JP" dirty="0"/>
                  <a:t>CDC test board </a:t>
                </a:r>
                <a:endParaRPr lang="en-US" altLang="ja-JP" dirty="0" smtClean="0"/>
              </a:p>
              <a:p>
                <a:pPr algn="ctr"/>
                <a:r>
                  <a:rPr lang="en-US" altLang="ja-JP" dirty="0" smtClean="0"/>
                  <a:t>(</a:t>
                </a:r>
                <a:r>
                  <a:rPr lang="en-US" altLang="ja-JP" dirty="0"/>
                  <a:t>Ver.3)</a:t>
                </a:r>
                <a:endParaRPr lang="ja-JP" altLang="en-US" dirty="0"/>
              </a:p>
            </p:txBody>
          </p:sp>
        </p:grpSp>
        <p:sp>
          <p:nvSpPr>
            <p:cNvPr id="51" name="直方体 50"/>
            <p:cNvSpPr/>
            <p:nvPr/>
          </p:nvSpPr>
          <p:spPr>
            <a:xfrm>
              <a:off x="5140833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2">
                <a:lumMod val="90000"/>
              </a:schemeClr>
            </a:solidFill>
            <a:ln>
              <a:tailEnd type="triangle" w="sm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2" name="直方体 51"/>
            <p:cNvSpPr/>
            <p:nvPr/>
          </p:nvSpPr>
          <p:spPr>
            <a:xfrm>
              <a:off x="5492308" y="2063931"/>
              <a:ext cx="726752" cy="1554798"/>
            </a:xfrm>
            <a:prstGeom prst="cube">
              <a:avLst>
                <a:gd name="adj" fmla="val 6225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grpSp>
          <p:nvGrpSpPr>
            <p:cNvPr id="53" name="グループ化 52"/>
            <p:cNvGrpSpPr/>
            <p:nvPr/>
          </p:nvGrpSpPr>
          <p:grpSpPr>
            <a:xfrm>
              <a:off x="6146645" y="2063930"/>
              <a:ext cx="770707" cy="2625635"/>
              <a:chOff x="9336536" y="1787519"/>
              <a:chExt cx="770707" cy="2625635"/>
            </a:xfrm>
          </p:grpSpPr>
          <p:sp>
            <p:nvSpPr>
              <p:cNvPr id="62" name="直方体 61"/>
              <p:cNvSpPr/>
              <p:nvPr/>
            </p:nvSpPr>
            <p:spPr>
              <a:xfrm>
                <a:off x="9336536" y="1787519"/>
                <a:ext cx="770707" cy="2625635"/>
              </a:xfrm>
              <a:prstGeom prst="cube">
                <a:avLst>
                  <a:gd name="adj" fmla="val 8742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63" name="テキスト ボックス 62"/>
              <p:cNvSpPr txBox="1"/>
              <p:nvPr/>
            </p:nvSpPr>
            <p:spPr>
              <a:xfrm rot="16200000">
                <a:off x="9158510" y="2953292"/>
                <a:ext cx="12051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2400" b="1" dirty="0" smtClean="0"/>
                  <a:t>COPPER</a:t>
                </a:r>
                <a:endParaRPr kumimoji="1" lang="ja-JP" altLang="en-US" sz="2400" b="1" dirty="0"/>
              </a:p>
            </p:txBody>
          </p:sp>
        </p:grpSp>
        <p:sp>
          <p:nvSpPr>
            <p:cNvPr id="54" name="テキスト ボックス 53"/>
            <p:cNvSpPr txBox="1"/>
            <p:nvPr/>
          </p:nvSpPr>
          <p:spPr>
            <a:xfrm rot="16200000">
              <a:off x="4903459" y="2871623"/>
              <a:ext cx="720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b="1" dirty="0" smtClean="0"/>
                <a:t>FTSW</a:t>
              </a:r>
              <a:endParaRPr kumimoji="1" lang="ja-JP" altLang="en-US" b="1" dirty="0"/>
            </a:p>
          </p:txBody>
        </p:sp>
        <p:sp>
          <p:nvSpPr>
            <p:cNvPr id="55" name="テキスト ボックス 54"/>
            <p:cNvSpPr txBox="1"/>
            <p:nvPr/>
          </p:nvSpPr>
          <p:spPr>
            <a:xfrm rot="16200000">
              <a:off x="5357396" y="2871203"/>
              <a:ext cx="560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b="1" dirty="0" smtClean="0"/>
                <a:t>TTD</a:t>
              </a:r>
              <a:endParaRPr kumimoji="1" lang="ja-JP" altLang="en-US" b="1" dirty="0"/>
            </a:p>
          </p:txBody>
        </p:sp>
        <p:sp>
          <p:nvSpPr>
            <p:cNvPr id="56" name="フリーフォーム 55"/>
            <p:cNvSpPr/>
            <p:nvPr/>
          </p:nvSpPr>
          <p:spPr>
            <a:xfrm>
              <a:off x="5497367" y="3026672"/>
              <a:ext cx="733926" cy="2129590"/>
            </a:xfrm>
            <a:custGeom>
              <a:avLst/>
              <a:gdLst>
                <a:gd name="connsiteX0" fmla="*/ 733926 w 733926"/>
                <a:gd name="connsiteY0" fmla="*/ 0 h 2129590"/>
                <a:gd name="connsiteX1" fmla="*/ 613610 w 733926"/>
                <a:gd name="connsiteY1" fmla="*/ 108285 h 2129590"/>
                <a:gd name="connsiteX2" fmla="*/ 589547 w 733926"/>
                <a:gd name="connsiteY2" fmla="*/ 144379 h 2129590"/>
                <a:gd name="connsiteX3" fmla="*/ 541421 w 733926"/>
                <a:gd name="connsiteY3" fmla="*/ 204537 h 2129590"/>
                <a:gd name="connsiteX4" fmla="*/ 493295 w 733926"/>
                <a:gd name="connsiteY4" fmla="*/ 276727 h 2129590"/>
                <a:gd name="connsiteX5" fmla="*/ 469231 w 733926"/>
                <a:gd name="connsiteY5" fmla="*/ 300790 h 2129590"/>
                <a:gd name="connsiteX6" fmla="*/ 445168 w 733926"/>
                <a:gd name="connsiteY6" fmla="*/ 385011 h 2129590"/>
                <a:gd name="connsiteX7" fmla="*/ 421105 w 733926"/>
                <a:gd name="connsiteY7" fmla="*/ 421106 h 2129590"/>
                <a:gd name="connsiteX8" fmla="*/ 360947 w 733926"/>
                <a:gd name="connsiteY8" fmla="*/ 529390 h 2129590"/>
                <a:gd name="connsiteX9" fmla="*/ 324852 w 733926"/>
                <a:gd name="connsiteY9" fmla="*/ 589548 h 2129590"/>
                <a:gd name="connsiteX10" fmla="*/ 276726 w 733926"/>
                <a:gd name="connsiteY10" fmla="*/ 661737 h 2129590"/>
                <a:gd name="connsiteX11" fmla="*/ 264695 w 733926"/>
                <a:gd name="connsiteY11" fmla="*/ 697832 h 2129590"/>
                <a:gd name="connsiteX12" fmla="*/ 204537 w 733926"/>
                <a:gd name="connsiteY12" fmla="*/ 770022 h 2129590"/>
                <a:gd name="connsiteX13" fmla="*/ 192505 w 733926"/>
                <a:gd name="connsiteY13" fmla="*/ 806116 h 2129590"/>
                <a:gd name="connsiteX14" fmla="*/ 168442 w 733926"/>
                <a:gd name="connsiteY14" fmla="*/ 842211 h 2129590"/>
                <a:gd name="connsiteX15" fmla="*/ 132347 w 733926"/>
                <a:gd name="connsiteY15" fmla="*/ 914400 h 2129590"/>
                <a:gd name="connsiteX16" fmla="*/ 108284 w 733926"/>
                <a:gd name="connsiteY16" fmla="*/ 986590 h 2129590"/>
                <a:gd name="connsiteX17" fmla="*/ 96252 w 733926"/>
                <a:gd name="connsiteY17" fmla="*/ 1022685 h 2129590"/>
                <a:gd name="connsiteX18" fmla="*/ 72189 w 733926"/>
                <a:gd name="connsiteY18" fmla="*/ 1106906 h 2129590"/>
                <a:gd name="connsiteX19" fmla="*/ 60158 w 733926"/>
                <a:gd name="connsiteY19" fmla="*/ 1155032 h 2129590"/>
                <a:gd name="connsiteX20" fmla="*/ 36095 w 733926"/>
                <a:gd name="connsiteY20" fmla="*/ 1227222 h 2129590"/>
                <a:gd name="connsiteX21" fmla="*/ 24063 w 733926"/>
                <a:gd name="connsiteY21" fmla="*/ 1275348 h 2129590"/>
                <a:gd name="connsiteX22" fmla="*/ 12031 w 733926"/>
                <a:gd name="connsiteY22" fmla="*/ 1311443 h 2129590"/>
                <a:gd name="connsiteX23" fmla="*/ 0 w 733926"/>
                <a:gd name="connsiteY23" fmla="*/ 1371600 h 2129590"/>
                <a:gd name="connsiteX24" fmla="*/ 12031 w 733926"/>
                <a:gd name="connsiteY24" fmla="*/ 1852864 h 2129590"/>
                <a:gd name="connsiteX25" fmla="*/ 24063 w 733926"/>
                <a:gd name="connsiteY25" fmla="*/ 1913022 h 2129590"/>
                <a:gd name="connsiteX26" fmla="*/ 36095 w 733926"/>
                <a:gd name="connsiteY26" fmla="*/ 1985211 h 2129590"/>
                <a:gd name="connsiteX27" fmla="*/ 48126 w 733926"/>
                <a:gd name="connsiteY27" fmla="*/ 2021306 h 2129590"/>
                <a:gd name="connsiteX28" fmla="*/ 48126 w 733926"/>
                <a:gd name="connsiteY28" fmla="*/ 2129590 h 2129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733926" h="2129590">
                  <a:moveTo>
                    <a:pt x="733926" y="0"/>
                  </a:moveTo>
                  <a:cubicBezTo>
                    <a:pt x="549032" y="123264"/>
                    <a:pt x="658673" y="18161"/>
                    <a:pt x="613610" y="108285"/>
                  </a:cubicBezTo>
                  <a:cubicBezTo>
                    <a:pt x="607143" y="121218"/>
                    <a:pt x="597568" y="132348"/>
                    <a:pt x="589547" y="144379"/>
                  </a:cubicBezTo>
                  <a:cubicBezTo>
                    <a:pt x="562454" y="225663"/>
                    <a:pt x="600029" y="137557"/>
                    <a:pt x="541421" y="204537"/>
                  </a:cubicBezTo>
                  <a:cubicBezTo>
                    <a:pt x="522377" y="226302"/>
                    <a:pt x="513745" y="256278"/>
                    <a:pt x="493295" y="276727"/>
                  </a:cubicBezTo>
                  <a:lnTo>
                    <a:pt x="469231" y="300790"/>
                  </a:lnTo>
                  <a:cubicBezTo>
                    <a:pt x="465375" y="316215"/>
                    <a:pt x="453800" y="367747"/>
                    <a:pt x="445168" y="385011"/>
                  </a:cubicBezTo>
                  <a:cubicBezTo>
                    <a:pt x="438701" y="397945"/>
                    <a:pt x="429126" y="409074"/>
                    <a:pt x="421105" y="421106"/>
                  </a:cubicBezTo>
                  <a:cubicBezTo>
                    <a:pt x="391661" y="509437"/>
                    <a:pt x="414978" y="475359"/>
                    <a:pt x="360947" y="529390"/>
                  </a:cubicBezTo>
                  <a:cubicBezTo>
                    <a:pt x="337943" y="598405"/>
                    <a:pt x="364490" y="536698"/>
                    <a:pt x="324852" y="589548"/>
                  </a:cubicBezTo>
                  <a:cubicBezTo>
                    <a:pt x="307500" y="612684"/>
                    <a:pt x="276726" y="661737"/>
                    <a:pt x="276726" y="661737"/>
                  </a:cubicBezTo>
                  <a:cubicBezTo>
                    <a:pt x="272716" y="673769"/>
                    <a:pt x="271730" y="687280"/>
                    <a:pt x="264695" y="697832"/>
                  </a:cubicBezTo>
                  <a:cubicBezTo>
                    <a:pt x="211470" y="777671"/>
                    <a:pt x="243907" y="691284"/>
                    <a:pt x="204537" y="770022"/>
                  </a:cubicBezTo>
                  <a:cubicBezTo>
                    <a:pt x="198865" y="781365"/>
                    <a:pt x="198177" y="794773"/>
                    <a:pt x="192505" y="806116"/>
                  </a:cubicBezTo>
                  <a:cubicBezTo>
                    <a:pt x="186038" y="819050"/>
                    <a:pt x="174909" y="829277"/>
                    <a:pt x="168442" y="842211"/>
                  </a:cubicBezTo>
                  <a:cubicBezTo>
                    <a:pt x="118632" y="941831"/>
                    <a:pt x="201304" y="810966"/>
                    <a:pt x="132347" y="914400"/>
                  </a:cubicBezTo>
                  <a:lnTo>
                    <a:pt x="108284" y="986590"/>
                  </a:lnTo>
                  <a:cubicBezTo>
                    <a:pt x="104273" y="998622"/>
                    <a:pt x="99328" y="1010381"/>
                    <a:pt x="96252" y="1022685"/>
                  </a:cubicBezTo>
                  <a:cubicBezTo>
                    <a:pt x="58642" y="1173133"/>
                    <a:pt x="106710" y="986082"/>
                    <a:pt x="72189" y="1106906"/>
                  </a:cubicBezTo>
                  <a:cubicBezTo>
                    <a:pt x="67646" y="1122805"/>
                    <a:pt x="64909" y="1139194"/>
                    <a:pt x="60158" y="1155032"/>
                  </a:cubicBezTo>
                  <a:cubicBezTo>
                    <a:pt x="52870" y="1179327"/>
                    <a:pt x="42247" y="1202614"/>
                    <a:pt x="36095" y="1227222"/>
                  </a:cubicBezTo>
                  <a:cubicBezTo>
                    <a:pt x="32084" y="1243264"/>
                    <a:pt x="28606" y="1259449"/>
                    <a:pt x="24063" y="1275348"/>
                  </a:cubicBezTo>
                  <a:cubicBezTo>
                    <a:pt x="20579" y="1287543"/>
                    <a:pt x="15107" y="1299139"/>
                    <a:pt x="12031" y="1311443"/>
                  </a:cubicBezTo>
                  <a:cubicBezTo>
                    <a:pt x="7071" y="1331282"/>
                    <a:pt x="4010" y="1351548"/>
                    <a:pt x="0" y="1371600"/>
                  </a:cubicBezTo>
                  <a:cubicBezTo>
                    <a:pt x="4010" y="1532021"/>
                    <a:pt x="4906" y="1692551"/>
                    <a:pt x="12031" y="1852864"/>
                  </a:cubicBezTo>
                  <a:cubicBezTo>
                    <a:pt x="12939" y="1873294"/>
                    <a:pt x="20405" y="1892902"/>
                    <a:pt x="24063" y="1913022"/>
                  </a:cubicBezTo>
                  <a:cubicBezTo>
                    <a:pt x="28427" y="1937023"/>
                    <a:pt x="30803" y="1961397"/>
                    <a:pt x="36095" y="1985211"/>
                  </a:cubicBezTo>
                  <a:cubicBezTo>
                    <a:pt x="38846" y="1997591"/>
                    <a:pt x="47073" y="2008667"/>
                    <a:pt x="48126" y="2021306"/>
                  </a:cubicBezTo>
                  <a:cubicBezTo>
                    <a:pt x="51123" y="2057276"/>
                    <a:pt x="48126" y="2093495"/>
                    <a:pt x="48126" y="2129590"/>
                  </a:cubicBezTo>
                </a:path>
              </a:pathLst>
            </a:custGeom>
            <a:noFill/>
            <a:ln w="53975">
              <a:solidFill>
                <a:srgbClr val="FFC000"/>
              </a:solidFill>
              <a:headEnd type="stealth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フリーフォーム 56"/>
            <p:cNvSpPr/>
            <p:nvPr/>
          </p:nvSpPr>
          <p:spPr>
            <a:xfrm>
              <a:off x="6199875" y="4530823"/>
              <a:ext cx="1113906" cy="914997"/>
            </a:xfrm>
            <a:custGeom>
              <a:avLst/>
              <a:gdLst>
                <a:gd name="connsiteX0" fmla="*/ 0 w 1113906"/>
                <a:gd name="connsiteY0" fmla="*/ 0 h 914997"/>
                <a:gd name="connsiteX1" fmla="*/ 99753 w 1113906"/>
                <a:gd name="connsiteY1" fmla="*/ 133003 h 914997"/>
                <a:gd name="connsiteX2" fmla="*/ 149629 w 1113906"/>
                <a:gd name="connsiteY2" fmla="*/ 166254 h 914997"/>
                <a:gd name="connsiteX3" fmla="*/ 199506 w 1113906"/>
                <a:gd name="connsiteY3" fmla="*/ 216131 h 914997"/>
                <a:gd name="connsiteX4" fmla="*/ 232756 w 1113906"/>
                <a:gd name="connsiteY4" fmla="*/ 266007 h 914997"/>
                <a:gd name="connsiteX5" fmla="*/ 282633 w 1113906"/>
                <a:gd name="connsiteY5" fmla="*/ 282632 h 914997"/>
                <a:gd name="connsiteX6" fmla="*/ 399011 w 1113906"/>
                <a:gd name="connsiteY6" fmla="*/ 415636 h 914997"/>
                <a:gd name="connsiteX7" fmla="*/ 482138 w 1113906"/>
                <a:gd name="connsiteY7" fmla="*/ 498763 h 914997"/>
                <a:gd name="connsiteX8" fmla="*/ 581891 w 1113906"/>
                <a:gd name="connsiteY8" fmla="*/ 598516 h 914997"/>
                <a:gd name="connsiteX9" fmla="*/ 631767 w 1113906"/>
                <a:gd name="connsiteY9" fmla="*/ 665018 h 914997"/>
                <a:gd name="connsiteX10" fmla="*/ 781396 w 1113906"/>
                <a:gd name="connsiteY10" fmla="*/ 748145 h 914997"/>
                <a:gd name="connsiteX11" fmla="*/ 831273 w 1113906"/>
                <a:gd name="connsiteY11" fmla="*/ 798022 h 914997"/>
                <a:gd name="connsiteX12" fmla="*/ 947651 w 1113906"/>
                <a:gd name="connsiteY12" fmla="*/ 831272 h 914997"/>
                <a:gd name="connsiteX13" fmla="*/ 1097280 w 1113906"/>
                <a:gd name="connsiteY13" fmla="*/ 914400 h 914997"/>
                <a:gd name="connsiteX14" fmla="*/ 1113906 w 1113906"/>
                <a:gd name="connsiteY14" fmla="*/ 914400 h 914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13906" h="914997">
                  <a:moveTo>
                    <a:pt x="0" y="0"/>
                  </a:moveTo>
                  <a:cubicBezTo>
                    <a:pt x="41984" y="69974"/>
                    <a:pt x="41570" y="84518"/>
                    <a:pt x="99753" y="133003"/>
                  </a:cubicBezTo>
                  <a:cubicBezTo>
                    <a:pt x="115103" y="145795"/>
                    <a:pt x="134279" y="153462"/>
                    <a:pt x="149629" y="166254"/>
                  </a:cubicBezTo>
                  <a:cubicBezTo>
                    <a:pt x="167692" y="181306"/>
                    <a:pt x="184454" y="198068"/>
                    <a:pt x="199506" y="216131"/>
                  </a:cubicBezTo>
                  <a:cubicBezTo>
                    <a:pt x="212298" y="231481"/>
                    <a:pt x="217153" y="253525"/>
                    <a:pt x="232756" y="266007"/>
                  </a:cubicBezTo>
                  <a:cubicBezTo>
                    <a:pt x="246441" y="276955"/>
                    <a:pt x="266007" y="277090"/>
                    <a:pt x="282633" y="282632"/>
                  </a:cubicBezTo>
                  <a:cubicBezTo>
                    <a:pt x="360219" y="399010"/>
                    <a:pt x="315884" y="360218"/>
                    <a:pt x="399011" y="415636"/>
                  </a:cubicBezTo>
                  <a:cubicBezTo>
                    <a:pt x="467528" y="518411"/>
                    <a:pt x="391454" y="418155"/>
                    <a:pt x="482138" y="498763"/>
                  </a:cubicBezTo>
                  <a:cubicBezTo>
                    <a:pt x="517284" y="530004"/>
                    <a:pt x="553677" y="560897"/>
                    <a:pt x="581891" y="598516"/>
                  </a:cubicBezTo>
                  <a:cubicBezTo>
                    <a:pt x="598516" y="620683"/>
                    <a:pt x="611057" y="646609"/>
                    <a:pt x="631767" y="665018"/>
                  </a:cubicBezTo>
                  <a:cubicBezTo>
                    <a:pt x="700368" y="725997"/>
                    <a:pt x="713663" y="725568"/>
                    <a:pt x="781396" y="748145"/>
                  </a:cubicBezTo>
                  <a:cubicBezTo>
                    <a:pt x="798022" y="764771"/>
                    <a:pt x="811710" y="784980"/>
                    <a:pt x="831273" y="798022"/>
                  </a:cubicBezTo>
                  <a:cubicBezTo>
                    <a:pt x="845583" y="807562"/>
                    <a:pt x="938783" y="829055"/>
                    <a:pt x="947651" y="831272"/>
                  </a:cubicBezTo>
                  <a:cubicBezTo>
                    <a:pt x="1021944" y="880801"/>
                    <a:pt x="1027051" y="896842"/>
                    <a:pt x="1097280" y="914400"/>
                  </a:cubicBezTo>
                  <a:cubicBezTo>
                    <a:pt x="1102657" y="915744"/>
                    <a:pt x="1108364" y="914400"/>
                    <a:pt x="1113906" y="91440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  <a:headEnd type="none"/>
              <a:tailEnd type="stealth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solidFill>
                    <a:schemeClr val="tx1"/>
                  </a:solidFill>
                </a:rPr>
                <a:t>GbE</a:t>
              </a:r>
              <a:endParaRPr kumimoji="1" lang="ja-JP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 rot="16504995">
              <a:off x="5006873" y="4177118"/>
              <a:ext cx="1229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000" b="1" dirty="0" smtClean="0"/>
                <a:t>Belle2link</a:t>
              </a:r>
              <a:endParaRPr kumimoji="1" lang="ja-JP" altLang="en-US" sz="2000" b="1" dirty="0"/>
            </a:p>
          </p:txBody>
        </p:sp>
        <p:sp>
          <p:nvSpPr>
            <p:cNvPr id="59" name="フリーフォーム 58"/>
            <p:cNvSpPr/>
            <p:nvPr/>
          </p:nvSpPr>
          <p:spPr>
            <a:xfrm>
              <a:off x="5302059" y="2577780"/>
              <a:ext cx="350528" cy="133483"/>
            </a:xfrm>
            <a:custGeom>
              <a:avLst/>
              <a:gdLst>
                <a:gd name="connsiteX0" fmla="*/ 350528 w 350528"/>
                <a:gd name="connsiteY0" fmla="*/ 0 h 133483"/>
                <a:gd name="connsiteX1" fmla="*/ 267400 w 350528"/>
                <a:gd name="connsiteY1" fmla="*/ 49876 h 133483"/>
                <a:gd name="connsiteX2" fmla="*/ 234149 w 350528"/>
                <a:gd name="connsiteY2" fmla="*/ 99752 h 133483"/>
                <a:gd name="connsiteX3" fmla="*/ 184273 w 350528"/>
                <a:gd name="connsiteY3" fmla="*/ 133003 h 133483"/>
                <a:gd name="connsiteX4" fmla="*/ 1393 w 350528"/>
                <a:gd name="connsiteY4" fmla="*/ 66501 h 133483"/>
                <a:gd name="connsiteX5" fmla="*/ 1393 w 350528"/>
                <a:gd name="connsiteY5" fmla="*/ 0 h 133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528" h="133483">
                  <a:moveTo>
                    <a:pt x="350528" y="0"/>
                  </a:moveTo>
                  <a:cubicBezTo>
                    <a:pt x="322819" y="16625"/>
                    <a:pt x="291935" y="28846"/>
                    <a:pt x="267400" y="49876"/>
                  </a:cubicBezTo>
                  <a:cubicBezTo>
                    <a:pt x="252229" y="62880"/>
                    <a:pt x="248278" y="85623"/>
                    <a:pt x="234149" y="99752"/>
                  </a:cubicBezTo>
                  <a:cubicBezTo>
                    <a:pt x="220020" y="113881"/>
                    <a:pt x="200898" y="121919"/>
                    <a:pt x="184273" y="133003"/>
                  </a:cubicBezTo>
                  <a:cubicBezTo>
                    <a:pt x="63655" y="120942"/>
                    <a:pt x="15783" y="167230"/>
                    <a:pt x="1393" y="66501"/>
                  </a:cubicBezTo>
                  <a:cubicBezTo>
                    <a:pt x="-1742" y="44557"/>
                    <a:pt x="1393" y="22167"/>
                    <a:pt x="1393" y="0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リーフォーム 59"/>
            <p:cNvSpPr/>
            <p:nvPr/>
          </p:nvSpPr>
          <p:spPr>
            <a:xfrm>
              <a:off x="4836442" y="3474720"/>
              <a:ext cx="483703" cy="1662545"/>
            </a:xfrm>
            <a:custGeom>
              <a:avLst/>
              <a:gdLst>
                <a:gd name="connsiteX0" fmla="*/ 483703 w 483703"/>
                <a:gd name="connsiteY0" fmla="*/ 0 h 1662545"/>
                <a:gd name="connsiteX1" fmla="*/ 350700 w 483703"/>
                <a:gd name="connsiteY1" fmla="*/ 133004 h 1662545"/>
                <a:gd name="connsiteX2" fmla="*/ 267573 w 483703"/>
                <a:gd name="connsiteY2" fmla="*/ 249382 h 1662545"/>
                <a:gd name="connsiteX3" fmla="*/ 250947 w 483703"/>
                <a:gd name="connsiteY3" fmla="*/ 299258 h 1662545"/>
                <a:gd name="connsiteX4" fmla="*/ 184445 w 483703"/>
                <a:gd name="connsiteY4" fmla="*/ 399011 h 1662545"/>
                <a:gd name="connsiteX5" fmla="*/ 134569 w 483703"/>
                <a:gd name="connsiteY5" fmla="*/ 498764 h 1662545"/>
                <a:gd name="connsiteX6" fmla="*/ 117943 w 483703"/>
                <a:gd name="connsiteY6" fmla="*/ 548640 h 1662545"/>
                <a:gd name="connsiteX7" fmla="*/ 84693 w 483703"/>
                <a:gd name="connsiteY7" fmla="*/ 698269 h 1662545"/>
                <a:gd name="connsiteX8" fmla="*/ 68067 w 483703"/>
                <a:gd name="connsiteY8" fmla="*/ 748145 h 1662545"/>
                <a:gd name="connsiteX9" fmla="*/ 34816 w 483703"/>
                <a:gd name="connsiteY9" fmla="*/ 1130531 h 1662545"/>
                <a:gd name="connsiteX10" fmla="*/ 18191 w 483703"/>
                <a:gd name="connsiteY10" fmla="*/ 1296785 h 1662545"/>
                <a:gd name="connsiteX11" fmla="*/ 1565 w 483703"/>
                <a:gd name="connsiteY11" fmla="*/ 1429789 h 1662545"/>
                <a:gd name="connsiteX12" fmla="*/ 1565 w 483703"/>
                <a:gd name="connsiteY12" fmla="*/ 1662545 h 1662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83703" h="1662545">
                  <a:moveTo>
                    <a:pt x="483703" y="0"/>
                  </a:moveTo>
                  <a:cubicBezTo>
                    <a:pt x="439369" y="44335"/>
                    <a:pt x="378740" y="76925"/>
                    <a:pt x="350700" y="133004"/>
                  </a:cubicBezTo>
                  <a:cubicBezTo>
                    <a:pt x="306934" y="220535"/>
                    <a:pt x="334973" y="181980"/>
                    <a:pt x="267573" y="249382"/>
                  </a:cubicBezTo>
                  <a:cubicBezTo>
                    <a:pt x="262031" y="266007"/>
                    <a:pt x="259458" y="283939"/>
                    <a:pt x="250947" y="299258"/>
                  </a:cubicBezTo>
                  <a:cubicBezTo>
                    <a:pt x="231539" y="334192"/>
                    <a:pt x="184445" y="399011"/>
                    <a:pt x="184445" y="399011"/>
                  </a:cubicBezTo>
                  <a:cubicBezTo>
                    <a:pt x="142660" y="524368"/>
                    <a:pt x="199024" y="369856"/>
                    <a:pt x="134569" y="498764"/>
                  </a:cubicBezTo>
                  <a:cubicBezTo>
                    <a:pt x="126732" y="514439"/>
                    <a:pt x="122757" y="531790"/>
                    <a:pt x="117943" y="548640"/>
                  </a:cubicBezTo>
                  <a:cubicBezTo>
                    <a:pt x="83811" y="668103"/>
                    <a:pt x="118975" y="561143"/>
                    <a:pt x="84693" y="698269"/>
                  </a:cubicBezTo>
                  <a:cubicBezTo>
                    <a:pt x="80443" y="715270"/>
                    <a:pt x="73609" y="731520"/>
                    <a:pt x="68067" y="748145"/>
                  </a:cubicBezTo>
                  <a:cubicBezTo>
                    <a:pt x="34673" y="981912"/>
                    <a:pt x="63421" y="758672"/>
                    <a:pt x="34816" y="1130531"/>
                  </a:cubicBezTo>
                  <a:cubicBezTo>
                    <a:pt x="30544" y="1186061"/>
                    <a:pt x="24341" y="1241431"/>
                    <a:pt x="18191" y="1296785"/>
                  </a:cubicBezTo>
                  <a:cubicBezTo>
                    <a:pt x="13257" y="1341191"/>
                    <a:pt x="3594" y="1385155"/>
                    <a:pt x="1565" y="1429789"/>
                  </a:cubicBezTo>
                  <a:cubicBezTo>
                    <a:pt x="-1958" y="1507294"/>
                    <a:pt x="1565" y="1584960"/>
                    <a:pt x="1565" y="1662545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  <a:tailEnd type="stealt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 rot="16374132">
              <a:off x="4067823" y="4023230"/>
              <a:ext cx="91627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000" b="1" dirty="0" smtClean="0"/>
                <a:t>Clock+</a:t>
              </a:r>
            </a:p>
            <a:p>
              <a:r>
                <a:rPr lang="en-US" altLang="ja-JP" sz="2000" b="1" dirty="0" smtClean="0"/>
                <a:t>Trigger</a:t>
              </a:r>
              <a:endParaRPr kumimoji="1" lang="ja-JP" altLang="en-US" sz="2000" b="1" dirty="0"/>
            </a:p>
          </p:txBody>
        </p:sp>
      </p:grpSp>
      <p:sp>
        <p:nvSpPr>
          <p:cNvPr id="66" name="テキスト ボックス 65"/>
          <p:cNvSpPr txBox="1"/>
          <p:nvPr/>
        </p:nvSpPr>
        <p:spPr>
          <a:xfrm>
            <a:off x="256685" y="145654"/>
            <a:ext cx="51149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B-1, Test bench at Tsukuba B3</a:t>
            </a:r>
            <a:endParaRPr kumimoji="1" lang="ja-JP" altLang="en-US" sz="3200" u="sng" dirty="0"/>
          </a:p>
        </p:txBody>
      </p:sp>
    </p:spTree>
    <p:extLst>
      <p:ext uri="{BB962C8B-B14F-4D97-AF65-F5344CB8AC3E}">
        <p14:creationId xmlns:p14="http://schemas.microsoft.com/office/powerpoint/2010/main" val="353385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4557835" y="3841222"/>
            <a:ext cx="3492230" cy="2305455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616202" y="3500754"/>
            <a:ext cx="1158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</a:t>
            </a:r>
            <a:r>
              <a:rPr kumimoji="1" lang="en-US" altLang="ja-JP" dirty="0" smtClean="0">
                <a:solidFill>
                  <a:srgbClr val="FF0000"/>
                </a:solidFill>
              </a:rPr>
              <a:t>III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7" name="正方形/長方形 6"/>
          <p:cNvSpPr/>
          <p:nvPr/>
        </p:nvSpPr>
        <p:spPr>
          <a:xfrm>
            <a:off x="4632998" y="3900651"/>
            <a:ext cx="1832043" cy="434661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4632998" y="4412602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4632998" y="4891278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4616202" y="5369954"/>
            <a:ext cx="1832043" cy="40138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HSLB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6675806" y="3969172"/>
            <a:ext cx="1240484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COPPER</a:t>
            </a:r>
          </a:p>
          <a:p>
            <a:pPr algn="ctr"/>
            <a:r>
              <a:rPr kumimoji="1" lang="en-US" altLang="ja-JP" dirty="0" smtClean="0"/>
              <a:t>CPU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 flipV="1">
            <a:off x="1402244" y="5941365"/>
            <a:ext cx="3213959" cy="6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/>
          <p:cNvCxnSpPr>
            <a:stCxn id="22" idx="2"/>
          </p:cNvCxnSpPr>
          <p:nvPr/>
        </p:nvCxnSpPr>
        <p:spPr>
          <a:xfrm>
            <a:off x="1402245" y="4084606"/>
            <a:ext cx="14602" cy="1847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/>
          <p:cNvSpPr/>
          <p:nvPr/>
        </p:nvSpPr>
        <p:spPr>
          <a:xfrm>
            <a:off x="855209" y="3539113"/>
            <a:ext cx="1094071" cy="545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Network</a:t>
            </a:r>
          </a:p>
          <a:p>
            <a:pPr algn="ctr"/>
            <a:r>
              <a:rPr lang="en-US" altLang="ja-JP" dirty="0" smtClean="0"/>
              <a:t>switch</a:t>
            </a:r>
            <a:endParaRPr kumimoji="1" lang="ja-JP" altLang="en-US" dirty="0"/>
          </a:p>
        </p:txBody>
      </p:sp>
      <p:sp>
        <p:nvSpPr>
          <p:cNvPr id="27" name="正方形/長方形 26"/>
          <p:cNvSpPr/>
          <p:nvPr/>
        </p:nvSpPr>
        <p:spPr>
          <a:xfrm>
            <a:off x="58667" y="2363022"/>
            <a:ext cx="2708862" cy="84024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Readout</a:t>
            </a:r>
          </a:p>
          <a:p>
            <a:pPr algn="ctr"/>
            <a:r>
              <a:rPr kumimoji="1" lang="en-US" altLang="ja-JP" dirty="0" smtClean="0"/>
              <a:t>PC (PXE boot server)</a:t>
            </a:r>
            <a:endParaRPr kumimoji="1" lang="ja-JP" altLang="en-US" dirty="0"/>
          </a:p>
        </p:txBody>
      </p:sp>
      <p:cxnSp>
        <p:nvCxnSpPr>
          <p:cNvPr id="28" name="直線コネクタ 27"/>
          <p:cNvCxnSpPr>
            <a:stCxn id="27" idx="2"/>
            <a:endCxn id="22" idx="0"/>
          </p:cNvCxnSpPr>
          <p:nvPr/>
        </p:nvCxnSpPr>
        <p:spPr>
          <a:xfrm flipH="1">
            <a:off x="1402245" y="3203262"/>
            <a:ext cx="10853" cy="3358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/>
          <p:cNvSpPr/>
          <p:nvPr/>
        </p:nvSpPr>
        <p:spPr>
          <a:xfrm>
            <a:off x="2526082" y="3900332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39" name="正方形/長方形 38"/>
          <p:cNvSpPr/>
          <p:nvPr/>
        </p:nvSpPr>
        <p:spPr>
          <a:xfrm>
            <a:off x="2526082" y="4420309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0" name="正方形/長方形 39"/>
          <p:cNvSpPr/>
          <p:nvPr/>
        </p:nvSpPr>
        <p:spPr>
          <a:xfrm>
            <a:off x="2526082" y="4891278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2515025" y="5369954"/>
            <a:ext cx="972768" cy="40579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FEE</a:t>
            </a:r>
            <a:endParaRPr kumimoji="1" lang="ja-JP" altLang="en-US" dirty="0"/>
          </a:p>
        </p:txBody>
      </p:sp>
      <p:cxnSp>
        <p:nvCxnSpPr>
          <p:cNvPr id="44" name="直線コネクタ 43"/>
          <p:cNvCxnSpPr>
            <a:stCxn id="7" idx="1"/>
            <a:endCxn id="38" idx="3"/>
          </p:cNvCxnSpPr>
          <p:nvPr/>
        </p:nvCxnSpPr>
        <p:spPr>
          <a:xfrm flipH="1" flipV="1">
            <a:off x="3498850" y="4103231"/>
            <a:ext cx="1134148" cy="14751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/>
          <p:cNvCxnSpPr>
            <a:stCxn id="8" idx="1"/>
            <a:endCxn id="39" idx="3"/>
          </p:cNvCxnSpPr>
          <p:nvPr/>
        </p:nvCxnSpPr>
        <p:spPr>
          <a:xfrm flipH="1">
            <a:off x="3498850" y="4613295"/>
            <a:ext cx="1134148" cy="9913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/>
          <p:cNvCxnSpPr>
            <a:stCxn id="9" idx="1"/>
            <a:endCxn id="40" idx="3"/>
          </p:cNvCxnSpPr>
          <p:nvPr/>
        </p:nvCxnSpPr>
        <p:spPr>
          <a:xfrm flipH="1">
            <a:off x="3498850" y="5091971"/>
            <a:ext cx="1134148" cy="2206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endCxn id="41" idx="3"/>
          </p:cNvCxnSpPr>
          <p:nvPr/>
        </p:nvCxnSpPr>
        <p:spPr>
          <a:xfrm flipH="1" flipV="1">
            <a:off x="3487793" y="5572853"/>
            <a:ext cx="1128409" cy="220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/>
          <p:cNvSpPr txBox="1"/>
          <p:nvPr/>
        </p:nvSpPr>
        <p:spPr>
          <a:xfrm rot="16200000">
            <a:off x="684443" y="4721728"/>
            <a:ext cx="1001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Ethernet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3546480" y="378450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B2link</a:t>
            </a:r>
            <a:endParaRPr kumimoji="1" lang="ja-JP" altLang="en-US" dirty="0"/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35857" y="97439"/>
            <a:ext cx="79442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u="sng" dirty="0" smtClean="0"/>
              <a:t>Connection </a:t>
            </a:r>
            <a:r>
              <a:rPr lang="en-US" altLang="ja-JP" sz="3200" u="sng" dirty="0" smtClean="0"/>
              <a:t>between components (COPPER-</a:t>
            </a:r>
            <a:r>
              <a:rPr lang="en-US" altLang="ja-JP" sz="3200" u="sng" dirty="0" smtClean="0">
                <a:solidFill>
                  <a:srgbClr val="FF0000"/>
                </a:solidFill>
              </a:rPr>
              <a:t>III</a:t>
            </a:r>
            <a:r>
              <a:rPr lang="en-US" altLang="ja-JP" sz="3200" u="sng" dirty="0" smtClean="0"/>
              <a:t>)</a:t>
            </a:r>
            <a:endParaRPr kumimoji="1" lang="ja-JP" altLang="en-US" sz="3200" u="sng" dirty="0"/>
          </a:p>
        </p:txBody>
      </p:sp>
      <p:sp>
        <p:nvSpPr>
          <p:cNvPr id="29" name="正方形/長方形 28"/>
          <p:cNvSpPr/>
          <p:nvPr/>
        </p:nvSpPr>
        <p:spPr>
          <a:xfrm>
            <a:off x="6886572" y="5446849"/>
            <a:ext cx="1163493" cy="545942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TTRX </a:t>
            </a:r>
            <a:r>
              <a:rPr lang="en-US" altLang="ja-JP" dirty="0" smtClean="0">
                <a:solidFill>
                  <a:srgbClr val="FF0000"/>
                </a:solidFill>
              </a:rPr>
              <a:t>ver.5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30" name="直線コネクタ 29"/>
          <p:cNvCxnSpPr>
            <a:stCxn id="11" idx="1"/>
            <a:endCxn id="7" idx="3"/>
          </p:cNvCxnSpPr>
          <p:nvPr/>
        </p:nvCxnSpPr>
        <p:spPr>
          <a:xfrm flipH="1" flipV="1">
            <a:off x="6465041" y="4117982"/>
            <a:ext cx="210765" cy="1241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/>
          <p:cNvCxnSpPr>
            <a:stCxn id="11" idx="1"/>
            <a:endCxn id="8" idx="3"/>
          </p:cNvCxnSpPr>
          <p:nvPr/>
        </p:nvCxnSpPr>
        <p:spPr>
          <a:xfrm flipH="1">
            <a:off x="6465041" y="4242143"/>
            <a:ext cx="210765" cy="37115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stCxn id="11" idx="1"/>
            <a:endCxn id="9" idx="3"/>
          </p:cNvCxnSpPr>
          <p:nvPr/>
        </p:nvCxnSpPr>
        <p:spPr>
          <a:xfrm flipH="1">
            <a:off x="6465041" y="4242143"/>
            <a:ext cx="210765" cy="8498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/>
          <p:cNvCxnSpPr>
            <a:stCxn id="11" idx="1"/>
            <a:endCxn id="10" idx="3"/>
          </p:cNvCxnSpPr>
          <p:nvPr/>
        </p:nvCxnSpPr>
        <p:spPr>
          <a:xfrm flipH="1">
            <a:off x="6448245" y="4242143"/>
            <a:ext cx="227561" cy="13285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/>
          <p:nvPr/>
        </p:nvCxnSpPr>
        <p:spPr>
          <a:xfrm flipH="1">
            <a:off x="4557836" y="5915526"/>
            <a:ext cx="2229255" cy="3274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/>
          <p:nvPr/>
        </p:nvCxnSpPr>
        <p:spPr>
          <a:xfrm flipV="1">
            <a:off x="6752797" y="4667057"/>
            <a:ext cx="34294" cy="1281212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/>
          <p:nvPr/>
        </p:nvCxnSpPr>
        <p:spPr>
          <a:xfrm flipV="1">
            <a:off x="6811163" y="4667057"/>
            <a:ext cx="1105127" cy="23233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/>
          <p:cNvCxnSpPr/>
          <p:nvPr/>
        </p:nvCxnSpPr>
        <p:spPr>
          <a:xfrm flipV="1">
            <a:off x="7895095" y="4249247"/>
            <a:ext cx="21195" cy="415415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正方形/長方形 49"/>
          <p:cNvSpPr/>
          <p:nvPr/>
        </p:nvSpPr>
        <p:spPr>
          <a:xfrm>
            <a:off x="4557835" y="2253298"/>
            <a:ext cx="1890410" cy="647703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smtClean="0"/>
              <a:t>FTSW</a:t>
            </a:r>
            <a:endParaRPr kumimoji="1" lang="ja-JP" altLang="en-US" dirty="0"/>
          </a:p>
        </p:txBody>
      </p:sp>
      <p:sp>
        <p:nvSpPr>
          <p:cNvPr id="51" name="正方形/長方形 50"/>
          <p:cNvSpPr/>
          <p:nvPr/>
        </p:nvSpPr>
        <p:spPr>
          <a:xfrm>
            <a:off x="4557835" y="1661965"/>
            <a:ext cx="1890410" cy="41548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VME CPU(VMIC)</a:t>
            </a:r>
            <a:endParaRPr kumimoji="1" lang="ja-JP" altLang="en-US" dirty="0"/>
          </a:p>
        </p:txBody>
      </p:sp>
      <p:cxnSp>
        <p:nvCxnSpPr>
          <p:cNvPr id="72" name="直線コネクタ 71"/>
          <p:cNvCxnSpPr/>
          <p:nvPr/>
        </p:nvCxnSpPr>
        <p:spPr>
          <a:xfrm flipH="1" flipV="1">
            <a:off x="4460364" y="2296675"/>
            <a:ext cx="408622" cy="297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コネクタ 72"/>
          <p:cNvCxnSpPr/>
          <p:nvPr/>
        </p:nvCxnSpPr>
        <p:spPr>
          <a:xfrm flipH="1" flipV="1">
            <a:off x="4460364" y="2307184"/>
            <a:ext cx="39717" cy="11935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/>
          <p:cNvCxnSpPr/>
          <p:nvPr/>
        </p:nvCxnSpPr>
        <p:spPr>
          <a:xfrm flipH="1">
            <a:off x="4500081" y="3490935"/>
            <a:ext cx="372951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/>
          <p:cNvCxnSpPr/>
          <p:nvPr/>
        </p:nvCxnSpPr>
        <p:spPr>
          <a:xfrm flipH="1" flipV="1">
            <a:off x="8229601" y="3471092"/>
            <a:ext cx="31229" cy="23002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/>
          <p:cNvCxnSpPr/>
          <p:nvPr/>
        </p:nvCxnSpPr>
        <p:spPr>
          <a:xfrm flipH="1">
            <a:off x="8050066" y="5771340"/>
            <a:ext cx="21076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/>
          <p:cNvSpPr/>
          <p:nvPr/>
        </p:nvSpPr>
        <p:spPr>
          <a:xfrm>
            <a:off x="7964088" y="5570647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7971538" y="5719625"/>
            <a:ext cx="83423" cy="10013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3001409" y="974234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1400" dirty="0" smtClean="0"/>
              <a:t>About port assignment of FTSW, see</a:t>
            </a:r>
          </a:p>
          <a:p>
            <a:r>
              <a:rPr lang="en-US" altLang="ja-JP" sz="1400" dirty="0" err="1" smtClean="0"/>
              <a:t>svn+ssh</a:t>
            </a:r>
            <a:r>
              <a:rPr lang="en-US" altLang="ja-JP" sz="1400" dirty="0" smtClean="0"/>
              <a:t>://xxx@bdaq.local.kek.jp/</a:t>
            </a:r>
            <a:r>
              <a:rPr lang="en-US" altLang="ja-JP" sz="1400" dirty="0" err="1" smtClean="0"/>
              <a:t>bdaq</a:t>
            </a:r>
            <a:r>
              <a:rPr lang="en-US" altLang="ja-JP" sz="1400" dirty="0" smtClean="0"/>
              <a:t>/</a:t>
            </a:r>
            <a:r>
              <a:rPr lang="en-US" altLang="ja-JP" sz="1400" dirty="0" err="1" smtClean="0"/>
              <a:t>svn</a:t>
            </a:r>
            <a:r>
              <a:rPr lang="en-US" altLang="ja-JP" sz="1400" dirty="0" smtClean="0"/>
              <a:t>/firmware/ft2u/trunk/doc/ft2u.pdf</a:t>
            </a:r>
            <a:endParaRPr lang="ja-JP" altLang="en-US" sz="14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510062" y="2076224"/>
            <a:ext cx="1122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Cat7 LAN cable</a:t>
            </a:r>
            <a:endParaRPr kumimoji="1" lang="ja-JP" altLang="en-US" sz="1200" dirty="0"/>
          </a:p>
        </p:txBody>
      </p:sp>
      <p:sp>
        <p:nvSpPr>
          <p:cNvPr id="60" name="右中かっこ 59"/>
          <p:cNvSpPr/>
          <p:nvPr/>
        </p:nvSpPr>
        <p:spPr>
          <a:xfrm>
            <a:off x="8417237" y="3829703"/>
            <a:ext cx="113708" cy="231697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8792826" y="4243963"/>
            <a:ext cx="7932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9</a:t>
            </a:r>
            <a:r>
              <a:rPr kumimoji="1" lang="en-US" altLang="ja-JP" dirty="0" smtClean="0"/>
              <a:t>U slots</a:t>
            </a:r>
            <a:endParaRPr kumimoji="1" lang="ja-JP" altLang="en-US" dirty="0"/>
          </a:p>
        </p:txBody>
      </p:sp>
      <p:sp>
        <p:nvSpPr>
          <p:cNvPr id="74" name="右中かっこ 73"/>
          <p:cNvSpPr/>
          <p:nvPr/>
        </p:nvSpPr>
        <p:spPr>
          <a:xfrm>
            <a:off x="6752797" y="1661965"/>
            <a:ext cx="133775" cy="123903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28387" y="207622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6U slots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756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046896" y="1533479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6373530" y="1806101"/>
            <a:ext cx="5264288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3833" y="1227160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8" name="正方形/長方形 7"/>
          <p:cNvSpPr/>
          <p:nvPr/>
        </p:nvSpPr>
        <p:spPr>
          <a:xfrm>
            <a:off x="1590553" y="1751123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516947" y="2657802"/>
            <a:ext cx="1300861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0" y="0"/>
            <a:ext cx="5918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Old</a:t>
            </a:r>
            <a:r>
              <a:rPr kumimoji="1" lang="en-US" altLang="ja-JP" sz="3200" u="sng" dirty="0" smtClean="0"/>
              <a:t> Sof</a:t>
            </a:r>
            <a:r>
              <a:rPr lang="en-US" altLang="ja-JP" sz="3200" u="sng" dirty="0" smtClean="0"/>
              <a:t>tware components </a:t>
            </a:r>
            <a:endParaRPr kumimoji="1" lang="ja-JP" altLang="en-US" sz="3200" u="sng" dirty="0"/>
          </a:p>
        </p:txBody>
      </p:sp>
      <p:cxnSp>
        <p:nvCxnSpPr>
          <p:cNvPr id="11" name="直線コネクタ 10"/>
          <p:cNvCxnSpPr>
            <a:stCxn id="9" idx="1"/>
            <a:endCxn id="4" idx="3"/>
          </p:cNvCxnSpPr>
          <p:nvPr/>
        </p:nvCxnSpPr>
        <p:spPr>
          <a:xfrm flipH="1" flipV="1">
            <a:off x="4407511" y="2384965"/>
            <a:ext cx="2109436" cy="958637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241447" y="6297283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>
            <a:off x="7817808" y="3302001"/>
            <a:ext cx="425346" cy="4160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048157" y="4019242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5094" y="3712923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22" name="正方形/長方形 21"/>
          <p:cNvSpPr/>
          <p:nvPr/>
        </p:nvSpPr>
        <p:spPr>
          <a:xfrm>
            <a:off x="1591814" y="4236886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5" name="直線コネクタ 24"/>
          <p:cNvCxnSpPr>
            <a:stCxn id="9" idx="1"/>
            <a:endCxn id="19" idx="3"/>
          </p:cNvCxnSpPr>
          <p:nvPr/>
        </p:nvCxnSpPr>
        <p:spPr>
          <a:xfrm flipH="1">
            <a:off x="4408772" y="3343602"/>
            <a:ext cx="2108175" cy="1527126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49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10255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/>
              <a:t>Old Sof</a:t>
            </a:r>
            <a:r>
              <a:rPr lang="en-US" altLang="ja-JP" sz="3200" u="sng" dirty="0" smtClean="0"/>
              <a:t>tware </a:t>
            </a:r>
            <a:r>
              <a:rPr lang="en-US" altLang="ja-JP" sz="3200" u="sng" dirty="0" smtClean="0"/>
              <a:t>components (from rev. </a:t>
            </a:r>
            <a:r>
              <a:rPr lang="en-US" altLang="ja-JP" sz="3200" u="sng" dirty="0" smtClean="0"/>
              <a:t>13542 to rev. 15005)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412225" y="4632075"/>
            <a:ext cx="1884324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RecvStream0.py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5346" y="2814452"/>
            <a:ext cx="377619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169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5062415" y="1806101"/>
            <a:ext cx="6575403" cy="43928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73530" y="1436769"/>
            <a:ext cx="1269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Readout PC</a:t>
            </a:r>
            <a:endParaRPr kumimoji="1"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6962965" y="2630047"/>
            <a:ext cx="1056010" cy="1371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/>
              <a:t>Merger : </a:t>
            </a:r>
          </a:p>
          <a:p>
            <a:pPr algn="ctr"/>
            <a:r>
              <a:rPr lang="en-US" altLang="ja-JP" dirty="0" smtClean="0"/>
              <a:t>eb0.cc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8243154" y="2616200"/>
            <a:ext cx="1300861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recorder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RecvStream1.py</a:t>
            </a:r>
            <a:endParaRPr kumimoji="1" lang="ja-JP" altLang="en-US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-1" y="0"/>
            <a:ext cx="81017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u="sng" dirty="0" smtClean="0">
                <a:solidFill>
                  <a:srgbClr val="FF0000"/>
                </a:solidFill>
              </a:rPr>
              <a:t>New </a:t>
            </a:r>
            <a:r>
              <a:rPr kumimoji="1" lang="en-US" altLang="ja-JP" sz="3200" u="sng" dirty="0" smtClean="0"/>
              <a:t>Sof</a:t>
            </a:r>
            <a:r>
              <a:rPr lang="en-US" altLang="ja-JP" sz="3200" u="sng" dirty="0" smtClean="0"/>
              <a:t>tware components (from rev. </a:t>
            </a:r>
            <a:r>
              <a:rPr lang="en-US" altLang="ja-JP" sz="3200" u="sng" dirty="0" smtClean="0"/>
              <a:t>15006) </a:t>
            </a:r>
            <a:endParaRPr kumimoji="1" lang="ja-JP" altLang="en-US" sz="3200" u="sng" dirty="0"/>
          </a:p>
        </p:txBody>
      </p:sp>
      <p:sp>
        <p:nvSpPr>
          <p:cNvPr id="12" name="円柱 11"/>
          <p:cNvSpPr/>
          <p:nvPr/>
        </p:nvSpPr>
        <p:spPr>
          <a:xfrm>
            <a:off x="10046525" y="2814452"/>
            <a:ext cx="1367114" cy="1173348"/>
          </a:xfrm>
          <a:prstGeom prst="can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 smtClean="0"/>
              <a:t>RootOutput.root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65543" y="5777704"/>
            <a:ext cx="4876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smtClean="0"/>
              <a:t>Orange color components are basf2 components.</a:t>
            </a:r>
            <a:endParaRPr kumimoji="1" lang="ja-JP" altLang="en-US" b="1" dirty="0"/>
          </a:p>
        </p:txBody>
      </p:sp>
      <p:sp>
        <p:nvSpPr>
          <p:cNvPr id="18" name="正方形/長方形 17"/>
          <p:cNvSpPr/>
          <p:nvPr/>
        </p:nvSpPr>
        <p:spPr>
          <a:xfrm>
            <a:off x="9026013" y="4632075"/>
            <a:ext cx="2270536" cy="13716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reader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ReadStoreTemplate.py</a:t>
            </a:r>
            <a:endParaRPr kumimoji="1" lang="ja-JP" altLang="en-US" dirty="0"/>
          </a:p>
        </p:txBody>
      </p:sp>
      <p:cxnSp>
        <p:nvCxnSpPr>
          <p:cNvPr id="21" name="直線コネクタ 20"/>
          <p:cNvCxnSpPr>
            <a:endCxn id="9" idx="3"/>
          </p:cNvCxnSpPr>
          <p:nvPr/>
        </p:nvCxnSpPr>
        <p:spPr>
          <a:xfrm flipH="1" flipV="1">
            <a:off x="8018975" y="3315847"/>
            <a:ext cx="244852" cy="14752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/>
          <p:cNvCxnSpPr/>
          <p:nvPr/>
        </p:nvCxnSpPr>
        <p:spPr>
          <a:xfrm flipH="1" flipV="1">
            <a:off x="9582597" y="3393751"/>
            <a:ext cx="425346" cy="737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/>
          <p:nvPr/>
        </p:nvCxnSpPr>
        <p:spPr>
          <a:xfrm flipV="1">
            <a:off x="10354387" y="4019242"/>
            <a:ext cx="163022" cy="61283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/>
          <p:cNvSpPr txBox="1"/>
          <p:nvPr/>
        </p:nvSpPr>
        <p:spPr>
          <a:xfrm>
            <a:off x="1536192" y="792480"/>
            <a:ext cx="7025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These </a:t>
            </a:r>
            <a:r>
              <a:rPr lang="en-US" altLang="ja-JP" dirty="0"/>
              <a:t>are stored  </a:t>
            </a:r>
            <a:r>
              <a:rPr lang="en-US" altLang="ja-JP" dirty="0" smtClean="0"/>
              <a:t>under </a:t>
            </a:r>
            <a:r>
              <a:rPr lang="en-US" altLang="ja-JP" dirty="0" smtClean="0">
                <a:solidFill>
                  <a:srgbClr val="FF0000"/>
                </a:solidFill>
              </a:rPr>
              <a:t>https</a:t>
            </a:r>
            <a:r>
              <a:rPr lang="en-US" altLang="ja-JP" dirty="0">
                <a:solidFill>
                  <a:srgbClr val="FF0000"/>
                </a:solidFill>
              </a:rPr>
              <a:t>://</a:t>
            </a:r>
            <a:r>
              <a:rPr lang="en-US" altLang="ja-JP" dirty="0" smtClean="0">
                <a:solidFill>
                  <a:srgbClr val="FF0000"/>
                </a:solidFill>
              </a:rPr>
              <a:t>belle2.cc.kek.jp/svn/trunk/software/daq 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5284485" y="2128652"/>
            <a:ext cx="1297773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Receive/send</a:t>
            </a:r>
            <a:r>
              <a:rPr lang="en-US" altLang="ja-JP" dirty="0" smtClean="0"/>
              <a:t>: </a:t>
            </a:r>
            <a:endParaRPr lang="en-US" altLang="ja-JP" dirty="0" smtClean="0"/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25" name="直線コネクタ 24"/>
          <p:cNvCxnSpPr>
            <a:stCxn id="9" idx="1"/>
            <a:endCxn id="35" idx="3"/>
          </p:cNvCxnSpPr>
          <p:nvPr/>
        </p:nvCxnSpPr>
        <p:spPr>
          <a:xfrm flipH="1">
            <a:off x="6582258" y="3315847"/>
            <a:ext cx="380707" cy="103955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/>
          <p:cNvSpPr/>
          <p:nvPr/>
        </p:nvSpPr>
        <p:spPr>
          <a:xfrm>
            <a:off x="518325" y="1833835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8" name="正方形/長方形 27"/>
          <p:cNvSpPr/>
          <p:nvPr/>
        </p:nvSpPr>
        <p:spPr>
          <a:xfrm>
            <a:off x="1061983" y="2056520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29" name="直線コネクタ 28"/>
          <p:cNvCxnSpPr>
            <a:stCxn id="19" idx="1"/>
            <a:endCxn id="27" idx="3"/>
          </p:cNvCxnSpPr>
          <p:nvPr/>
        </p:nvCxnSpPr>
        <p:spPr>
          <a:xfrm flipH="1" flipV="1">
            <a:off x="3878940" y="2685321"/>
            <a:ext cx="1405545" cy="129131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正方形/長方形 29"/>
          <p:cNvSpPr/>
          <p:nvPr/>
        </p:nvSpPr>
        <p:spPr>
          <a:xfrm>
            <a:off x="519587" y="4016907"/>
            <a:ext cx="3360615" cy="1702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06524" y="3710588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sp>
        <p:nvSpPr>
          <p:cNvPr id="32" name="正方形/長方形 31"/>
          <p:cNvSpPr/>
          <p:nvPr/>
        </p:nvSpPr>
        <p:spPr>
          <a:xfrm>
            <a:off x="1063244" y="4234551"/>
            <a:ext cx="2273300" cy="12167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smtClean="0">
                <a:solidFill>
                  <a:schemeClr val="tx1"/>
                </a:solidFill>
              </a:rPr>
              <a:t>Receive data from HSLB and send to ROPC </a:t>
            </a:r>
            <a:r>
              <a:rPr lang="en-US" altLang="ja-JP" dirty="0" smtClean="0"/>
              <a:t>: </a:t>
            </a:r>
          </a:p>
          <a:p>
            <a:pPr algn="ctr"/>
            <a:r>
              <a:rPr lang="en-US" altLang="ja-JP" dirty="0" smtClean="0"/>
              <a:t>RecvSendCOPPER.py</a:t>
            </a:r>
            <a:endParaRPr kumimoji="1" lang="ja-JP" altLang="en-US" dirty="0"/>
          </a:p>
        </p:txBody>
      </p:sp>
      <p:cxnSp>
        <p:nvCxnSpPr>
          <p:cNvPr id="33" name="直線コネクタ 32"/>
          <p:cNvCxnSpPr>
            <a:stCxn id="35" idx="1"/>
            <a:endCxn id="30" idx="3"/>
          </p:cNvCxnSpPr>
          <p:nvPr/>
        </p:nvCxnSpPr>
        <p:spPr>
          <a:xfrm flipH="1">
            <a:off x="3880202" y="4355400"/>
            <a:ext cx="1401195" cy="512993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5281397" y="3669600"/>
            <a:ext cx="1300861" cy="1371600"/>
          </a:xfrm>
          <a:prstGeom prst="rect">
            <a:avLst/>
          </a:prstGeom>
          <a:solidFill>
            <a:srgbClr val="FFC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Receive/send</a:t>
            </a:r>
            <a:r>
              <a:rPr lang="en-US" altLang="ja-JP" dirty="0"/>
              <a:t>: </a:t>
            </a:r>
          </a:p>
          <a:p>
            <a:pPr algn="ctr"/>
            <a:r>
              <a:rPr lang="en-US" altLang="ja-JP" dirty="0" smtClean="0">
                <a:solidFill>
                  <a:srgbClr val="FF0000"/>
                </a:solidFill>
              </a:rPr>
              <a:t>RecvStream2.py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06688" y="1513407"/>
            <a:ext cx="1375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COPPER CPU</a:t>
            </a:r>
            <a:endParaRPr kumimoji="1" lang="ja-JP" altLang="en-US" dirty="0"/>
          </a:p>
        </p:txBody>
      </p:sp>
      <p:cxnSp>
        <p:nvCxnSpPr>
          <p:cNvPr id="43" name="直線コネクタ 42"/>
          <p:cNvCxnSpPr>
            <a:stCxn id="9" idx="1"/>
            <a:endCxn id="19" idx="3"/>
          </p:cNvCxnSpPr>
          <p:nvPr/>
        </p:nvCxnSpPr>
        <p:spPr>
          <a:xfrm flipH="1" flipV="1">
            <a:off x="6582258" y="2814452"/>
            <a:ext cx="380707" cy="501395"/>
          </a:xfrm>
          <a:prstGeom prst="line">
            <a:avLst/>
          </a:prstGeom>
          <a:ln w="38100">
            <a:solidFill>
              <a:srgbClr val="FFC000"/>
            </a:solidFill>
            <a:headEnd type="stealth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833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535936" y="2403221"/>
            <a:ext cx="7827264" cy="1325563"/>
          </a:xfrm>
        </p:spPr>
        <p:txBody>
          <a:bodyPr>
            <a:noAutofit/>
          </a:bodyPr>
          <a:lstStyle/>
          <a:p>
            <a:r>
              <a:rPr lang="en-US" altLang="ja-JP" sz="5400" dirty="0" smtClean="0"/>
              <a:t>Pocket DAQ w/o slow controller and GUI</a:t>
            </a:r>
            <a:endParaRPr kumimoji="1" lang="ja-JP" altLang="en-US" sz="5400" dirty="0"/>
          </a:p>
        </p:txBody>
      </p:sp>
    </p:spTree>
    <p:extLst>
      <p:ext uri="{BB962C8B-B14F-4D97-AF65-F5344CB8AC3E}">
        <p14:creationId xmlns:p14="http://schemas.microsoft.com/office/powerpoint/2010/main" val="220919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71500" y="292100"/>
            <a:ext cx="10515600" cy="712788"/>
          </a:xfrm>
        </p:spPr>
        <p:txBody>
          <a:bodyPr/>
          <a:lstStyle/>
          <a:p>
            <a:r>
              <a:rPr kumimoji="1" lang="en-US" altLang="ja-JP" u="sng" dirty="0" smtClean="0"/>
              <a:t>0. Before using pocket DAQ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1978025"/>
            <a:ext cx="11404600" cy="4351338"/>
          </a:xfrm>
        </p:spPr>
        <p:txBody>
          <a:bodyPr/>
          <a:lstStyle/>
          <a:p>
            <a:r>
              <a:rPr lang="en-US" altLang="ja-JP" dirty="0" smtClean="0"/>
              <a:t>Setup a PXE boot server for COPPER CPU and install driver for COPPER </a:t>
            </a:r>
            <a:r>
              <a:rPr lang="en-US" altLang="ja-JP" dirty="0" err="1" smtClean="0"/>
              <a:t>etc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 See </a:t>
            </a:r>
            <a:r>
              <a:rPr lang="en-US" altLang="ja-JP" dirty="0" smtClean="0">
                <a:hlinkClick r:id="rId2"/>
              </a:rPr>
              <a:t>https</a:t>
            </a:r>
            <a:r>
              <a:rPr lang="en-US" altLang="ja-JP" dirty="0">
                <a:hlinkClick r:id="rId2"/>
              </a:rPr>
              <a:t>://belle2.cc.kek.jp/~</a:t>
            </a:r>
            <a:r>
              <a:rPr lang="en-US" altLang="ja-JP" dirty="0" smtClean="0">
                <a:hlinkClick r:id="rId2"/>
              </a:rPr>
              <a:t>twiki/bin/view/Detector/DAQ/PocketDAQ</a:t>
            </a:r>
            <a:endParaRPr lang="en-US" altLang="ja-JP" dirty="0" smtClean="0"/>
          </a:p>
          <a:p>
            <a:r>
              <a:rPr lang="en-US" altLang="ja-JP" dirty="0" smtClean="0"/>
              <a:t>Install basf2 on both COPPER CPU and Readout PC</a:t>
            </a:r>
          </a:p>
          <a:p>
            <a:pPr lvl="1"/>
            <a:r>
              <a:rPr lang="en-US" altLang="ja-JP" dirty="0" smtClean="0">
                <a:solidFill>
                  <a:srgbClr val="0000CC"/>
                </a:solidFill>
                <a:hlinkClick r:id="rId3"/>
              </a:rPr>
              <a:t>See </a:t>
            </a:r>
            <a:r>
              <a:rPr lang="en-US" altLang="ja-JP" dirty="0">
                <a:solidFill>
                  <a:srgbClr val="0000CC"/>
                </a:solidFill>
              </a:rPr>
              <a:t>https://belle2.cc.kek.jp/~twiki/bin/view/Software/SoftwareInstallation </a:t>
            </a:r>
            <a:r>
              <a:rPr lang="en-US" altLang="ja-JP" dirty="0" smtClean="0"/>
              <a:t>.</a:t>
            </a:r>
          </a:p>
          <a:p>
            <a:pPr marL="457200" lvl="1" indent="0">
              <a:buNone/>
            </a:pPr>
            <a:r>
              <a:rPr lang="en-US" altLang="ja-JP" dirty="0"/>
              <a:t>	</a:t>
            </a:r>
            <a:r>
              <a:rPr lang="en-US" altLang="ja-JP" dirty="0" smtClean="0"/>
              <a:t>“</a:t>
            </a:r>
            <a:r>
              <a:rPr lang="en-US" altLang="ja-JP" dirty="0" err="1" smtClean="0"/>
              <a:t>addall</a:t>
            </a:r>
            <a:r>
              <a:rPr lang="en-US" altLang="ja-JP" dirty="0" smtClean="0"/>
              <a:t>” does no install the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 package. You need to do “</a:t>
            </a:r>
            <a:r>
              <a:rPr lang="en-US" altLang="ja-JP" dirty="0" err="1" smtClean="0"/>
              <a:t>addpkg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”.</a:t>
            </a:r>
          </a:p>
          <a:p>
            <a:pPr lvl="1"/>
            <a:r>
              <a:rPr kumimoji="1" lang="en-US" altLang="ja-JP" dirty="0" smtClean="0"/>
              <a:t>Check </a:t>
            </a:r>
            <a:r>
              <a:rPr kumimoji="1" lang="en-US" altLang="ja-JP" dirty="0" err="1" smtClean="0"/>
              <a:t>daq</a:t>
            </a:r>
            <a:r>
              <a:rPr kumimoji="1" lang="en-US" altLang="ja-JP" dirty="0" smtClean="0"/>
              <a:t>/</a:t>
            </a:r>
            <a:r>
              <a:rPr kumimoji="1" lang="en-US" altLang="ja-JP" dirty="0" err="1" smtClean="0"/>
              <a:t>Sconscripts</a:t>
            </a:r>
            <a:r>
              <a:rPr kumimoji="1" lang="en-US" altLang="ja-JP" dirty="0" smtClean="0"/>
              <a:t> and </a:t>
            </a:r>
            <a:r>
              <a:rPr lang="en-US" altLang="ja-JP" dirty="0"/>
              <a:t>check if </a:t>
            </a:r>
            <a:r>
              <a:rPr lang="en-US" altLang="ja-JP" dirty="0" err="1"/>
              <a:t>env</a:t>
            </a:r>
            <a:r>
              <a:rPr lang="en-US" altLang="ja-JP" dirty="0"/>
              <a:t>['CONTINUE'] = </a:t>
            </a:r>
            <a:r>
              <a:rPr lang="en-US" altLang="ja-JP" dirty="0" smtClean="0"/>
              <a:t>False is commented out.</a:t>
            </a:r>
          </a:p>
          <a:p>
            <a:pPr lvl="1"/>
            <a:r>
              <a:rPr lang="en-US" altLang="ja-JP" dirty="0" smtClean="0"/>
              <a:t>Compile with </a:t>
            </a:r>
            <a:r>
              <a:rPr lang="en-US" altLang="ja-JP" dirty="0" err="1" smtClean="0"/>
              <a:t>scons</a:t>
            </a:r>
            <a:r>
              <a:rPr lang="en-US" altLang="ja-JP" dirty="0" smtClean="0"/>
              <a:t>.</a:t>
            </a:r>
          </a:p>
          <a:p>
            <a:r>
              <a:rPr lang="en-US" altLang="ja-JP" dirty="0" smtClean="0"/>
              <a:t>Compile </a:t>
            </a:r>
            <a:r>
              <a:rPr lang="en-US" altLang="ja-JP" dirty="0" err="1" smtClean="0"/>
              <a:t>eventbuilder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cd ${</a:t>
            </a:r>
            <a:r>
              <a:rPr lang="en-US" altLang="ja-JP" dirty="0"/>
              <a:t>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eventbuilder</a:t>
            </a:r>
            <a:r>
              <a:rPr lang="en-US" altLang="ja-JP" dirty="0" smtClean="0"/>
              <a:t>/evb0/ ; </a:t>
            </a:r>
            <a:r>
              <a:rPr lang="en-US" altLang="ja-JP" dirty="0" err="1" smtClean="0"/>
              <a:t>gmake</a:t>
            </a:r>
            <a:r>
              <a:rPr lang="en-US" altLang="ja-JP" dirty="0"/>
              <a:t> </a:t>
            </a:r>
            <a:r>
              <a:rPr lang="en-US" altLang="ja-JP" dirty="0" smtClean="0"/>
              <a:t>eb0</a:t>
            </a:r>
            <a:endParaRPr lang="en-US" altLang="ja-JP" dirty="0"/>
          </a:p>
          <a:p>
            <a:pPr lvl="1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00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746791"/>
          </a:xfrm>
        </p:spPr>
        <p:txBody>
          <a:bodyPr>
            <a:normAutofit/>
          </a:bodyPr>
          <a:lstStyle/>
          <a:p>
            <a:r>
              <a:rPr lang="en-US" altLang="ja-JP" sz="3200" b="1" u="sng" dirty="0" smtClean="0"/>
              <a:t>Notice from Konno-san about compiling </a:t>
            </a:r>
            <a:r>
              <a:rPr lang="en-US" altLang="ja-JP" sz="3200" b="1" u="sng" dirty="0" err="1" smtClean="0"/>
              <a:t>daq</a:t>
            </a:r>
            <a:r>
              <a:rPr lang="en-US" altLang="ja-JP" sz="3200" b="1" u="sng" dirty="0" smtClean="0"/>
              <a:t> package</a:t>
            </a:r>
            <a:endParaRPr kumimoji="1" lang="ja-JP" altLang="en-US" sz="3200" b="1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97514" y="1493582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Please </a:t>
            </a:r>
            <a:r>
              <a:rPr lang="en-US" altLang="ja-JP" dirty="0" smtClean="0"/>
              <a:t>run the following command to update nsm2 programs in your external directory</a:t>
            </a:r>
          </a:p>
          <a:p>
            <a:pPr marL="0" indent="0">
              <a:buNone/>
            </a:pPr>
            <a:r>
              <a:rPr lang="en-US" altLang="ja-JP" dirty="0" smtClean="0"/>
              <a:t>$ </a:t>
            </a:r>
            <a:r>
              <a:rPr lang="en-US" altLang="ja-JP" dirty="0"/>
              <a:t>source </a:t>
            </a:r>
            <a:r>
              <a:rPr lang="en-US" altLang="ja-JP" dirty="0" smtClean="0"/>
              <a:t>${</a:t>
            </a:r>
            <a:r>
              <a:rPr lang="en-US" altLang="ja-JP" dirty="0"/>
              <a:t>BELLE2_LOCAL_DIR}/ </a:t>
            </a:r>
            <a:r>
              <a:rPr lang="en-US" altLang="ja-JP" dirty="0" smtClean="0"/>
              <a:t>daq/slc/extra/nsm2/export.sh</a:t>
            </a:r>
          </a:p>
          <a:p>
            <a:pPr marL="0" indent="0">
              <a:buNone/>
            </a:pPr>
            <a:endParaRPr kumimoji="1"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Otherwise you may get error messages about compilation of slow control programs ;</a:t>
            </a:r>
          </a:p>
          <a:p>
            <a:pPr marL="0" indent="0">
              <a:buNone/>
            </a:pPr>
            <a:r>
              <a:rPr lang="en-US" altLang="ja-JP" sz="1900" i="1" dirty="0" err="1" smtClean="0"/>
              <a:t>daq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slc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nsm</a:t>
            </a:r>
            <a:r>
              <a:rPr lang="en-US" altLang="ja-JP" sz="1900" i="1" dirty="0" smtClean="0"/>
              <a:t>/</a:t>
            </a:r>
            <a:r>
              <a:rPr lang="en-US" altLang="ja-JP" sz="1900" i="1" dirty="0" err="1" smtClean="0"/>
              <a:t>src</a:t>
            </a:r>
            <a:r>
              <a:rPr lang="en-US" altLang="ja-JP" sz="1900" i="1" dirty="0" smtClean="0"/>
              <a:t>/NSMData.cc</a:t>
            </a:r>
            <a:r>
              <a:rPr lang="en-US" altLang="ja-JP" sz="1900" i="1" dirty="0"/>
              <a:t>: In member function 'void* Belle2::</a:t>
            </a:r>
            <a:r>
              <a:rPr lang="en-US" altLang="ja-JP" sz="1900" i="1" dirty="0" err="1"/>
              <a:t>NSMData</a:t>
            </a:r>
            <a:r>
              <a:rPr lang="en-US" altLang="ja-JP" sz="1900" i="1" dirty="0"/>
              <a:t>::parse(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bool</a:t>
            </a:r>
            <a:r>
              <a:rPr lang="en-US" altLang="ja-JP" sz="1900" i="1" dirty="0"/>
              <a:t>)':</a:t>
            </a:r>
          </a:p>
          <a:p>
            <a:pPr marL="0" indent="0">
              <a:buNone/>
            </a:pP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/NSMData.cc:299:68: error: too many arguments to function '</a:t>
            </a:r>
            <a:r>
              <a:rPr lang="en-US" altLang="ja-JP" sz="1900" i="1" dirty="0" err="1"/>
              <a:t>NSMparse</a:t>
            </a:r>
            <a:r>
              <a:rPr lang="en-US" altLang="ja-JP" sz="1900" i="1" dirty="0"/>
              <a:t>* </a:t>
            </a:r>
            <a:r>
              <a:rPr lang="en-US" altLang="ja-JP" sz="1900" i="1" dirty="0" err="1"/>
              <a:t>nsmlib_parsefile</a:t>
            </a:r>
            <a:r>
              <a:rPr lang="en-US" altLang="ja-JP" sz="1900" i="1" dirty="0"/>
              <a:t>(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</a:t>
            </a:r>
            <a:r>
              <a:rPr lang="en-US" altLang="ja-JP" sz="1900" i="1" dirty="0" err="1"/>
              <a:t>int</a:t>
            </a:r>
            <a:r>
              <a:rPr lang="en-US" altLang="ja-JP" sz="1900" i="1" dirty="0"/>
              <a:t>, </a:t>
            </a:r>
            <a:r>
              <a:rPr lang="en-US" altLang="ja-JP" sz="1900" i="1" dirty="0" err="1"/>
              <a:t>const</a:t>
            </a:r>
            <a:r>
              <a:rPr lang="en-US" altLang="ja-JP" sz="1900" i="1" dirty="0"/>
              <a:t> char*, char*)'</a:t>
            </a:r>
          </a:p>
          <a:p>
            <a:pPr marL="0" indent="0">
              <a:buNone/>
            </a:pPr>
            <a:r>
              <a:rPr lang="en-US" altLang="ja-JP" sz="1900" i="1" dirty="0"/>
              <a:t>In file included from include/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/NSMData.h:20:0,</a:t>
            </a:r>
          </a:p>
          <a:p>
            <a:pPr marL="0" indent="0">
              <a:buNone/>
            </a:pPr>
            <a:r>
              <a:rPr lang="en-US" altLang="ja-JP" sz="1900" i="1" dirty="0"/>
              <a:t>                 from </a:t>
            </a:r>
            <a:r>
              <a:rPr lang="en-US" altLang="ja-JP" sz="1900" i="1" dirty="0" err="1"/>
              <a:t>daq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slc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nsm</a:t>
            </a:r>
            <a:r>
              <a:rPr lang="en-US" altLang="ja-JP" sz="1900" i="1" dirty="0"/>
              <a:t>/</a:t>
            </a:r>
            <a:r>
              <a:rPr lang="en-US" altLang="ja-JP" sz="1900" i="1" dirty="0" err="1"/>
              <a:t>src</a:t>
            </a:r>
            <a:r>
              <a:rPr lang="en-US" altLang="ja-JP" sz="1900" i="1" dirty="0"/>
              <a:t>/NSMData.cc:1: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31075" y="746791"/>
            <a:ext cx="23462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 smtClean="0">
                <a:solidFill>
                  <a:srgbClr val="FF0000"/>
                </a:solidFill>
              </a:rPr>
              <a:t>IMPORTANT!</a:t>
            </a:r>
            <a:endParaRPr kumimoji="1" lang="ja-JP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59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2921</TotalTime>
  <Words>1862</Words>
  <Application>Microsoft Office PowerPoint</Application>
  <PresentationFormat>ワイド画面</PresentationFormat>
  <Paragraphs>378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2" baseType="lpstr">
      <vt:lpstr>ＭＳ Ｐゴシック</vt:lpstr>
      <vt:lpstr>Arial</vt:lpstr>
      <vt:lpstr>Calibri</vt:lpstr>
      <vt:lpstr>Calibri Light</vt:lpstr>
      <vt:lpstr>Office テーマ</vt:lpstr>
      <vt:lpstr>Pocket DAQ manual (rev.15006)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Pocket DAQ w/o slow controller and GUI</vt:lpstr>
      <vt:lpstr>0. Before using pocket DAQ</vt:lpstr>
      <vt:lpstr>Notice from Konno-san about compiling daq package</vt:lpstr>
      <vt:lpstr>Install GLEW for running basf2 program</vt:lpstr>
      <vt:lpstr>1, Set parameters in run_start.sh (1)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3, How to start DAQ</vt:lpstr>
      <vt:lpstr>4, How to stop DAQ</vt:lpstr>
      <vt:lpstr>5. Read an output file and extract FEE buffer</vt:lpstr>
      <vt:lpstr>Revision history</vt:lpstr>
      <vt:lpstr>Appendix</vt:lpstr>
      <vt:lpstr>A-1, yum setting for COPPER</vt:lpstr>
      <vt:lpstr>A-2, Socket parameters on COPPER, readout PC and etc..</vt:lpstr>
      <vt:lpstr>PowerPoint プレゼンテーション</vt:lpstr>
      <vt:lpstr>A-4, syslogd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Pocket DAQ manual ver.0.1</dc:title>
  <dc:creator>yamada</dc:creator>
  <cp:lastModifiedBy>yamada</cp:lastModifiedBy>
  <cp:revision>122</cp:revision>
  <dcterms:created xsi:type="dcterms:W3CDTF">2013-08-26T03:03:35Z</dcterms:created>
  <dcterms:modified xsi:type="dcterms:W3CDTF">2015-01-22T04:47:51Z</dcterms:modified>
</cp:coreProperties>
</file>