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63" r:id="rId3"/>
    <p:sldId id="280" r:id="rId4"/>
    <p:sldId id="281" r:id="rId5"/>
    <p:sldId id="282" r:id="rId6"/>
    <p:sldId id="257" r:id="rId7"/>
    <p:sldId id="283" r:id="rId8"/>
    <p:sldId id="284" r:id="rId9"/>
    <p:sldId id="285" r:id="rId10"/>
    <p:sldId id="286" r:id="rId11"/>
    <p:sldId id="287" r:id="rId12"/>
    <p:sldId id="288" r:id="rId13"/>
    <p:sldId id="295" r:id="rId14"/>
    <p:sldId id="299" r:id="rId15"/>
    <p:sldId id="300" r:id="rId16"/>
    <p:sldId id="301" r:id="rId17"/>
    <p:sldId id="302" r:id="rId18"/>
    <p:sldId id="296" r:id="rId19"/>
    <p:sldId id="297" r:id="rId20"/>
    <p:sldId id="271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03E6D-33FC-4920-BABA-2652556472EE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99E5E-480E-417F-B3BC-7424C18D3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77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624D4-C5EF-4801-9059-94DFA2D6E36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48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9E5E-480E-417F-B3BC-7424C18D36F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04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EFB4-69ED-4E68-B3D2-373D28E33538}" type="datetime1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91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B9C-5D39-4C94-92FF-ED1839E3093E}" type="datetime1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33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A315-572C-4E3A-AF49-3304F3F50D20}" type="datetime1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84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7471-07C5-4B29-AB9F-3840E11E5604}" type="datetime1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9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FF66-6F70-4093-AECF-C4D8476C663A}" type="datetime1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21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0584-3E86-46A4-9CA6-79DD78A24806}" type="datetime1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48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12D0-2C05-485C-BBE8-97C65780AEE5}" type="datetime1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96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C03-6842-4EA1-889E-1B802F63DBD3}" type="datetime1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3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BD02-7576-46CF-9525-A57FC7C039EC}" type="datetime1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3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26D2-31AB-4748-93E0-8D676D454AFF}" type="datetime1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80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3B0F-4D42-4EF8-8386-68FFAE4CFAFF}" type="datetime1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66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897A-1471-4C2D-A2F1-7B2D3BCB6D9A}" type="datetime1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6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RawCOPPER</a:t>
            </a:r>
            <a:r>
              <a:rPr lang="en-US" altLang="ja-JP" dirty="0" smtClean="0"/>
              <a:t> data format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29669" y="4650057"/>
            <a:ext cx="9144000" cy="518532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Jan. 23, 2015</a:t>
            </a:r>
            <a:r>
              <a:rPr lang="ja-JP" altLang="en-US" sz="2800" dirty="0" smtClean="0"/>
              <a:t>　　</a:t>
            </a:r>
            <a:r>
              <a:rPr lang="en-US" altLang="ja-JP" sz="2800" dirty="0" smtClean="0"/>
              <a:t>(</a:t>
            </a:r>
            <a:r>
              <a:rPr lang="en-US" altLang="ja-JP" sz="2800" dirty="0" err="1" smtClean="0"/>
              <a:t>svn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rev. </a:t>
            </a:r>
            <a:r>
              <a:rPr lang="en-US" altLang="ja-JP" sz="2800" dirty="0" smtClean="0"/>
              <a:t>15030)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Satoru Yamada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98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675" y="101378"/>
            <a:ext cx="11665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u="sng" dirty="0"/>
              <a:t>4-1, B2link FEE header/Trailer, B2link HSLB header/Trailer </a:t>
            </a:r>
            <a:r>
              <a:rPr lang="ja-JP" altLang="en-US" sz="2400" u="sng" dirty="0" smtClean="0"/>
              <a:t>in </a:t>
            </a:r>
            <a:endParaRPr lang="ja-JP" altLang="en-US" sz="2400" u="sng" dirty="0"/>
          </a:p>
          <a:p>
            <a:r>
              <a:rPr lang="ja-JP" altLang="en-US" sz="2400" u="sng" dirty="0"/>
              <a:t>PreRawCOPPERFormat (ver. </a:t>
            </a:r>
            <a:r>
              <a:rPr lang="en-US" altLang="ja-JP" sz="2400" u="sng" dirty="0" smtClean="0"/>
              <a:t>0x0</a:t>
            </a:r>
            <a:r>
              <a:rPr lang="ja-JP" altLang="en-US" sz="2400" u="sng" dirty="0" smtClean="0"/>
              <a:t>1 + 0x80</a:t>
            </a:r>
            <a:r>
              <a:rPr lang="ja-JP" altLang="en-US" sz="2400" u="sng" dirty="0"/>
              <a:t>)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096000" y="6319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Belle2link User guide (June 10, 2014):</a:t>
            </a:r>
          </a:p>
          <a:p>
            <a:r>
              <a:rPr lang="ja-JP" altLang="en-US" dirty="0"/>
              <a:t>You can download from 18 th B2GM indico page</a:t>
            </a:r>
          </a:p>
          <a:p>
            <a:r>
              <a:rPr lang="ja-JP" altLang="en-US" sz="1200" dirty="0"/>
              <a:t>http://kds.kek.jp/getFile.py/access?contribId=132&amp;sessionId=28&amp;resId=0&amp;materialId=0&amp;confId=15329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5" y="1761011"/>
            <a:ext cx="6743700" cy="4191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513122" y="2658311"/>
            <a:ext cx="4243449" cy="246221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NOTICE :</a:t>
            </a:r>
          </a:p>
          <a:p>
            <a:r>
              <a:rPr lang="ja-JP" altLang="en-US" dirty="0"/>
              <a:t>To produce this format, the b2tt core used in </a:t>
            </a:r>
          </a:p>
          <a:p>
            <a:r>
              <a:rPr lang="ja-JP" altLang="en-US" dirty="0"/>
              <a:t>the FEE firmware should be the latest.</a:t>
            </a:r>
          </a:p>
          <a:p>
            <a:r>
              <a:rPr lang="ja-JP" altLang="en-US" dirty="0"/>
              <a:t>Please see Nakao-san’s following e-mails :</a:t>
            </a:r>
          </a:p>
          <a:p>
            <a:r>
              <a:rPr lang="ja-JP" altLang="en-US" sz="1200" dirty="0"/>
              <a:t>[b2link_ml:0143] Belle2link version 0.01 -</a:t>
            </a:r>
          </a:p>
          <a:p>
            <a:r>
              <a:rPr lang="ja-JP" altLang="en-US" sz="1200" dirty="0"/>
              <a:t>SVN update </a:t>
            </a:r>
          </a:p>
          <a:p>
            <a:r>
              <a:rPr lang="ja-JP" altLang="en-US" sz="1600" dirty="0"/>
              <a:t>And </a:t>
            </a:r>
          </a:p>
          <a:p>
            <a:r>
              <a:rPr lang="ja-JP" altLang="en-US" sz="1200" dirty="0"/>
              <a:t>[b2link_ml:0144] Re: Belle2link version 0.01 -</a:t>
            </a:r>
          </a:p>
          <a:p>
            <a:r>
              <a:rPr lang="ja-JP" altLang="en-US" sz="1200" dirty="0"/>
              <a:t>SVN update 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15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0420" y="41959"/>
            <a:ext cx="10477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4-2, B2link FEE header/Trailer, B2link HSLB header/Trailer in </a:t>
            </a:r>
          </a:p>
          <a:p>
            <a:r>
              <a:rPr lang="ja-JP" altLang="en-US" sz="2800" dirty="0"/>
              <a:t>PostRawCOPPERFormat (ver. </a:t>
            </a:r>
            <a:r>
              <a:rPr lang="en-US" altLang="ja-JP" sz="2800" dirty="0" smtClean="0"/>
              <a:t>0x0</a:t>
            </a:r>
            <a:r>
              <a:rPr lang="ja-JP" altLang="en-US" sz="2800" dirty="0" smtClean="0"/>
              <a:t>1</a:t>
            </a:r>
            <a:r>
              <a:rPr lang="ja-JP" altLang="en-US" sz="2800" dirty="0"/>
              <a:t>) 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51" y="1276721"/>
            <a:ext cx="9643818" cy="5278458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46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5756" y="121124"/>
            <a:ext cx="5961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u="sng" dirty="0"/>
              <a:t>4-3, Older B2link header/trailer formats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65703" y="916771"/>
            <a:ext cx="308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At DESY test in January of 2014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51065" y="128610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B2GM slides:</a:t>
            </a:r>
          </a:p>
          <a:p>
            <a:r>
              <a:rPr lang="ja-JP" altLang="en-US" sz="1200" dirty="0"/>
              <a:t>http://kds.kek.jp/getFile.py/access?contribId=143&amp;sessionId=38&amp;resId=0&amp;materialId=slides&amp;confId=13911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6" y="2214501"/>
            <a:ext cx="5067300" cy="430530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66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7184" y="108648"/>
            <a:ext cx="11259499" cy="671937"/>
          </a:xfrm>
        </p:spPr>
        <p:txBody>
          <a:bodyPr>
            <a:normAutofit/>
          </a:bodyPr>
          <a:lstStyle/>
          <a:p>
            <a:r>
              <a:rPr kumimoji="1" lang="en-US" altLang="ja-JP" sz="3200" b="1" u="sng" dirty="0" smtClean="0"/>
              <a:t>5-1, </a:t>
            </a:r>
            <a:r>
              <a:rPr lang="en-US" altLang="ja-JP" sz="3200" b="1" u="sng" dirty="0" err="1"/>
              <a:t>RawDataBlock</a:t>
            </a:r>
            <a:r>
              <a:rPr lang="en-US" altLang="ja-JP" sz="3200" b="1" u="sng" dirty="0"/>
              <a:t> object ( to handle Raw data from COPPER board )</a:t>
            </a:r>
            <a:endParaRPr kumimoji="1" lang="ja-JP" altLang="en-US" sz="3200" b="1" u="sng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51389" y="1115077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87986" y="1484409"/>
            <a:ext cx="13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RawCOPPER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87986" y="889233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RawFTSW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00633" y="124956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RawSVD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86787" y="170944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RawCDC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4" idx="3"/>
          </p:cNvCxnSpPr>
          <p:nvPr/>
        </p:nvCxnSpPr>
        <p:spPr>
          <a:xfrm flipV="1">
            <a:off x="2872831" y="1140671"/>
            <a:ext cx="415155" cy="15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882917" y="1442155"/>
            <a:ext cx="373841" cy="2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7" idx="1"/>
          </p:cNvCxnSpPr>
          <p:nvPr/>
        </p:nvCxnSpPr>
        <p:spPr>
          <a:xfrm flipV="1">
            <a:off x="4597696" y="1434230"/>
            <a:ext cx="302937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581510" y="1753383"/>
            <a:ext cx="310887" cy="10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886786" y="2088319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Raw…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endCxn id="18" idx="1"/>
          </p:cNvCxnSpPr>
          <p:nvPr/>
        </p:nvCxnSpPr>
        <p:spPr>
          <a:xfrm>
            <a:off x="4578387" y="1831309"/>
            <a:ext cx="308399" cy="44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350197" y="2869504"/>
            <a:ext cx="42286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r>
              <a:rPr kumimoji="1" lang="en-US" altLang="ja-JP" dirty="0" smtClean="0"/>
              <a:t>{</a:t>
            </a:r>
          </a:p>
          <a:p>
            <a:r>
              <a:rPr lang="en-US" altLang="ja-JP" dirty="0" smtClean="0"/>
              <a:t>	methods to access data;</a:t>
            </a:r>
          </a:p>
          <a:p>
            <a:r>
              <a:rPr lang="en-US" altLang="ja-JP" dirty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m_num_nodes</a:t>
            </a:r>
            <a:r>
              <a:rPr lang="en-US" altLang="ja-JP" dirty="0" smtClean="0"/>
              <a:t>; // # of nodes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m_num_events</a:t>
            </a:r>
            <a:r>
              <a:rPr lang="en-US" altLang="ja-JP" dirty="0" smtClean="0"/>
              <a:t>;// # of events</a:t>
            </a:r>
          </a:p>
          <a:p>
            <a:endParaRPr lang="en-US" altLang="ja-JP" dirty="0" smtClean="0"/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	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int</a:t>
            </a:r>
            <a:r>
              <a:rPr lang="en-US" altLang="ja-JP" b="1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m_buffer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;  -&gt; buffer for data</a:t>
            </a:r>
          </a:p>
          <a:p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368562" y="2928671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Event # = n</a:t>
            </a:r>
            <a:endParaRPr lang="en-US" altLang="ja-JP" sz="1400" dirty="0" smtClean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368564" y="3375244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5368564" y="4269892"/>
            <a:ext cx="2047875" cy="41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5368564" y="3812388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5368562" y="4728502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</a:t>
            </a:r>
            <a:r>
              <a:rPr lang="en-US" altLang="ja-JP" sz="1400" dirty="0" smtClean="0"/>
              <a:t>n + 1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5368561" y="51756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5368559" y="60647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368559" y="5627611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30" name="右中かっこ 29"/>
          <p:cNvSpPr/>
          <p:nvPr/>
        </p:nvSpPr>
        <p:spPr>
          <a:xfrm>
            <a:off x="7416437" y="2928671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中かっこ 30"/>
          <p:cNvSpPr/>
          <p:nvPr/>
        </p:nvSpPr>
        <p:spPr>
          <a:xfrm>
            <a:off x="7416433" y="4747229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835541" y="3637731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n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11712" y="5398517"/>
            <a:ext cx="12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(n+1)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1133475" y="780585"/>
            <a:ext cx="5229225" cy="1728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39607" y="3421329"/>
            <a:ext cx="2667077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 this example,</a:t>
            </a:r>
          </a:p>
          <a:p>
            <a:r>
              <a:rPr lang="en-US" altLang="ja-JP" dirty="0" err="1" smtClean="0"/>
              <a:t>M_num_nodes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FF0000"/>
                </a:solidFill>
              </a:rPr>
              <a:t>4</a:t>
            </a:r>
          </a:p>
          <a:p>
            <a:r>
              <a:rPr kumimoji="1" lang="en-US" altLang="ja-JP" dirty="0" err="1" smtClean="0"/>
              <a:t>M_num_events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FF0000"/>
                </a:solidFill>
              </a:rPr>
              <a:t>2</a:t>
            </a:r>
            <a:r>
              <a:rPr lang="en-US" altLang="ja-JP" dirty="0" smtClean="0"/>
              <a:t>.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# of data blocks = </a:t>
            </a:r>
            <a:r>
              <a:rPr lang="en-US" altLang="ja-JP" dirty="0" smtClean="0">
                <a:solidFill>
                  <a:srgbClr val="FF0000"/>
                </a:solidFill>
              </a:rPr>
              <a:t>4 * 2 = 8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 smtClean="0"/>
          </a:p>
        </p:txBody>
      </p:sp>
      <p:sp>
        <p:nvSpPr>
          <p:cNvPr id="37" name="左中かっこ 36"/>
          <p:cNvSpPr/>
          <p:nvPr/>
        </p:nvSpPr>
        <p:spPr>
          <a:xfrm>
            <a:off x="5149491" y="2928671"/>
            <a:ext cx="116555" cy="35645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16200000">
            <a:off x="4360651" y="4526260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>
                <a:solidFill>
                  <a:srgbClr val="FF0000"/>
                </a:solidFill>
              </a:rPr>
              <a:t>m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_buffer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6797305" y="1147903"/>
            <a:ext cx="4087979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 smtClean="0">
                <a:latin typeface="Arial" panose="020B0604020202020204" pitchFamily="34" charset="0"/>
              </a:rPr>
              <a:t>Source code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1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>
                <a:latin typeface="Arial" panose="020B0604020202020204" pitchFamily="34" charset="0"/>
              </a:rPr>
              <a:t>https://</a:t>
            </a:r>
            <a:r>
              <a:rPr kumimoji="0" lang="en-US" altLang="ja-JP" sz="1100" dirty="0" smtClean="0">
                <a:latin typeface="Arial" panose="020B0604020202020204" pitchFamily="34" charset="0"/>
              </a:rPr>
              <a:t>belle2.cc.kek.jp/svn/trunk/software/rawdata/dataobjects/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54385" y="2587344"/>
            <a:ext cx="259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Example of data structure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34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874306" y="588558"/>
            <a:ext cx="211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RecvSendCOPPER.py</a:t>
            </a:r>
            <a:endParaRPr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875974" y="912964"/>
            <a:ext cx="6992723" cy="5229546"/>
          </a:xfrm>
          <a:prstGeom prst="roundRect">
            <a:avLst>
              <a:gd name="adj" fmla="val 3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94472" y="1703267"/>
            <a:ext cx="3303275" cy="323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813931" y="1681664"/>
            <a:ext cx="2714910" cy="3255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158451" y="1131313"/>
            <a:ext cx="2297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DeSerializerCOPPER.cc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154730" y="1333935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407329" y="1145236"/>
            <a:ext cx="126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Serializer.cc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6422035" y="1347471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92161" y="1731330"/>
            <a:ext cx="315762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Read 50 evens per an event() loop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>
                <a:solidFill>
                  <a:srgbClr val="FF0000"/>
                </a:solidFill>
              </a:rPr>
              <a:t>NUM_EVT_PER_BASF2LOOP_COPPER</a:t>
            </a:r>
            <a:r>
              <a:rPr lang="en-US" altLang="ja-JP" sz="1000" dirty="0"/>
              <a:t>(=50);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/>
              <a:t>Num_event</a:t>
            </a:r>
            <a:r>
              <a:rPr lang="en-US" altLang="ja-JP" sz="1400" dirty="0"/>
              <a:t> = 1; </a:t>
            </a:r>
            <a:r>
              <a:rPr lang="en-US" altLang="ja-JP" sz="1400" dirty="0" err="1"/>
              <a:t>num_nodes</a:t>
            </a:r>
            <a:r>
              <a:rPr lang="en-US" altLang="ja-JP" sz="1400" dirty="0"/>
              <a:t> = 1;</a:t>
            </a:r>
          </a:p>
          <a:p>
            <a:r>
              <a:rPr lang="en-US" altLang="ja-JP" sz="1400" dirty="0" err="1"/>
              <a:t>temp_rawdblk</a:t>
            </a:r>
            <a:r>
              <a:rPr lang="en-US" altLang="ja-JP" sz="1400" dirty="0"/>
              <a:t> =  </a:t>
            </a:r>
            <a:r>
              <a:rPr lang="en-US" altLang="ja-JP" sz="1400" dirty="0" err="1"/>
              <a:t>raw_dblkarray.</a:t>
            </a:r>
            <a:r>
              <a:rPr lang="en-US" altLang="ja-JP" sz="1400" dirty="0" err="1">
                <a:solidFill>
                  <a:srgbClr val="FF0000"/>
                </a:solidFill>
              </a:rPr>
              <a:t>appendNew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temp_rawdblk</a:t>
            </a:r>
            <a:r>
              <a:rPr lang="en-US" altLang="ja-JP" sz="1400" dirty="0"/>
              <a:t>-&gt;</a:t>
            </a:r>
            <a:r>
              <a:rPr lang="en-US" altLang="ja-JP" sz="1400" dirty="0" err="1"/>
              <a:t>SetBuffer</a:t>
            </a:r>
            <a:r>
              <a:rPr lang="en-US" altLang="ja-JP" sz="1400" dirty="0"/>
              <a:t>(</a:t>
            </a:r>
            <a:r>
              <a:rPr lang="en-US" altLang="ja-JP" sz="1400" dirty="0" err="1"/>
              <a:t>temp_buf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m_size_word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delete_flag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num_events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num_nodes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86187" y="1759930"/>
            <a:ext cx="23208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Send each </a:t>
            </a:r>
            <a:r>
              <a:rPr lang="en-US" altLang="ja-JP" sz="1400" dirty="0" err="1"/>
              <a:t>raw_dblkarray</a:t>
            </a:r>
            <a:r>
              <a:rPr lang="en-US" altLang="ja-JP" sz="1400" dirty="0"/>
              <a:t>[</a:t>
            </a:r>
            <a:r>
              <a:rPr lang="en-US" altLang="ja-JP" sz="1400" dirty="0" err="1"/>
              <a:t>i</a:t>
            </a:r>
            <a:r>
              <a:rPr lang="en-US" altLang="ja-JP" sz="1400" dirty="0"/>
              <a:t>] event</a:t>
            </a:r>
          </a:p>
          <a:p>
            <a:r>
              <a:rPr lang="en-US" altLang="ja-JP" sz="1400" dirty="0"/>
              <a:t>separately.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 err="1">
                <a:solidFill>
                  <a:srgbClr val="FF0000"/>
                </a:solidFill>
              </a:rPr>
              <a:t>raw_dblkarray.getEntries</a:t>
            </a:r>
            <a:r>
              <a:rPr lang="en-US" altLang="ja-JP" sz="1000" dirty="0"/>
              <a:t>();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>
                <a:solidFill>
                  <a:srgbClr val="FF0000"/>
                </a:solidFill>
              </a:rPr>
              <a:t>sendByWriteV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raw_dblkarray</a:t>
            </a:r>
            <a:r>
              <a:rPr lang="en-US" altLang="ja-JP" sz="1400" dirty="0">
                <a:solidFill>
                  <a:srgbClr val="FF0000"/>
                </a:solidFill>
              </a:rPr>
              <a:t>[ I ])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  <a:p>
            <a:endParaRPr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92161" y="4935469"/>
            <a:ext cx="33055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()=50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42" name="右矢印 41"/>
          <p:cNvSpPr/>
          <p:nvPr/>
        </p:nvSpPr>
        <p:spPr>
          <a:xfrm>
            <a:off x="5487526" y="2643529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4306" y="147484"/>
            <a:ext cx="528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Example of Data handling on </a:t>
            </a:r>
            <a:r>
              <a:rPr lang="en-US" altLang="ja-JP" dirty="0">
                <a:solidFill>
                  <a:srgbClr val="FF0000"/>
                </a:solidFill>
              </a:rPr>
              <a:t>COPPER</a:t>
            </a:r>
            <a:r>
              <a:rPr lang="en-US" altLang="ja-JP" dirty="0"/>
              <a:t> (as of rev.12453)</a:t>
            </a:r>
            <a:endParaRPr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13932" y="4935469"/>
            <a:ext cx="27149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()=50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44" name="右矢印 43"/>
          <p:cNvSpPr/>
          <p:nvPr/>
        </p:nvSpPr>
        <p:spPr>
          <a:xfrm>
            <a:off x="8528842" y="2679133"/>
            <a:ext cx="92979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5539086" y="3740344"/>
            <a:ext cx="157316" cy="256622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889063" y="6344745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Dump a ROOT file</a:t>
            </a:r>
            <a:endParaRPr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458632" y="2717112"/>
            <a:ext cx="1343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Send data</a:t>
            </a:r>
          </a:p>
          <a:p>
            <a:r>
              <a:rPr lang="en-US" altLang="ja-JP" dirty="0"/>
              <a:t>to a readout</a:t>
            </a:r>
          </a:p>
          <a:p>
            <a:r>
              <a:rPr lang="en-US" altLang="ja-JP" dirty="0"/>
              <a:t>PC</a:t>
            </a:r>
            <a:endParaRPr lang="ja-JP" altLang="en-US" dirty="0"/>
          </a:p>
        </p:txBody>
      </p:sp>
      <p:sp>
        <p:nvSpPr>
          <p:cNvPr id="20" name="右矢印 19"/>
          <p:cNvSpPr/>
          <p:nvPr/>
        </p:nvSpPr>
        <p:spPr>
          <a:xfrm>
            <a:off x="1745193" y="2643528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4303" y="3006425"/>
            <a:ext cx="673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</a:p>
          <a:p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08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90383" y="626739"/>
            <a:ext cx="211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RecvSendCOPPER.py</a:t>
            </a:r>
            <a:endParaRPr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692051" y="951145"/>
            <a:ext cx="6992723" cy="5229546"/>
          </a:xfrm>
          <a:prstGeom prst="roundRect">
            <a:avLst>
              <a:gd name="adj" fmla="val 3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10549" y="1741448"/>
            <a:ext cx="3303275" cy="323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630008" y="1719845"/>
            <a:ext cx="2714910" cy="3255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52881" y="1100084"/>
            <a:ext cx="1774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DeserializerPC.cc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70807" y="1372116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223406" y="1183417"/>
            <a:ext cx="126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Serializer.cc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238112" y="1385652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08238" y="1769510"/>
            <a:ext cx="3157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Read 1 evens per an event() loop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>
                <a:solidFill>
                  <a:srgbClr val="FF0000"/>
                </a:solidFill>
              </a:rPr>
              <a:t>NUM_EVT_PER_BASF2LOOP_PC </a:t>
            </a:r>
            <a:r>
              <a:rPr lang="en-US" altLang="ja-JP" sz="1000" dirty="0"/>
              <a:t>(=1);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/>
              <a:t>raw_datablkarray.</a:t>
            </a:r>
            <a:r>
              <a:rPr lang="en-US" altLang="ja-JP" sz="1400" dirty="0" err="1">
                <a:solidFill>
                  <a:srgbClr val="FF0000"/>
                </a:solidFill>
              </a:rPr>
              <a:t>appendNew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02264" y="1798112"/>
            <a:ext cx="23208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 err="1">
                <a:solidFill>
                  <a:srgbClr val="FF0000"/>
                </a:solidFill>
              </a:rPr>
              <a:t>raw_dblkarray.getEntries</a:t>
            </a:r>
            <a:r>
              <a:rPr lang="en-US" altLang="ja-JP" sz="1000" dirty="0"/>
              <a:t>();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>
                <a:solidFill>
                  <a:srgbClr val="FF0000"/>
                </a:solidFill>
              </a:rPr>
              <a:t>sendByWriteV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raw_dblkarray</a:t>
            </a:r>
            <a:r>
              <a:rPr lang="en-US" altLang="ja-JP" sz="1400" dirty="0">
                <a:solidFill>
                  <a:srgbClr val="FF0000"/>
                </a:solidFill>
              </a:rPr>
              <a:t>[ I ])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  <a:p>
            <a:endParaRPr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08238" y="4973650"/>
            <a:ext cx="33055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 # of COPPERs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15" name="右矢印 14"/>
          <p:cNvSpPr/>
          <p:nvPr/>
        </p:nvSpPr>
        <p:spPr>
          <a:xfrm>
            <a:off x="6303603" y="2681710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30009" y="4973650"/>
            <a:ext cx="271491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()=# of COPPERs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18" name="右矢印 17"/>
          <p:cNvSpPr/>
          <p:nvPr/>
        </p:nvSpPr>
        <p:spPr>
          <a:xfrm>
            <a:off x="9344919" y="2717314"/>
            <a:ext cx="477592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下矢印 18"/>
          <p:cNvSpPr/>
          <p:nvPr/>
        </p:nvSpPr>
        <p:spPr>
          <a:xfrm>
            <a:off x="6355163" y="3778525"/>
            <a:ext cx="157316" cy="256622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9063" y="6344745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Dump a ROOT file</a:t>
            </a:r>
            <a:endParaRPr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684774" y="2646674"/>
            <a:ext cx="1117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Send data</a:t>
            </a:r>
          </a:p>
          <a:p>
            <a:r>
              <a:rPr lang="en-US" altLang="ja-JP" dirty="0"/>
              <a:t>to eb1tx</a:t>
            </a:r>
          </a:p>
          <a:p>
            <a:r>
              <a:rPr lang="en-US" altLang="ja-JP" dirty="0"/>
              <a:t>(sender</a:t>
            </a:r>
          </a:p>
          <a:p>
            <a:r>
              <a:rPr lang="en-US" altLang="ja-JP" dirty="0" smtClean="0"/>
              <a:t>daemon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874306" y="147484"/>
            <a:ext cx="568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Example of Data handling on </a:t>
            </a:r>
            <a:r>
              <a:rPr lang="en-US" altLang="ja-JP" dirty="0">
                <a:solidFill>
                  <a:srgbClr val="FF0000"/>
                </a:solidFill>
              </a:rPr>
              <a:t>a readout PC </a:t>
            </a:r>
            <a:r>
              <a:rPr lang="en-US" altLang="ja-JP" dirty="0"/>
              <a:t>(as of rev.12453)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 rot="5400000">
            <a:off x="1303367" y="1327858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 rot="5400000">
            <a:off x="1303367" y="2547778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 rot="5400000">
            <a:off x="1309630" y="5346515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 rot="5400000">
            <a:off x="1734174" y="38600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 rot="5400000">
            <a:off x="571848" y="3344114"/>
            <a:ext cx="351640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Eb0(partial event building daemon)</a:t>
            </a:r>
            <a:endParaRPr lang="ja-JP" altLang="en-US" dirty="0"/>
          </a:p>
        </p:txBody>
      </p:sp>
      <p:cxnSp>
        <p:nvCxnSpPr>
          <p:cNvPr id="29" name="直線矢印コネクタ 28"/>
          <p:cNvCxnSpPr>
            <a:stCxn id="23" idx="0"/>
            <a:endCxn id="27" idx="2"/>
          </p:cNvCxnSpPr>
          <p:nvPr/>
        </p:nvCxnSpPr>
        <p:spPr>
          <a:xfrm>
            <a:off x="1947943" y="1461790"/>
            <a:ext cx="248174" cy="20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4" idx="0"/>
            <a:endCxn id="27" idx="2"/>
          </p:cNvCxnSpPr>
          <p:nvPr/>
        </p:nvCxnSpPr>
        <p:spPr>
          <a:xfrm>
            <a:off x="1947943" y="2681710"/>
            <a:ext cx="248174" cy="79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5" idx="0"/>
            <a:endCxn id="27" idx="2"/>
          </p:cNvCxnSpPr>
          <p:nvPr/>
        </p:nvCxnSpPr>
        <p:spPr>
          <a:xfrm flipV="1">
            <a:off x="1954207" y="3478047"/>
            <a:ext cx="241911" cy="200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/>
          <p:cNvSpPr/>
          <p:nvPr/>
        </p:nvSpPr>
        <p:spPr>
          <a:xfrm>
            <a:off x="2456015" y="2681709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072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円柱 70"/>
          <p:cNvSpPr/>
          <p:nvPr/>
        </p:nvSpPr>
        <p:spPr>
          <a:xfrm>
            <a:off x="4494180" y="5643567"/>
            <a:ext cx="1449420" cy="1085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test bench (</a:t>
            </a:r>
            <a:r>
              <a:rPr lang="en-US" altLang="ja-JP" dirty="0" err="1" smtClean="0"/>
              <a:t>PocketDAQ</a:t>
            </a:r>
            <a:r>
              <a:rPr lang="en-US" altLang="ja-JP" dirty="0" smtClean="0"/>
              <a:t>)</a:t>
            </a:r>
          </a:p>
          <a:p>
            <a:pPr algn="ctr"/>
            <a:r>
              <a:rPr kumimoji="1" lang="en-US" altLang="ja-JP" dirty="0" smtClean="0"/>
              <a:t>storage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101515" y="727238"/>
            <a:ext cx="3725229" cy="4798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110051" y="1190118"/>
            <a:ext cx="2358900" cy="4179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86998"/>
            <a:ext cx="10770666" cy="697631"/>
          </a:xfrm>
        </p:spPr>
        <p:txBody>
          <a:bodyPr>
            <a:normAutofit fontScale="90000"/>
          </a:bodyPr>
          <a:lstStyle/>
          <a:p>
            <a:r>
              <a:rPr lang="en-US" altLang="ja-JP" sz="2400" u="sng" dirty="0"/>
              <a:t>Example </a:t>
            </a:r>
            <a:r>
              <a:rPr lang="en-US" altLang="ja-JP" sz="2400" u="sng" dirty="0" smtClean="0"/>
              <a:t>: # </a:t>
            </a:r>
            <a:r>
              <a:rPr lang="en-US" altLang="ja-JP" sz="2400" u="sng"/>
              <a:t>of </a:t>
            </a:r>
            <a:r>
              <a:rPr lang="en-US" altLang="ja-JP" sz="2400" u="sng" smtClean="0"/>
              <a:t>events </a:t>
            </a:r>
            <a:r>
              <a:rPr lang="en-US" altLang="ja-JP" sz="2400" u="sng"/>
              <a:t>and </a:t>
            </a:r>
            <a:r>
              <a:rPr lang="en-US" altLang="ja-JP" sz="2400" u="sng" smtClean="0"/>
              <a:t>nodes </a:t>
            </a:r>
            <a:r>
              <a:rPr lang="en-US" altLang="ja-JP" sz="2400" u="sng" dirty="0"/>
              <a:t>in one </a:t>
            </a:r>
            <a:r>
              <a:rPr lang="en-US" altLang="ja-JP" sz="2400" u="sng" dirty="0" err="1" smtClean="0"/>
              <a:t>RawDataBock</a:t>
            </a:r>
            <a:r>
              <a:rPr lang="en-US" altLang="ja-JP" sz="2400" u="sng" dirty="0" smtClean="0"/>
              <a:t>(Detector) </a:t>
            </a:r>
            <a:r>
              <a:rPr lang="en-US" altLang="ja-JP" sz="2400" u="sng" dirty="0"/>
              <a:t>object </a:t>
            </a:r>
            <a:r>
              <a:rPr lang="en-US" altLang="ja-JP" sz="2400" u="sng" dirty="0" smtClean="0"/>
              <a:t>and </a:t>
            </a:r>
            <a:r>
              <a:rPr lang="en-US" altLang="ja-JP" sz="2400" u="sng" dirty="0" err="1" smtClean="0"/>
              <a:t>StoreArray</a:t>
            </a:r>
            <a:r>
              <a:rPr lang="en-US" altLang="ja-JP" sz="2400" u="sng" dirty="0" smtClean="0"/>
              <a:t> :</a:t>
            </a:r>
            <a:endParaRPr lang="ja-JP" altLang="en-US" sz="2400" u="sng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 rot="5400000">
            <a:off x="1088081" y="2173182"/>
            <a:ext cx="1324693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COPPER A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11354" y="2178828"/>
            <a:ext cx="1358648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Eve 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0 : 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411352" y="2606024"/>
            <a:ext cx="1358651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Eve</a:t>
            </a:r>
            <a:r>
              <a:rPr lang="en-US" altLang="ja-JP" sz="1400" dirty="0" smtClean="0">
                <a:solidFill>
                  <a:srgbClr val="FF0000"/>
                </a:solidFill>
              </a:rPr>
              <a:t> 0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: 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B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30347" y="455727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20" name="右矢印 19"/>
          <p:cNvSpPr/>
          <p:nvPr/>
        </p:nvSpPr>
        <p:spPr>
          <a:xfrm>
            <a:off x="1948569" y="2201212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1914664" y="4309786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5400000">
            <a:off x="990195" y="3256629"/>
            <a:ext cx="3142205" cy="30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Event builder (eb0)</a:t>
            </a:r>
            <a:endParaRPr kumimoji="1" lang="ja-JP" altLang="en-US" dirty="0"/>
          </a:p>
        </p:txBody>
      </p:sp>
      <p:sp>
        <p:nvSpPr>
          <p:cNvPr id="26" name="右矢印 25"/>
          <p:cNvSpPr/>
          <p:nvPr/>
        </p:nvSpPr>
        <p:spPr>
          <a:xfrm>
            <a:off x="2712481" y="2612163"/>
            <a:ext cx="420408" cy="1556658"/>
          </a:xfrm>
          <a:prstGeom prst="rightArrow">
            <a:avLst>
              <a:gd name="adj1" fmla="val 86548"/>
              <a:gd name="adj2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104984" y="1167413"/>
            <a:ext cx="1894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StoreArray</a:t>
            </a:r>
            <a:r>
              <a:rPr kumimoji="1" lang="en-US" altLang="ja-JP" sz="1200" dirty="0" smtClean="0"/>
              <a:t>&lt;</a:t>
            </a:r>
            <a:r>
              <a:rPr kumimoji="1" lang="en-US" altLang="ja-JP" sz="1200" dirty="0" err="1" smtClean="0"/>
              <a:t>RawDataBlock</a:t>
            </a:r>
            <a:r>
              <a:rPr kumimoji="1" lang="en-US" altLang="ja-JP" sz="1200" dirty="0" smtClean="0"/>
              <a:t>&gt;</a:t>
            </a:r>
          </a:p>
          <a:p>
            <a:r>
              <a:rPr lang="en-US" altLang="ja-JP" sz="1200" dirty="0" err="1"/>
              <a:t>r</a:t>
            </a:r>
            <a:r>
              <a:rPr lang="en-US" altLang="ja-JP" sz="1200" dirty="0" err="1" smtClean="0"/>
              <a:t>aw_datablockarray</a:t>
            </a:r>
            <a:r>
              <a:rPr kumimoji="1" lang="en-US" altLang="ja-JP" sz="1200" dirty="0" smtClean="0"/>
              <a:t>;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079762" y="834214"/>
            <a:ext cx="177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DeserializerPC.cc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228669" y="1714666"/>
            <a:ext cx="2286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raw_datablockarray</a:t>
            </a:r>
            <a:r>
              <a:rPr lang="en-US" altLang="ja-JP" sz="1400" dirty="0" smtClean="0">
                <a:solidFill>
                  <a:srgbClr val="FF0000"/>
                </a:solidFill>
              </a:rPr>
              <a:t>[0];</a:t>
            </a:r>
          </a:p>
          <a:p>
            <a:r>
              <a:rPr lang="en-US" altLang="ja-JP" sz="1400" dirty="0" smtClean="0"/>
              <a:t># of event = 1, # of nodes = 2</a:t>
            </a:r>
            <a:endParaRPr lang="en-US" altLang="ja-JP" sz="1400" dirty="0"/>
          </a:p>
        </p:txBody>
      </p:sp>
      <p:sp>
        <p:nvSpPr>
          <p:cNvPr id="41" name="正方形/長方形 40"/>
          <p:cNvSpPr/>
          <p:nvPr/>
        </p:nvSpPr>
        <p:spPr>
          <a:xfrm>
            <a:off x="6296615" y="739167"/>
            <a:ext cx="2838706" cy="4798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296614" y="455727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HLT input server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 rot="5400000">
            <a:off x="941487" y="4195284"/>
            <a:ext cx="1559814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COPPER B</a:t>
            </a:r>
            <a:endParaRPr kumimoji="1" lang="ja-JP" altLang="en-US" dirty="0"/>
          </a:p>
        </p:txBody>
      </p:sp>
      <p:sp>
        <p:nvSpPr>
          <p:cNvPr id="44" name="円柱 43"/>
          <p:cNvSpPr/>
          <p:nvPr/>
        </p:nvSpPr>
        <p:spPr>
          <a:xfrm>
            <a:off x="10472598" y="2508677"/>
            <a:ext cx="1186872" cy="108522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Belle II</a:t>
            </a:r>
          </a:p>
          <a:p>
            <a:pPr algn="ctr"/>
            <a:r>
              <a:rPr kumimoji="1" lang="en-US" altLang="ja-JP" dirty="0" smtClean="0"/>
              <a:t>Storage</a:t>
            </a:r>
            <a:endParaRPr kumimoji="1" lang="ja-JP" altLang="en-US" dirty="0"/>
          </a:p>
        </p:txBody>
      </p:sp>
      <p:sp>
        <p:nvSpPr>
          <p:cNvPr id="45" name="右矢印 44"/>
          <p:cNvSpPr/>
          <p:nvPr/>
        </p:nvSpPr>
        <p:spPr>
          <a:xfrm>
            <a:off x="10021843" y="2784037"/>
            <a:ext cx="484682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>
            <a:off x="5845858" y="2784036"/>
            <a:ext cx="461097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400232" y="794731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Raw2DsModule.cc</a:t>
            </a:r>
            <a:endParaRPr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6532333" y="1151120"/>
            <a:ext cx="2358900" cy="4179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537976" y="1169547"/>
            <a:ext cx="1517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StoreArray</a:t>
            </a:r>
            <a:r>
              <a:rPr kumimoji="1" lang="en-US" altLang="ja-JP" sz="1200" dirty="0" smtClean="0"/>
              <a:t>&lt;</a:t>
            </a:r>
            <a:r>
              <a:rPr kumimoji="1" lang="en-US" altLang="ja-JP" sz="1200" dirty="0" err="1" smtClean="0"/>
              <a:t>RawSVD</a:t>
            </a:r>
            <a:r>
              <a:rPr kumimoji="1" lang="en-US" altLang="ja-JP" sz="1200" dirty="0" smtClean="0"/>
              <a:t>&gt;</a:t>
            </a:r>
          </a:p>
          <a:p>
            <a:r>
              <a:rPr lang="en-US" altLang="ja-JP" sz="1200" dirty="0" err="1" smtClean="0"/>
              <a:t>raw_svdarray</a:t>
            </a:r>
            <a:r>
              <a:rPr kumimoji="1" lang="en-US" altLang="ja-JP" sz="1200" dirty="0" smtClean="0"/>
              <a:t>;</a:t>
            </a:r>
          </a:p>
        </p:txBody>
      </p:sp>
      <p:sp>
        <p:nvSpPr>
          <p:cNvPr id="50" name="正方形/長方形 49"/>
          <p:cNvSpPr/>
          <p:nvPr/>
        </p:nvSpPr>
        <p:spPr>
          <a:xfrm rot="5400000">
            <a:off x="324888" y="2280334"/>
            <a:ext cx="1134246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SVD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 rot="5400000">
            <a:off x="307843" y="4407115"/>
            <a:ext cx="1134246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SVD</a:t>
            </a:r>
            <a:endParaRPr kumimoji="1" lang="ja-JP" altLang="en-US" dirty="0"/>
          </a:p>
        </p:txBody>
      </p:sp>
      <p:sp>
        <p:nvSpPr>
          <p:cNvPr id="52" name="右矢印 51"/>
          <p:cNvSpPr/>
          <p:nvPr/>
        </p:nvSpPr>
        <p:spPr>
          <a:xfrm>
            <a:off x="1067924" y="2170122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矢印 52"/>
          <p:cNvSpPr/>
          <p:nvPr/>
        </p:nvSpPr>
        <p:spPr>
          <a:xfrm>
            <a:off x="1046077" y="4304154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6787202" y="2184967"/>
            <a:ext cx="1358648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RawSVD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/>
              <a:t>Eve</a:t>
            </a:r>
            <a:r>
              <a:rPr lang="en-US" altLang="ja-JP" sz="1400" dirty="0" smtClean="0">
                <a:solidFill>
                  <a:srgbClr val="FF0000"/>
                </a:solidFill>
              </a:rPr>
              <a:t> 0</a:t>
            </a:r>
            <a:r>
              <a:rPr kumimoji="1" lang="en-US" altLang="ja-JP" sz="1400" dirty="0" smtClean="0"/>
              <a:t>: node </a:t>
            </a:r>
            <a:r>
              <a:rPr lang="en-US" altLang="ja-JP" sz="1400" dirty="0">
                <a:solidFill>
                  <a:srgbClr val="FF0000"/>
                </a:solidFill>
              </a:rPr>
              <a:t>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773786" y="3174665"/>
            <a:ext cx="1358651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RawSVD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/>
              <a:t>Eve</a:t>
            </a:r>
            <a:r>
              <a:rPr lang="en-US" altLang="ja-JP" sz="1400" dirty="0" smtClean="0">
                <a:solidFill>
                  <a:srgbClr val="FF0000"/>
                </a:solidFill>
              </a:rPr>
              <a:t> 0</a:t>
            </a:r>
            <a:r>
              <a:rPr kumimoji="1" lang="en-US" altLang="ja-JP" sz="1400" dirty="0" smtClean="0"/>
              <a:t> : node </a:t>
            </a:r>
            <a:r>
              <a:rPr lang="en-US" altLang="ja-JP" sz="1400" dirty="0">
                <a:solidFill>
                  <a:srgbClr val="FF0000"/>
                </a:solidFill>
              </a:rPr>
              <a:t>B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604517" y="1720805"/>
            <a:ext cx="2286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/>
              <a:t>raw_svdarray</a:t>
            </a:r>
            <a:r>
              <a:rPr lang="en-US" altLang="ja-JP" sz="1400" dirty="0" smtClean="0"/>
              <a:t>[0];</a:t>
            </a:r>
          </a:p>
          <a:p>
            <a:r>
              <a:rPr lang="en-US" altLang="ja-JP" sz="1400" dirty="0" smtClean="0"/>
              <a:t># of event = 1, # of nodes = 1</a:t>
            </a:r>
            <a:endParaRPr lang="en-US" altLang="ja-JP" sz="1400" dirty="0"/>
          </a:p>
        </p:txBody>
      </p:sp>
      <p:sp>
        <p:nvSpPr>
          <p:cNvPr id="58" name="正方形/長方形 57"/>
          <p:cNvSpPr/>
          <p:nvPr/>
        </p:nvSpPr>
        <p:spPr>
          <a:xfrm>
            <a:off x="3549702" y="3138290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…</a:t>
            </a:r>
            <a:endParaRPr lang="en-US" altLang="ja-JP" sz="1400" dirty="0"/>
          </a:p>
        </p:txBody>
      </p:sp>
      <p:sp>
        <p:nvSpPr>
          <p:cNvPr id="59" name="正方形/長方形 58"/>
          <p:cNvSpPr/>
          <p:nvPr/>
        </p:nvSpPr>
        <p:spPr>
          <a:xfrm>
            <a:off x="3388137" y="3950533"/>
            <a:ext cx="1429816" cy="61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eve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NUM_EVT-1 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084021" y="3487105"/>
            <a:ext cx="2685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raw_datablockarray</a:t>
            </a:r>
            <a:r>
              <a:rPr lang="en-US" altLang="ja-JP" sz="1400" dirty="0" smtClean="0">
                <a:solidFill>
                  <a:srgbClr val="FF0000"/>
                </a:solidFill>
              </a:rPr>
              <a:t>[NUM_EVT-1];</a:t>
            </a:r>
          </a:p>
          <a:p>
            <a:r>
              <a:rPr lang="en-US" altLang="ja-JP" sz="1400" dirty="0" smtClean="0"/>
              <a:t># of event = 1, # of nodes = 2</a:t>
            </a:r>
            <a:endParaRPr lang="en-US" altLang="ja-JP" sz="1400" dirty="0"/>
          </a:p>
        </p:txBody>
      </p:sp>
      <p:sp>
        <p:nvSpPr>
          <p:cNvPr id="62" name="正方形/長方形 61"/>
          <p:cNvSpPr/>
          <p:nvPr/>
        </p:nvSpPr>
        <p:spPr>
          <a:xfrm>
            <a:off x="106683" y="5637432"/>
            <a:ext cx="3985386" cy="52322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NUM_EVT -&gt; 50 on COPPER(DeserializerCOPPER.cc)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            1 on a </a:t>
            </a:r>
            <a:r>
              <a:rPr lang="en-US" altLang="ja-JP" sz="1400" dirty="0" err="1" smtClean="0"/>
              <a:t>readoutPC</a:t>
            </a:r>
            <a:r>
              <a:rPr lang="en-US" altLang="ja-JP" sz="1400" dirty="0" smtClean="0"/>
              <a:t>(DeserializerPC.cc)  </a:t>
            </a:r>
            <a:endParaRPr lang="ja-JP" altLang="en-US" sz="1400" dirty="0"/>
          </a:p>
        </p:txBody>
      </p:sp>
      <p:sp>
        <p:nvSpPr>
          <p:cNvPr id="63" name="正方形/長方形 62"/>
          <p:cNvSpPr/>
          <p:nvPr/>
        </p:nvSpPr>
        <p:spPr>
          <a:xfrm>
            <a:off x="3388137" y="4565751"/>
            <a:ext cx="1429816" cy="61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lang="en-US" altLang="ja-JP" sz="1400" dirty="0">
                <a:solidFill>
                  <a:schemeClr val="bg1"/>
                </a:solidFill>
              </a:rPr>
              <a:t>e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ve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NUM_EVT -1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B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6604517" y="2717651"/>
            <a:ext cx="2286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/>
              <a:t>raw_svdarray</a:t>
            </a:r>
            <a:r>
              <a:rPr lang="en-US" altLang="ja-JP" sz="1400" dirty="0" smtClean="0"/>
              <a:t>[1];</a:t>
            </a:r>
          </a:p>
          <a:p>
            <a:r>
              <a:rPr lang="en-US" altLang="ja-JP" sz="1400" dirty="0" smtClean="0"/>
              <a:t># of event = 1, # of nodes = 1</a:t>
            </a:r>
            <a:endParaRPr lang="en-US" altLang="ja-JP" sz="1400" dirty="0"/>
          </a:p>
        </p:txBody>
      </p:sp>
      <p:sp>
        <p:nvSpPr>
          <p:cNvPr id="65" name="正方形/長方形 64"/>
          <p:cNvSpPr/>
          <p:nvPr/>
        </p:nvSpPr>
        <p:spPr>
          <a:xfrm rot="5400000">
            <a:off x="8873388" y="2766447"/>
            <a:ext cx="1744780" cy="552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HLT, eb2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右矢印 65"/>
          <p:cNvSpPr/>
          <p:nvPr/>
        </p:nvSpPr>
        <p:spPr>
          <a:xfrm>
            <a:off x="8995378" y="2782424"/>
            <a:ext cx="484682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 rot="5400000">
            <a:off x="5475724" y="2933795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 rot="5400000">
            <a:off x="8885676" y="2917344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kumimoji="1" lang="en-US" altLang="ja-JP" dirty="0" smtClean="0"/>
              <a:t>thernet</a:t>
            </a:r>
            <a:endParaRPr kumimoji="1" lang="ja-JP" altLang="en-US" dirty="0"/>
          </a:p>
        </p:txBody>
      </p:sp>
      <p:sp>
        <p:nvSpPr>
          <p:cNvPr id="70" name="右矢印 69"/>
          <p:cNvSpPr/>
          <p:nvPr/>
        </p:nvSpPr>
        <p:spPr>
          <a:xfrm rot="5400000">
            <a:off x="4989733" y="5309722"/>
            <a:ext cx="484682" cy="604227"/>
          </a:xfrm>
          <a:prstGeom prst="rightArrow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/>
          <p:nvPr/>
        </p:nvCxnSpPr>
        <p:spPr>
          <a:xfrm flipV="1">
            <a:off x="5943600" y="6149559"/>
            <a:ext cx="2374145" cy="1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flipH="1">
            <a:off x="10021843" y="3696237"/>
            <a:ext cx="1011641" cy="201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8427657" y="5774959"/>
            <a:ext cx="3451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StoreArray</a:t>
            </a:r>
            <a:r>
              <a:rPr kumimoji="1" lang="en-US" altLang="ja-JP" dirty="0" smtClean="0"/>
              <a:t> structure of stored data</a:t>
            </a:r>
          </a:p>
          <a:p>
            <a:r>
              <a:rPr kumimoji="1" lang="en-US" altLang="ja-JP" dirty="0" smtClean="0"/>
              <a:t> may be </a:t>
            </a:r>
            <a:r>
              <a:rPr lang="en-US" altLang="ja-JP" dirty="0" smtClean="0"/>
              <a:t>different.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04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34247"/>
          </a:xfrm>
        </p:spPr>
        <p:txBody>
          <a:bodyPr>
            <a:normAutofit/>
          </a:bodyPr>
          <a:lstStyle/>
          <a:p>
            <a:r>
              <a:rPr lang="en-US" altLang="ja-JP" sz="2800" u="sng" dirty="0" smtClean="0"/>
              <a:t>Example : how to store </a:t>
            </a:r>
            <a:r>
              <a:rPr lang="en-US" altLang="ja-JP" sz="2800" u="sng" dirty="0" err="1" smtClean="0"/>
              <a:t>rawdata</a:t>
            </a:r>
            <a:r>
              <a:rPr lang="en-US" altLang="ja-JP" sz="2800" u="sng" dirty="0" smtClean="0"/>
              <a:t> in </a:t>
            </a:r>
            <a:r>
              <a:rPr lang="en-US" altLang="ja-JP" sz="2800" u="sng" dirty="0" err="1" smtClean="0"/>
              <a:t>RawDetector</a:t>
            </a:r>
            <a:r>
              <a:rPr lang="en-US" altLang="ja-JP" sz="2800" u="sng" dirty="0" smtClean="0"/>
              <a:t> object by DAQ program</a:t>
            </a:r>
            <a:endParaRPr kumimoji="1" lang="ja-JP" altLang="en-US" sz="28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0849" y="923433"/>
            <a:ext cx="10515600" cy="4351338"/>
          </a:xfrm>
        </p:spPr>
        <p:txBody>
          <a:bodyPr/>
          <a:lstStyle/>
          <a:p>
            <a:r>
              <a:rPr kumimoji="1" lang="en-US" altLang="ja-JP" dirty="0" smtClean="0"/>
              <a:t>Full Belle II DAQ </a:t>
            </a:r>
          </a:p>
          <a:p>
            <a:pPr lvl="1"/>
            <a:r>
              <a:rPr lang="en-US" altLang="ja-JP" dirty="0" smtClean="0"/>
              <a:t>HLT(High </a:t>
            </a:r>
            <a:r>
              <a:rPr lang="en-US" altLang="ja-JP" dirty="0" err="1" smtClean="0"/>
              <a:t>Levele</a:t>
            </a:r>
            <a:r>
              <a:rPr lang="en-US" altLang="ja-JP" dirty="0" smtClean="0"/>
              <a:t> Trigger) receives serialized binary data from readout PCs and stores them in </a:t>
            </a:r>
            <a:r>
              <a:rPr lang="en-US" altLang="ja-JP" dirty="0" err="1" smtClean="0"/>
              <a:t>RawDetector</a:t>
            </a:r>
            <a:r>
              <a:rPr lang="en-US" altLang="ja-JP" dirty="0" smtClean="0"/>
              <a:t> Class. This </a:t>
            </a:r>
            <a:r>
              <a:rPr lang="en-US" altLang="ja-JP" dirty="0" err="1" smtClean="0"/>
              <a:t>RawDetector</a:t>
            </a:r>
            <a:r>
              <a:rPr lang="en-US" altLang="ja-JP" dirty="0" smtClean="0"/>
              <a:t> objects will be stored in storage.</a:t>
            </a:r>
          </a:p>
          <a:p>
            <a:pPr lvl="2"/>
            <a:r>
              <a:rPr lang="en-US" altLang="ja-JP" dirty="0"/>
              <a:t>Module : </a:t>
            </a:r>
            <a:r>
              <a:rPr lang="en-US" altLang="ja-JP" dirty="0" smtClean="0"/>
              <a:t>daq/rfarm/event/modules/src/Raw2DsModule.cc</a:t>
            </a:r>
          </a:p>
          <a:p>
            <a:r>
              <a:rPr lang="en-US" altLang="ja-JP" dirty="0" smtClean="0"/>
              <a:t>Pocket DAQ </a:t>
            </a:r>
          </a:p>
          <a:p>
            <a:pPr lvl="1"/>
            <a:r>
              <a:rPr lang="en-US" altLang="ja-JP" dirty="0" smtClean="0"/>
              <a:t>DATA</a:t>
            </a:r>
            <a:r>
              <a:rPr lang="ja-JP" altLang="en-US" dirty="0"/>
              <a:t> </a:t>
            </a:r>
            <a:r>
              <a:rPr lang="en-US" altLang="ja-JP" dirty="0" smtClean="0"/>
              <a:t>are stored as a </a:t>
            </a:r>
            <a:r>
              <a:rPr lang="en-US" altLang="ja-JP" dirty="0" err="1" smtClean="0"/>
              <a:t>RawDataBlock</a:t>
            </a:r>
            <a:r>
              <a:rPr lang="en-US" altLang="ja-JP" dirty="0" smtClean="0"/>
              <a:t> object</a:t>
            </a:r>
            <a:endParaRPr lang="en-US" altLang="ja-JP" dirty="0"/>
          </a:p>
          <a:p>
            <a:pPr lvl="1"/>
            <a:r>
              <a:rPr lang="en-US" altLang="ja-JP" dirty="0" smtClean="0"/>
              <a:t>Example program can be used to convert </a:t>
            </a:r>
            <a:r>
              <a:rPr lang="en-US" altLang="ja-JP" dirty="0" err="1" smtClean="0"/>
              <a:t>RawDataBlock</a:t>
            </a:r>
            <a:r>
              <a:rPr lang="en-US" altLang="ja-JP" dirty="0" smtClean="0"/>
              <a:t>/COPPER to </a:t>
            </a:r>
            <a:r>
              <a:rPr lang="en-US" altLang="ja-JP" dirty="0" err="1" smtClean="0"/>
              <a:t>RawDetector</a:t>
            </a:r>
            <a:r>
              <a:rPr lang="en-US" altLang="ja-JP" dirty="0" smtClean="0"/>
              <a:t> objects</a:t>
            </a:r>
          </a:p>
          <a:p>
            <a:pPr lvl="2"/>
            <a:r>
              <a:rPr lang="en-US" altLang="ja-JP" dirty="0"/>
              <a:t>Module : </a:t>
            </a:r>
            <a:r>
              <a:rPr lang="en-US" altLang="ja-JP" dirty="0" smtClean="0"/>
              <a:t>daq/rawdata/modules/src/Convert2RawDet.cc</a:t>
            </a:r>
          </a:p>
          <a:p>
            <a:pPr lvl="1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37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6422" y="1181715"/>
            <a:ext cx="7886700" cy="533693"/>
          </a:xfrm>
        </p:spPr>
        <p:txBody>
          <a:bodyPr>
            <a:normAutofit/>
          </a:bodyPr>
          <a:lstStyle/>
          <a:p>
            <a:r>
              <a:rPr lang="en-US" altLang="ja-JP" sz="2000" u="sng" dirty="0"/>
              <a:t>New </a:t>
            </a:r>
            <a:r>
              <a:rPr lang="en-US" altLang="ja-JP" sz="2000" u="sng" dirty="0" err="1"/>
              <a:t>RawCOPPER</a:t>
            </a:r>
            <a:r>
              <a:rPr lang="en-US" altLang="ja-JP" sz="2000" u="sng" dirty="0"/>
              <a:t> class</a:t>
            </a:r>
            <a:endParaRPr lang="ja-JP" altLang="en-US" sz="20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30897" y="1567883"/>
            <a:ext cx="72884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No change in style of the member functions -&gt; No effect on derived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Does not have a format information in itself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Format class contains format information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RawCOPPERformat.cc  -&gt; the latest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RawHeader.cc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RawCOPPERformat_v0.cc  -&gt; an old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RawHeader_v0.cc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 err="1"/>
              <a:t>Assgin</a:t>
            </a:r>
            <a:r>
              <a:rPr lang="en-US" altLang="ja-JP" dirty="0"/>
              <a:t> a format class to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in </a:t>
            </a:r>
            <a:r>
              <a:rPr lang="en-US" altLang="ja-JP" dirty="0" err="1"/>
              <a:t>CheckVersionSetBuffer</a:t>
            </a:r>
            <a:r>
              <a:rPr lang="en-US" altLang="ja-JP" dirty="0"/>
              <a:t>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Use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to access buffer contents </a:t>
            </a:r>
            <a:endParaRPr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2236170" y="4173779"/>
            <a:ext cx="4572000" cy="2462213"/>
            <a:chOff x="289249" y="3279053"/>
            <a:chExt cx="4572000" cy="2462213"/>
          </a:xfrm>
        </p:grpSpPr>
        <p:sp>
          <p:nvSpPr>
            <p:cNvPr id="4" name="正方形/長方形 3"/>
            <p:cNvSpPr/>
            <p:nvPr/>
          </p:nvSpPr>
          <p:spPr>
            <a:xfrm>
              <a:off x="289249" y="3279053"/>
              <a:ext cx="4572000" cy="24622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GetExpNo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GetExpNo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</a:p>
            <a:p>
              <a:endParaRPr lang="en-US" altLang="ja-JP" sz="1400" dirty="0"/>
            </a:p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GetRunNo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GetRunNo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  <a:endParaRPr lang="ja-JP" altLang="en-US" sz="1400" dirty="0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89249" y="3732245"/>
              <a:ext cx="2388637" cy="24259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8" name="タイトル 1"/>
          <p:cNvSpPr txBox="1">
            <a:spLocks/>
          </p:cNvSpPr>
          <p:nvPr/>
        </p:nvSpPr>
        <p:spPr>
          <a:xfrm>
            <a:off x="1536422" y="31656"/>
            <a:ext cx="7886700" cy="5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u="sng" dirty="0"/>
              <a:t>2-2, </a:t>
            </a:r>
            <a:r>
              <a:rPr lang="en-US" altLang="ja-JP" sz="2400" u="sng" dirty="0" err="1"/>
              <a:t>Rawdata</a:t>
            </a:r>
            <a:r>
              <a:rPr lang="en-US" altLang="ja-JP" sz="2400" u="sng" dirty="0"/>
              <a:t> Unpacker for new and old data formats</a:t>
            </a:r>
            <a:endParaRPr lang="ja-JP" altLang="en-US" sz="2400" u="sng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12234" y="565349"/>
            <a:ext cx="8624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Data taken at the DESY beam test(old format) can be read with the latest </a:t>
            </a:r>
            <a:r>
              <a:rPr lang="en-US" altLang="ja-JP" dirty="0" err="1"/>
              <a:t>rawdata</a:t>
            </a:r>
            <a:r>
              <a:rPr lang="en-US" altLang="ja-JP" dirty="0"/>
              <a:t> package</a:t>
            </a:r>
          </a:p>
          <a:p>
            <a:r>
              <a:rPr lang="en-US" altLang="ja-JP" dirty="0"/>
              <a:t>-&gt; by checking data ver. In header.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7480148" y="4153206"/>
            <a:ext cx="4407052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Notice :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RawCOPPER class supports both formats for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a while (0.5-1 year after the format becomes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stable?).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In that case, the latest RawCOPPER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class cannot be used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Of course, you can use old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For ver.0 format, use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before 11228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27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56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0462"/>
          <a:stretch/>
        </p:blipFill>
        <p:spPr>
          <a:xfrm>
            <a:off x="143691" y="819397"/>
            <a:ext cx="10285651" cy="589491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409304" y="916301"/>
            <a:ext cx="460683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RawCOPPER header/trailer </a:t>
            </a:r>
            <a:r>
              <a:rPr lang="ja-JP" altLang="en-US" sz="1400" dirty="0" smtClean="0">
                <a:solidFill>
                  <a:srgbClr val="FF0000"/>
                </a:solidFill>
              </a:rPr>
              <a:t>　　　　-</a:t>
            </a:r>
            <a:r>
              <a:rPr lang="ja-JP" altLang="en-US" sz="1400" dirty="0">
                <a:solidFill>
                  <a:srgbClr val="FF0000"/>
                </a:solidFill>
              </a:rPr>
              <a:t>&gt; See Sec. 2</a:t>
            </a:r>
          </a:p>
          <a:p>
            <a:r>
              <a:rPr lang="ja-JP" altLang="en-US" sz="1400" dirty="0">
                <a:solidFill>
                  <a:srgbClr val="00B0F0"/>
                </a:solidFill>
              </a:rPr>
              <a:t>COPPER header/</a:t>
            </a:r>
            <a:r>
              <a:rPr lang="ja-JP" altLang="en-US" sz="1400" dirty="0" smtClean="0">
                <a:solidFill>
                  <a:srgbClr val="00B0F0"/>
                </a:solidFill>
              </a:rPr>
              <a:t>trailer　　　　　　　-</a:t>
            </a:r>
            <a:r>
              <a:rPr lang="ja-JP" altLang="en-US" sz="1400" dirty="0">
                <a:solidFill>
                  <a:srgbClr val="00B0F0"/>
                </a:solidFill>
              </a:rPr>
              <a:t>&gt; See Sec.3</a:t>
            </a:r>
          </a:p>
          <a:p>
            <a:r>
              <a:rPr lang="ja-JP" altLang="en-US" sz="1400" dirty="0">
                <a:solidFill>
                  <a:srgbClr val="00B050"/>
                </a:solidFill>
              </a:rPr>
              <a:t>B2link(FEE</a:t>
            </a:r>
            <a:r>
              <a:rPr lang="ja-JP" altLang="en-US" sz="1400" dirty="0">
                <a:solidFill>
                  <a:srgbClr val="FFC000"/>
                </a:solidFill>
              </a:rPr>
              <a:t>+HSLB) header/</a:t>
            </a:r>
            <a:r>
              <a:rPr lang="ja-JP" altLang="en-US" sz="1400" dirty="0" smtClean="0">
                <a:solidFill>
                  <a:srgbClr val="FFC000"/>
                </a:solidFill>
              </a:rPr>
              <a:t>trailer　　-</a:t>
            </a:r>
            <a:r>
              <a:rPr lang="ja-JP" altLang="en-US" sz="1400" dirty="0">
                <a:solidFill>
                  <a:srgbClr val="FFC000"/>
                </a:solidFill>
              </a:rPr>
              <a:t>&gt; See Sec.4 </a:t>
            </a:r>
          </a:p>
          <a:p>
            <a:r>
              <a:rPr lang="ja-JP" altLang="en-US" sz="1400" dirty="0">
                <a:solidFill>
                  <a:srgbClr val="0000CC"/>
                </a:solidFill>
              </a:rPr>
              <a:t>Detector </a:t>
            </a:r>
            <a:r>
              <a:rPr lang="ja-JP" altLang="en-US" sz="1400" dirty="0" smtClean="0">
                <a:solidFill>
                  <a:srgbClr val="0000CC"/>
                </a:solidFill>
              </a:rPr>
              <a:t>buffer　　　　　　　　　　　　-</a:t>
            </a:r>
            <a:r>
              <a:rPr lang="ja-JP" altLang="en-US" sz="1400" dirty="0">
                <a:solidFill>
                  <a:srgbClr val="0000CC"/>
                </a:solidFill>
              </a:rPr>
              <a:t>&gt; Untouched by DAQ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-1" y="78448"/>
            <a:ext cx="11340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1, Overview of RawCOPPER format (one data block from a COPPER board)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04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6371617" cy="718422"/>
          </a:xfrm>
        </p:spPr>
        <p:txBody>
          <a:bodyPr>
            <a:normAutofit/>
          </a:bodyPr>
          <a:lstStyle/>
          <a:p>
            <a:r>
              <a:rPr kumimoji="1" lang="en-US" altLang="ja-JP" sz="3200" u="sng" dirty="0" smtClean="0"/>
              <a:t>Revision History of this document</a:t>
            </a:r>
            <a:endParaRPr kumimoji="1" lang="ja-JP" altLang="en-US" sz="32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687" y="818958"/>
            <a:ext cx="10515600" cy="535810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ja-JP" sz="1100" dirty="0"/>
              <a:t>• Jan.5, 2014 rev. 8376 : Add definition of tentative </a:t>
            </a:r>
            <a:r>
              <a:rPr lang="en-US" altLang="ja-JP" sz="1100" dirty="0" err="1"/>
              <a:t>subsysID</a:t>
            </a:r>
            <a:r>
              <a:rPr lang="en-US" altLang="ja-JP" sz="1100" dirty="0"/>
              <a:t> format</a:t>
            </a:r>
          </a:p>
          <a:p>
            <a:pPr marL="457200" lvl="1" indent="0">
              <a:buNone/>
            </a:pPr>
            <a:r>
              <a:rPr lang="en-US" altLang="ja-JP" sz="1100" dirty="0"/>
              <a:t>• Dec. 16, 2013 rev.7974 :  </a:t>
            </a:r>
          </a:p>
          <a:p>
            <a:pPr marL="457200" lvl="1" indent="0">
              <a:buNone/>
            </a:pPr>
            <a:r>
              <a:rPr lang="en-US" altLang="ja-JP" sz="1100" dirty="0" smtClean="0"/>
              <a:t>	• </a:t>
            </a:r>
            <a:r>
              <a:rPr lang="en-US" altLang="ja-JP" sz="1100" dirty="0"/>
              <a:t>Add B2linkFEE header format</a:t>
            </a:r>
          </a:p>
          <a:p>
            <a:pPr marL="457200" lvl="1" indent="0">
              <a:buNone/>
            </a:pPr>
            <a:r>
              <a:rPr lang="en-US" altLang="ja-JP" sz="1100" dirty="0" smtClean="0"/>
              <a:t>	• </a:t>
            </a:r>
            <a:r>
              <a:rPr lang="en-US" altLang="ja-JP" sz="1100" dirty="0"/>
              <a:t>Add comments about handling </a:t>
            </a:r>
            <a:r>
              <a:rPr lang="en-US" altLang="ja-JP" sz="1100" dirty="0" err="1"/>
              <a:t>StoreArray</a:t>
            </a:r>
            <a:r>
              <a:rPr lang="en-US" altLang="ja-JP" sz="1100" dirty="0"/>
              <a:t> when unpacking Raw*** data.</a:t>
            </a:r>
          </a:p>
          <a:p>
            <a:pPr marL="457200" lvl="1" indent="0">
              <a:buNone/>
            </a:pPr>
            <a:r>
              <a:rPr lang="en-US" altLang="ja-JP" sz="1100" dirty="0"/>
              <a:t>• Oct.21, 2013 :rev.7133</a:t>
            </a:r>
          </a:p>
          <a:p>
            <a:pPr marL="457200" lvl="1" indent="0">
              <a:buNone/>
            </a:pPr>
            <a:r>
              <a:rPr lang="en-US" altLang="ja-JP" sz="1100" dirty="0" smtClean="0"/>
              <a:t>	• </a:t>
            </a:r>
            <a:r>
              <a:rPr lang="en-US" altLang="ja-JP" sz="1100" dirty="0"/>
              <a:t>Add instruction about </a:t>
            </a:r>
            <a:r>
              <a:rPr lang="en-US" altLang="ja-JP" sz="1100" dirty="0" err="1"/>
              <a:t>Rawdata</a:t>
            </a:r>
            <a:r>
              <a:rPr lang="en-US" altLang="ja-JP" sz="1100" dirty="0"/>
              <a:t> unpacking program</a:t>
            </a:r>
          </a:p>
          <a:p>
            <a:pPr marL="457200" lvl="1" indent="0">
              <a:buNone/>
            </a:pPr>
            <a:r>
              <a:rPr lang="en-US" altLang="ja-JP" sz="1100" dirty="0"/>
              <a:t>• Oct. 18, 2013 :rev. 7095</a:t>
            </a:r>
          </a:p>
          <a:p>
            <a:pPr marL="457200" lvl="1" indent="0">
              <a:buNone/>
            </a:pPr>
            <a:r>
              <a:rPr lang="en-US" altLang="ja-JP" sz="1100" dirty="0" smtClean="0"/>
              <a:t>	• </a:t>
            </a:r>
            <a:r>
              <a:rPr lang="en-US" altLang="ja-JP" sz="1100" dirty="0"/>
              <a:t>1 </a:t>
            </a:r>
            <a:r>
              <a:rPr lang="en-US" altLang="ja-JP" sz="1100" dirty="0" err="1"/>
              <a:t>st</a:t>
            </a:r>
            <a:r>
              <a:rPr lang="en-US" altLang="ja-JP" sz="1100" dirty="0"/>
              <a:t> draft</a:t>
            </a:r>
          </a:p>
          <a:p>
            <a:pPr marL="457200" lvl="1" indent="0">
              <a:buNone/>
            </a:pPr>
            <a:r>
              <a:rPr lang="en-US" altLang="ja-JP" sz="1100" dirty="0"/>
              <a:t>• Jun. 23, 2014 : rev. 11234</a:t>
            </a:r>
          </a:p>
          <a:p>
            <a:pPr marL="457200" lvl="1" indent="0">
              <a:buNone/>
            </a:pPr>
            <a:r>
              <a:rPr lang="en-US" altLang="ja-JP" sz="1100" dirty="0" smtClean="0"/>
              <a:t>	• </a:t>
            </a:r>
            <a:r>
              <a:rPr lang="en-US" altLang="ja-JP" sz="1100" dirty="0"/>
              <a:t>Online (header/trailer) reduction scheme on readout PC is introduced</a:t>
            </a:r>
          </a:p>
          <a:p>
            <a:pPr marL="457200" lvl="1" indent="0">
              <a:buNone/>
            </a:pPr>
            <a:r>
              <a:rPr lang="en-US" altLang="ja-JP" sz="1100" dirty="0" smtClean="0"/>
              <a:t>		• </a:t>
            </a:r>
            <a:r>
              <a:rPr lang="en-US" altLang="ja-JP" sz="1100" dirty="0" err="1"/>
              <a:t>RawHeader</a:t>
            </a:r>
            <a:r>
              <a:rPr lang="en-US" altLang="ja-JP" sz="1100" dirty="0"/>
              <a:t> format is changed</a:t>
            </a:r>
          </a:p>
          <a:p>
            <a:pPr marL="457200" lvl="1" indent="0">
              <a:buNone/>
            </a:pPr>
            <a:r>
              <a:rPr lang="en-US" altLang="ja-JP" sz="1100" dirty="0" smtClean="0"/>
              <a:t>		• </a:t>
            </a:r>
            <a:r>
              <a:rPr lang="en-US" altLang="ja-JP" sz="1100" dirty="0"/>
              <a:t>COPPER header/trailer format is changed</a:t>
            </a:r>
          </a:p>
          <a:p>
            <a:pPr marL="457200" lvl="1" indent="0">
              <a:buNone/>
            </a:pPr>
            <a:r>
              <a:rPr lang="en-US" altLang="ja-JP" sz="1100" dirty="0" smtClean="0"/>
              <a:t>	• </a:t>
            </a:r>
            <a:r>
              <a:rPr lang="en-US" altLang="ja-JP" sz="1100" dirty="0" err="1"/>
              <a:t>Nakao</a:t>
            </a:r>
            <a:r>
              <a:rPr lang="en-US" altLang="ja-JP" sz="1100" dirty="0"/>
              <a:t>-san updated B2LFEE/HSLB header/trailer format</a:t>
            </a:r>
          </a:p>
          <a:p>
            <a:pPr marL="457200" lvl="1" indent="0">
              <a:buNone/>
            </a:pPr>
            <a:r>
              <a:rPr lang="en-US" altLang="ja-JP" sz="1100" dirty="0" smtClean="0"/>
              <a:t>		• </a:t>
            </a:r>
            <a:r>
              <a:rPr lang="en-US" altLang="ja-JP" sz="1100" dirty="0"/>
              <a:t>See [b2link_ml:0144] Re: Belle2link version 0.01 - SVN </a:t>
            </a:r>
            <a:r>
              <a:rPr lang="en-US" altLang="ja-JP" sz="1100" dirty="0" smtClean="0"/>
              <a:t>update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100" dirty="0" smtClean="0"/>
              <a:t>Aug. 23, 2014: rev. 12453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100" dirty="0" smtClean="0"/>
              <a:t>Add a description of how </a:t>
            </a:r>
            <a:r>
              <a:rPr lang="en-US" altLang="ja-JP" sz="1100" dirty="0" err="1" smtClean="0"/>
              <a:t>RawDataBLock</a:t>
            </a:r>
            <a:r>
              <a:rPr lang="en-US" altLang="ja-JP" sz="1100" dirty="0" smtClean="0"/>
              <a:t> objects are handled by the actual DAQ program.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100" dirty="0" smtClean="0"/>
              <a:t>Sep. 26, 2014 </a:t>
            </a:r>
            <a:r>
              <a:rPr lang="en-US" altLang="ja-JP" sz="1100" dirty="0"/>
              <a:t>: rev.13065</a:t>
            </a:r>
            <a:r>
              <a:rPr lang="en-US" altLang="ja-JP" sz="1100" dirty="0" smtClean="0"/>
              <a:t> 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100" dirty="0" smtClean="0"/>
              <a:t>Add TRG ID definition  (0x09000000)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100" dirty="0" smtClean="0"/>
              <a:t>Oct. 24, 2014 : rev. 13460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100" dirty="0" smtClean="0"/>
              <a:t>Add a slide about </a:t>
            </a:r>
            <a:r>
              <a:rPr lang="en-US" altLang="ja-JP" sz="1100" dirty="0"/>
              <a:t># of </a:t>
            </a:r>
            <a:r>
              <a:rPr lang="en-US" altLang="ja-JP" sz="1100" dirty="0" smtClean="0"/>
              <a:t>events </a:t>
            </a:r>
            <a:r>
              <a:rPr lang="en-US" altLang="ja-JP" sz="1100" dirty="0"/>
              <a:t>and </a:t>
            </a:r>
            <a:r>
              <a:rPr lang="en-US" altLang="ja-JP" sz="1100" dirty="0" smtClean="0"/>
              <a:t>nodes </a:t>
            </a:r>
            <a:r>
              <a:rPr lang="en-US" altLang="ja-JP" sz="1100" dirty="0"/>
              <a:t>in one </a:t>
            </a:r>
            <a:r>
              <a:rPr lang="en-US" altLang="ja-JP" sz="1100" dirty="0" err="1"/>
              <a:t>RawDataBock</a:t>
            </a:r>
            <a:r>
              <a:rPr lang="en-US" altLang="ja-JP" sz="1100" dirty="0"/>
              <a:t>(Detector) object and </a:t>
            </a:r>
            <a:r>
              <a:rPr lang="en-US" altLang="ja-JP" sz="1100" dirty="0" err="1"/>
              <a:t>StoreArray</a:t>
            </a:r>
            <a:r>
              <a:rPr lang="en-US" altLang="ja-JP" sz="1100" dirty="0"/>
              <a:t> </a:t>
            </a:r>
            <a:endParaRPr lang="en-US" altLang="ja-JP" sz="1100" dirty="0" smtClean="0"/>
          </a:p>
          <a:p>
            <a:pPr marL="914400" lvl="2" indent="0">
              <a:buNone/>
            </a:pPr>
            <a:r>
              <a:rPr lang="en-US" altLang="ja-JP" sz="1100" dirty="0"/>
              <a:t> </a:t>
            </a:r>
            <a:r>
              <a:rPr lang="en-US" altLang="ja-JP" sz="1100" dirty="0" smtClean="0"/>
              <a:t>      and how </a:t>
            </a:r>
            <a:r>
              <a:rPr lang="en-US" altLang="ja-JP" sz="1100" dirty="0"/>
              <a:t>to store </a:t>
            </a:r>
            <a:r>
              <a:rPr lang="en-US" altLang="ja-JP" sz="1100" dirty="0" smtClean="0"/>
              <a:t>raw data in </a:t>
            </a:r>
            <a:r>
              <a:rPr lang="en-US" altLang="ja-JP" sz="1100" dirty="0" err="1"/>
              <a:t>RawDetector</a:t>
            </a:r>
            <a:r>
              <a:rPr lang="en-US" altLang="ja-JP" sz="1100" dirty="0"/>
              <a:t> object by DAQ program</a:t>
            </a:r>
            <a:r>
              <a:rPr lang="en-US" altLang="ja-JP" sz="1100" dirty="0" smtClean="0"/>
              <a:t> (p.16. p.17</a:t>
            </a:r>
            <a:r>
              <a:rPr lang="en-US" altLang="ja-JP" sz="1100" dirty="0" smtClean="0"/>
              <a:t>)</a:t>
            </a:r>
          </a:p>
          <a:p>
            <a:pPr lvl="1"/>
            <a:r>
              <a:rPr lang="en-US" altLang="ja-JP" sz="1100" dirty="0" smtClean="0"/>
              <a:t>Jan. 23, 2015: rev. 15030</a:t>
            </a:r>
          </a:p>
          <a:p>
            <a:pPr lvl="2"/>
            <a:r>
              <a:rPr lang="en-US" altLang="ja-JP" sz="1100" dirty="0" smtClean="0"/>
              <a:t>Modify TRGDATA_ID and add ***TRGDATA_ID for trigger from sub-detectors</a:t>
            </a:r>
            <a:endParaRPr lang="en-US" altLang="ja-JP" sz="110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2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7063" y="931700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06353" y="549144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95055" y="931700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95055" y="597744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622282" y="1631492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457063" y="4084863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06353" y="3702307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295055" y="4084863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95055" y="375090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240712" y="4784656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542197" y="4784656"/>
            <a:ext cx="1900573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19" name="円柱 18"/>
          <p:cNvSpPr/>
          <p:nvPr/>
        </p:nvSpPr>
        <p:spPr>
          <a:xfrm>
            <a:off x="8526923" y="232147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165773" y="1287232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33397" y="943007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641407" y="298589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25" name="円柱 24"/>
          <p:cNvSpPr/>
          <p:nvPr/>
        </p:nvSpPr>
        <p:spPr>
          <a:xfrm>
            <a:off x="8526922" y="543041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9038015" y="4120239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63371" y="3786283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41406" y="609483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30" name="円柱 29"/>
          <p:cNvSpPr/>
          <p:nvPr/>
        </p:nvSpPr>
        <p:spPr>
          <a:xfrm>
            <a:off x="4797493" y="2602655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4775279" y="5586878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624366" y="4784656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225397" y="164432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942325" y="3564388"/>
            <a:ext cx="8304245" cy="27992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636878" y="1631492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892232" y="1716780"/>
            <a:ext cx="1744647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右矢印 42"/>
          <p:cNvSpPr/>
          <p:nvPr/>
        </p:nvSpPr>
        <p:spPr>
          <a:xfrm rot="3345860">
            <a:off x="4612590" y="2294602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正方形/長方形 35"/>
          <p:cNvSpPr/>
          <p:nvPr/>
        </p:nvSpPr>
        <p:spPr>
          <a:xfrm rot="5400000">
            <a:off x="4694793" y="2004661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右矢印 43"/>
          <p:cNvSpPr/>
          <p:nvPr/>
        </p:nvSpPr>
        <p:spPr>
          <a:xfrm>
            <a:off x="8301031" y="1692634"/>
            <a:ext cx="157423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 rot="5400000">
            <a:off x="8369166" y="192298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 rot="3345860">
            <a:off x="8136818" y="2168640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右矢印 46"/>
          <p:cNvSpPr/>
          <p:nvPr/>
        </p:nvSpPr>
        <p:spPr>
          <a:xfrm rot="3345860">
            <a:off x="4672257" y="542304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4907342" y="4883362"/>
            <a:ext cx="163485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正方形/長方形 36"/>
          <p:cNvSpPr/>
          <p:nvPr/>
        </p:nvSpPr>
        <p:spPr>
          <a:xfrm rot="5400000">
            <a:off x="4758447" y="5063407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49" name="右矢印 48"/>
          <p:cNvSpPr/>
          <p:nvPr/>
        </p:nvSpPr>
        <p:spPr>
          <a:xfrm>
            <a:off x="8429768" y="4528650"/>
            <a:ext cx="1631742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右矢印 49"/>
          <p:cNvSpPr/>
          <p:nvPr/>
        </p:nvSpPr>
        <p:spPr>
          <a:xfrm rot="3345860">
            <a:off x="8192925" y="523179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正方形/長方形 28"/>
          <p:cNvSpPr/>
          <p:nvPr/>
        </p:nvSpPr>
        <p:spPr>
          <a:xfrm rot="5400000">
            <a:off x="8571815" y="4782912"/>
            <a:ext cx="1747747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4632" y="23553"/>
            <a:ext cx="466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u="sng" dirty="0" smtClean="0"/>
              <a:t>1-1</a:t>
            </a:r>
            <a:r>
              <a:rPr lang="en-US" altLang="ja-JP" sz="2400" u="sng" dirty="0"/>
              <a:t>, Online header/trailer reduction</a:t>
            </a:r>
            <a:endParaRPr lang="ja-JP" altLang="en-US" sz="2400" u="sng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18338" y="3659983"/>
            <a:ext cx="121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After</a:t>
            </a:r>
          </a:p>
          <a:p>
            <a:r>
              <a:rPr lang="en-US" altLang="ja-JP" dirty="0"/>
              <a:t>the update</a:t>
            </a:r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702517" y="6504612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PostRawCOPPER</a:t>
            </a:r>
            <a:r>
              <a:rPr lang="en-US" altLang="ja-JP" b="1" dirty="0"/>
              <a:t> format : </a:t>
            </a:r>
            <a:r>
              <a:rPr lang="en-US" altLang="ja-JP" b="1" dirty="0" err="1"/>
              <a:t>Ver</a:t>
            </a:r>
            <a:r>
              <a:rPr lang="en-US" altLang="ja-JP" b="1" dirty="0"/>
              <a:t> # = 1</a:t>
            </a:r>
            <a:endParaRPr lang="ja-JP" altLang="en-US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88843" y="6425656"/>
            <a:ext cx="418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/>
              <a:t>PreRawCOPPER</a:t>
            </a:r>
            <a:r>
              <a:rPr lang="en-US" altLang="ja-JP" sz="1600" b="1" dirty="0"/>
              <a:t> format : </a:t>
            </a:r>
            <a:r>
              <a:rPr lang="en-US" altLang="ja-JP" sz="1600" b="1" dirty="0" err="1"/>
              <a:t>Ver</a:t>
            </a:r>
            <a:r>
              <a:rPr lang="en-US" altLang="ja-JP" sz="1600" b="1" dirty="0"/>
              <a:t> # = 1 + 0x80 = 129 </a:t>
            </a:r>
            <a:endParaRPr lang="ja-JP" altLang="en-US" sz="16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3191760" y="3154921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7179332" y="3158222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261154" y="98078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75245" y="98263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158139" y="4120694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332406" y="4103580"/>
            <a:ext cx="2320153" cy="645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 </a:t>
            </a:r>
            <a:r>
              <a:rPr lang="en-US" altLang="ja-JP" sz="1200" dirty="0">
                <a:solidFill>
                  <a:schemeClr val="tx1"/>
                </a:solidFill>
              </a:rPr>
              <a:t>Raw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COPPER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5559" y="1287232"/>
            <a:ext cx="1828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Before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2014)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-38474" y="3797073"/>
            <a:ext cx="1683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After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</a:t>
            </a:r>
            <a:r>
              <a:rPr lang="ja-JP" altLang="en-US" dirty="0" smtClean="0">
                <a:solidFill>
                  <a:srgbClr val="FF0000"/>
                </a:solidFill>
              </a:rPr>
              <a:t>201</a:t>
            </a:r>
            <a:r>
              <a:rPr lang="en-US" altLang="ja-JP" dirty="0" smtClean="0">
                <a:solidFill>
                  <a:srgbClr val="FF0000"/>
                </a:solidFill>
              </a:rPr>
              <a:t>4)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86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23553" y="655790"/>
            <a:ext cx="10584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• PreRawCOPPER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If </a:t>
            </a:r>
            <a:r>
              <a:rPr lang="ja-JP" altLang="en-US" sz="2400" dirty="0"/>
              <a:t>you store data by COPPER CPU, then output data will be in </a:t>
            </a:r>
            <a:r>
              <a:rPr lang="en-US" altLang="ja-JP" sz="2400" dirty="0" smtClean="0"/>
              <a:t>P</a:t>
            </a:r>
            <a:r>
              <a:rPr lang="ja-JP" altLang="en-US" sz="2400" dirty="0" smtClean="0"/>
              <a:t>re</a:t>
            </a:r>
            <a:r>
              <a:rPr lang="ja-JP" altLang="en-US" sz="2400" dirty="0"/>
              <a:t>(reduction)RawCOPPER format.</a:t>
            </a:r>
          </a:p>
          <a:p>
            <a:r>
              <a:rPr lang="ja-JP" altLang="en-US" sz="2400" dirty="0"/>
              <a:t>• PostRawCOPPER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</a:t>
            </a:r>
            <a:r>
              <a:rPr lang="ja-JP" altLang="en-US" sz="2400" dirty="0"/>
              <a:t>Store the data downstream from readout PC, the output data will be in </a:t>
            </a:r>
            <a:r>
              <a:rPr lang="ja-JP" altLang="en-US" sz="2400" dirty="0" smtClean="0"/>
              <a:t>Post</a:t>
            </a:r>
            <a:r>
              <a:rPr lang="ja-JP" altLang="en-US" sz="2400" dirty="0"/>
              <a:t>(reduction)RawCOPPERFormat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86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652010" y="2621722"/>
            <a:ext cx="2122712" cy="481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header (13words)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652010" y="309739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652010" y="2356398"/>
            <a:ext cx="2122712" cy="265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>
                <a:solidFill>
                  <a:srgbClr val="FF0000"/>
                </a:solidFill>
              </a:rPr>
              <a:t>RawCopper</a:t>
            </a:r>
            <a:r>
              <a:rPr lang="en-US" altLang="ja-JP" sz="1200" b="1" dirty="0">
                <a:solidFill>
                  <a:srgbClr val="FF0000"/>
                </a:solidFill>
              </a:rPr>
              <a:t> Header(20words)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652010" y="5733210"/>
            <a:ext cx="2122712" cy="325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trailer(3words?)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652010" y="6062486"/>
            <a:ext cx="2122712" cy="248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>
                <a:solidFill>
                  <a:srgbClr val="FF0000"/>
                </a:solidFill>
              </a:rPr>
              <a:t>RawCopper Trailer(2words)</a:t>
            </a:r>
            <a:endParaRPr lang="ja-JP" altLang="en-US" sz="1350" b="1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876898" y="2005391"/>
            <a:ext cx="5192907" cy="2215991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         Number of total words</a:t>
            </a:r>
          </a:p>
          <a:p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        </a:t>
            </a:r>
            <a:r>
              <a:rPr lang="en-US" altLang="ja-JP" sz="1200" b="1" dirty="0">
                <a:solidFill>
                  <a:srgbClr val="0000CC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0x7f7f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</a:t>
            </a:r>
            <a:r>
              <a:rPr lang="en-US" altLang="ja-JP" sz="1200" b="1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Format ver.(8bit) 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| Number of words in this block ( 8bit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         exp no. (10bit=1024), run no.(22bit=4194304 including 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subrun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4         event number(32bit) </a:t>
            </a:r>
          </a:p>
          <a:p>
            <a:pPr marL="257175" indent="-257175">
              <a:buFontTx/>
              <a:buAutoNum type="arabicPlain" startAt="5"/>
            </a:pP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Trig-type)	</a:t>
            </a: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257175" indent="-257175">
              <a:buAutoNum type="arabicPlain" startAt="5"/>
            </a:pP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7        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Node ID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8        b2link CRC error bit (4) | |truncation mask (truncated or not) / type of data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compressed,calibration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,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…)</a:t>
            </a:r>
          </a:p>
          <a:p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9        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offset to 1st block of user’s data(FEE data)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       offset to 2nd block of user’s data(FEE data)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11       offset to 3rd block of user’s data(FEE data) </a:t>
            </a:r>
          </a:p>
          <a:p>
            <a:pPr marL="257175" indent="-257175">
              <a:buAutoNum type="arabicPlain" startAt="12"/>
            </a:pP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offset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4th block of user’s data(FEE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data)</a:t>
            </a:r>
            <a:r>
              <a:rPr lang="ja-JP" altLang="en-US" sz="105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ja-JP" altLang="en-US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876897" y="5918467"/>
            <a:ext cx="4572000" cy="415498"/>
          </a:xfrm>
          <a:prstGeom prst="rect">
            <a:avLst/>
          </a:prstGeom>
          <a:ln w="50800"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en-US" altLang="ja-JP" sz="1050" dirty="0"/>
              <a:t>1       reserved (maybe used for checksum)</a:t>
            </a:r>
          </a:p>
          <a:p>
            <a:r>
              <a:rPr lang="en-US" altLang="ja-JP" sz="1050" dirty="0"/>
              <a:t>2       termination word of this block = 0x7fff0006</a:t>
            </a:r>
            <a:endParaRPr lang="ja-JP" altLang="en-US" sz="105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7069804" y="1989838"/>
            <a:ext cx="582206" cy="37292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7652010" y="3215649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A)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652010" y="375793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652010" y="3876188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B)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652010" y="441741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652010" y="4535670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C)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9653447" y="3021772"/>
            <a:ext cx="379370" cy="152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0032816" y="2664496"/>
            <a:ext cx="76581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B2link(FEE/HSLB)</a:t>
            </a:r>
          </a:p>
          <a:p>
            <a:r>
              <a:rPr lang="en-US" altLang="ja-JP" sz="1050" dirty="0"/>
              <a:t>header </a:t>
            </a:r>
          </a:p>
          <a:p>
            <a:r>
              <a:rPr lang="en-US" altLang="ja-JP" sz="1050" dirty="0"/>
              <a:t>and</a:t>
            </a:r>
          </a:p>
          <a:p>
            <a:r>
              <a:rPr lang="en-US" altLang="ja-JP" sz="1050" dirty="0"/>
              <a:t>trailer</a:t>
            </a:r>
            <a:endParaRPr lang="ja-JP" altLang="en-US" sz="1050" dirty="0"/>
          </a:p>
        </p:txBody>
      </p:sp>
      <p:sp>
        <p:nvSpPr>
          <p:cNvPr id="36" name="正方形/長方形 35"/>
          <p:cNvSpPr/>
          <p:nvPr/>
        </p:nvSpPr>
        <p:spPr>
          <a:xfrm>
            <a:off x="7652010" y="505817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7652010" y="5176751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D)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9614397" y="3246362"/>
            <a:ext cx="418421" cy="458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916971" y="3102873"/>
            <a:ext cx="2757986" cy="324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16971" y="3571935"/>
            <a:ext cx="2757986" cy="1849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894025" y="3729086"/>
            <a:ext cx="2780933" cy="68832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4913687" y="3908360"/>
            <a:ext cx="2761270" cy="11685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7050454" y="2646314"/>
            <a:ext cx="601557" cy="264779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 flipV="1">
            <a:off x="6448897" y="5896094"/>
            <a:ext cx="1226060" cy="17489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 flipV="1">
            <a:off x="6425951" y="6293134"/>
            <a:ext cx="1249007" cy="1432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2961494" y="2139011"/>
            <a:ext cx="1148317" cy="265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" name="直線矢印コネクタ 7"/>
          <p:cNvCxnSpPr>
            <a:stCxn id="6" idx="6"/>
            <a:endCxn id="9" idx="1"/>
          </p:cNvCxnSpPr>
          <p:nvPr/>
        </p:nvCxnSpPr>
        <p:spPr>
          <a:xfrm flipV="1">
            <a:off x="4109810" y="1339833"/>
            <a:ext cx="2546738" cy="93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656549" y="739669"/>
            <a:ext cx="4003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Use this version number to distinguish</a:t>
            </a:r>
          </a:p>
          <a:p>
            <a:r>
              <a:rPr lang="en-US" altLang="ja-JP" dirty="0"/>
              <a:t>Different data format.</a:t>
            </a:r>
          </a:p>
          <a:p>
            <a:r>
              <a:rPr lang="en-US" altLang="ja-JP" dirty="0"/>
              <a:t>Ver.0 : to 2014. June(including DESY test)</a:t>
            </a:r>
          </a:p>
          <a:p>
            <a:r>
              <a:rPr lang="en-US" altLang="ja-JP" dirty="0"/>
              <a:t>ver.1 :  from June.2014 </a:t>
            </a:r>
            <a:endParaRPr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28276" y="90106"/>
            <a:ext cx="11963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u="sng" dirty="0"/>
              <a:t>2-1, “</a:t>
            </a:r>
            <a:r>
              <a:rPr lang="en-US" altLang="ja-JP" sz="2800" u="sng" dirty="0" err="1"/>
              <a:t>RawCOPPER</a:t>
            </a:r>
            <a:r>
              <a:rPr lang="en-US" altLang="ja-JP" sz="2800" u="sng" dirty="0"/>
              <a:t> header/trailer”  format in </a:t>
            </a:r>
            <a:r>
              <a:rPr lang="en-US" altLang="ja-JP" sz="2800" u="sng" dirty="0" err="1"/>
              <a:t>PreRawCOPPER</a:t>
            </a:r>
            <a:r>
              <a:rPr lang="en-US" altLang="ja-JP" sz="2800" u="sng" dirty="0"/>
              <a:t> format (ver. 1+0x80)</a:t>
            </a:r>
            <a:endParaRPr kumimoji="1" lang="ja-JP" altLang="en-US" sz="2800" u="sng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7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1043" y="137004"/>
            <a:ext cx="12100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2-2, “RawCOPPER header” and trailer format in PostRawCOPPER format (ver</a:t>
            </a:r>
            <a:r>
              <a:rPr lang="ja-JP" altLang="en-US" sz="2800" u="sng" dirty="0" smtClean="0"/>
              <a:t>.</a:t>
            </a:r>
            <a:r>
              <a:rPr lang="en-US" altLang="ja-JP" sz="2800" u="sng" dirty="0" smtClean="0"/>
              <a:t>0x0</a:t>
            </a:r>
            <a:r>
              <a:rPr lang="ja-JP" altLang="en-US" sz="2800" u="sng" dirty="0" smtClean="0"/>
              <a:t>1</a:t>
            </a:r>
            <a:r>
              <a:rPr lang="ja-JP" altLang="en-US" sz="2800" u="sng" dirty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96126" y="988022"/>
            <a:ext cx="4807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Same as PreRawCOPPER format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0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27725"/>
            <a:ext cx="7646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u="sng" dirty="0"/>
              <a:t>2-3, </a:t>
            </a:r>
            <a:r>
              <a:rPr lang="en-US" altLang="ja-JP" sz="2400" u="sng" dirty="0" smtClean="0"/>
              <a:t>tentative format of </a:t>
            </a:r>
            <a:r>
              <a:rPr lang="ja-JP" altLang="en-US" sz="2400" u="sng" dirty="0" smtClean="0"/>
              <a:t>32bit </a:t>
            </a:r>
            <a:r>
              <a:rPr lang="en-US" altLang="ja-JP" sz="2400" u="sng" dirty="0">
                <a:solidFill>
                  <a:srgbClr val="0000CC"/>
                </a:solidFill>
              </a:rPr>
              <a:t>s</a:t>
            </a:r>
            <a:r>
              <a:rPr lang="en-US" altLang="ja-JP" sz="2400" u="sng" dirty="0" smtClean="0">
                <a:solidFill>
                  <a:srgbClr val="0000CC"/>
                </a:solidFill>
              </a:rPr>
              <a:t>ubsystem </a:t>
            </a:r>
            <a:r>
              <a:rPr lang="ja-JP" altLang="en-US" sz="2400" u="sng" dirty="0">
                <a:solidFill>
                  <a:srgbClr val="0000CC"/>
                </a:solidFill>
              </a:rPr>
              <a:t>ID </a:t>
            </a:r>
            <a:r>
              <a:rPr lang="ja-JP" altLang="en-US" sz="2400" u="sng" dirty="0" smtClean="0"/>
              <a:t>(</a:t>
            </a:r>
            <a:r>
              <a:rPr lang="ja-JP" altLang="en-US" sz="2400" u="sng" dirty="0"/>
              <a:t>A.K.A. </a:t>
            </a:r>
            <a:r>
              <a:rPr lang="en-US" altLang="ja-JP" sz="2400" u="sng" dirty="0">
                <a:solidFill>
                  <a:srgbClr val="0000CC"/>
                </a:solidFill>
              </a:rPr>
              <a:t>node</a:t>
            </a:r>
            <a:r>
              <a:rPr lang="ja-JP" altLang="en-US" sz="2400" u="sng" dirty="0">
                <a:solidFill>
                  <a:srgbClr val="0000CC"/>
                </a:solidFill>
              </a:rPr>
              <a:t> ID </a:t>
            </a:r>
            <a:r>
              <a:rPr lang="ja-JP" altLang="en-US" sz="2400" u="sng" dirty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29175" y="624131"/>
            <a:ext cx="6096000" cy="52322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ja-JP" altLang="en-US" sz="1400" dirty="0" smtClean="0"/>
              <a:t>(31-24)  Detector ID  :  8bit=256 : detector </a:t>
            </a:r>
            <a:r>
              <a:rPr lang="en-US" altLang="ja-JP" sz="1400" dirty="0" smtClean="0"/>
              <a:t>ID</a:t>
            </a:r>
            <a:endParaRPr lang="ja-JP" altLang="en-US" sz="1400" dirty="0" smtClean="0"/>
          </a:p>
          <a:p>
            <a:r>
              <a:rPr lang="ja-JP" altLang="en-US" sz="1400" dirty="0" smtClean="0"/>
              <a:t>(</a:t>
            </a:r>
            <a:r>
              <a:rPr lang="en-US" altLang="ja-JP" sz="1400" dirty="0" smtClean="0"/>
              <a:t>9</a:t>
            </a:r>
            <a:r>
              <a:rPr lang="ja-JP" altLang="en-US" sz="1400" dirty="0" smtClean="0"/>
              <a:t>-0)    </a:t>
            </a:r>
            <a:r>
              <a:rPr lang="en-US" altLang="ja-JP" sz="1400" dirty="0" smtClean="0"/>
              <a:t>lower bits of COPPER ID</a:t>
            </a:r>
            <a:r>
              <a:rPr lang="ja-JP" altLang="en-US" sz="1400" dirty="0" smtClean="0"/>
              <a:t>  :  1</a:t>
            </a:r>
            <a:r>
              <a:rPr lang="en-US" altLang="ja-JP" sz="1400" dirty="0" smtClean="0"/>
              <a:t>0</a:t>
            </a:r>
            <a:r>
              <a:rPr lang="ja-JP" altLang="en-US" sz="1400" dirty="0" smtClean="0"/>
              <a:t>bit (</a:t>
            </a:r>
            <a:r>
              <a:rPr lang="en-US" altLang="ja-JP" sz="1400" dirty="0" smtClean="0"/>
              <a:t>1024</a:t>
            </a:r>
            <a:r>
              <a:rPr lang="ja-JP" altLang="en-US" sz="1400" dirty="0" smtClean="0"/>
              <a:t>)</a:t>
            </a:r>
            <a:endParaRPr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338737" y="1438739"/>
            <a:ext cx="11227449" cy="203132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/>
              <a:t>Detector ID (Defined in </a:t>
            </a:r>
            <a:r>
              <a:rPr lang="ja-JP" altLang="en-US" sz="1400" dirty="0" smtClean="0"/>
              <a:t>rawdata</a:t>
            </a:r>
            <a:r>
              <a:rPr lang="ja-JP" altLang="en-US" sz="1400" dirty="0"/>
              <a:t>/dataobjects/include/</a:t>
            </a:r>
            <a:r>
              <a:rPr lang="ja-JP" altLang="en-US" sz="1400" dirty="0" smtClean="0"/>
              <a:t>RawCOPPER</a:t>
            </a:r>
            <a:r>
              <a:rPr lang="en-US" altLang="ja-JP" sz="1400" dirty="0" smtClean="0"/>
              <a:t>Format</a:t>
            </a:r>
            <a:r>
              <a:rPr lang="ja-JP" altLang="en-US" sz="1400" dirty="0" err="1" smtClean="0"/>
              <a:t>.</a:t>
            </a:r>
            <a:r>
              <a:rPr lang="ja-JP" altLang="en-US" sz="1400" dirty="0"/>
              <a:t>h)</a:t>
            </a:r>
          </a:p>
          <a:p>
            <a:r>
              <a:rPr lang="ja-JP" altLang="en-US" sz="1400" dirty="0"/>
              <a:t>• #define SVD_ID </a:t>
            </a:r>
            <a:r>
              <a:rPr lang="ja-JP" altLang="en-US" sz="1400" dirty="0" smtClean="0"/>
              <a:t>  </a:t>
            </a:r>
            <a:r>
              <a:rPr lang="ja-JP" altLang="en-US" sz="1400" dirty="0"/>
              <a:t>0x01000000 // tentative</a:t>
            </a:r>
          </a:p>
          <a:p>
            <a:r>
              <a:rPr lang="ja-JP" altLang="en-US" sz="1400" dirty="0"/>
              <a:t>• #define CDC_ID  </a:t>
            </a:r>
            <a:r>
              <a:rPr lang="ja-JP" altLang="en-US" sz="1400" dirty="0" smtClean="0"/>
              <a:t> 0x02000000 </a:t>
            </a:r>
            <a:r>
              <a:rPr lang="ja-JP" altLang="en-US" sz="1400" dirty="0"/>
              <a:t>// tentative</a:t>
            </a:r>
          </a:p>
          <a:p>
            <a:r>
              <a:rPr lang="ja-JP" altLang="en-US" sz="1400" dirty="0"/>
              <a:t>• #define </a:t>
            </a:r>
            <a:r>
              <a:rPr lang="ja-JP" altLang="en-US" sz="1400" dirty="0" smtClean="0"/>
              <a:t>BPID_ID  </a:t>
            </a:r>
            <a:r>
              <a:rPr lang="ja-JP" altLang="en-US" sz="1400" dirty="0"/>
              <a:t>0x03000000 // tentative</a:t>
            </a:r>
          </a:p>
          <a:p>
            <a:r>
              <a:rPr lang="ja-JP" altLang="en-US" sz="1400" dirty="0"/>
              <a:t>• #define EPID_ID </a:t>
            </a:r>
            <a:r>
              <a:rPr lang="ja-JP" altLang="en-US" sz="1400" dirty="0" smtClean="0"/>
              <a:t> 0x04000000 </a:t>
            </a:r>
            <a:r>
              <a:rPr lang="ja-JP" altLang="en-US" sz="1400" dirty="0"/>
              <a:t>// tentative</a:t>
            </a:r>
          </a:p>
          <a:p>
            <a:r>
              <a:rPr lang="ja-JP" altLang="en-US" sz="1400" dirty="0"/>
              <a:t>• #define BECL_ID  0x05000000 // tentative</a:t>
            </a:r>
          </a:p>
          <a:p>
            <a:r>
              <a:rPr lang="ja-JP" altLang="en-US" sz="1400" dirty="0"/>
              <a:t>• #define EECL_ID  0x06000000 // tentative</a:t>
            </a:r>
          </a:p>
          <a:p>
            <a:r>
              <a:rPr lang="ja-JP" altLang="en-US" sz="1400" dirty="0"/>
              <a:t>• #define </a:t>
            </a:r>
            <a:r>
              <a:rPr lang="ja-JP" altLang="en-US" sz="1400" dirty="0" smtClean="0"/>
              <a:t>BKLM_ID </a:t>
            </a:r>
            <a:r>
              <a:rPr lang="ja-JP" altLang="en-US" sz="1400" dirty="0"/>
              <a:t>0x07000000 // tentative</a:t>
            </a:r>
          </a:p>
          <a:p>
            <a:r>
              <a:rPr lang="ja-JP" altLang="en-US" sz="1400" dirty="0"/>
              <a:t>• #define </a:t>
            </a:r>
            <a:r>
              <a:rPr lang="ja-JP" altLang="en-US" sz="1400" dirty="0" smtClean="0"/>
              <a:t>EKLM_ID </a:t>
            </a:r>
            <a:r>
              <a:rPr lang="ja-JP" altLang="en-US" sz="1400" dirty="0"/>
              <a:t>0x08000000 // </a:t>
            </a:r>
            <a:r>
              <a:rPr lang="ja-JP" altLang="en-US" sz="1400" dirty="0" smtClean="0"/>
              <a:t>tentative</a:t>
            </a:r>
            <a:endParaRPr lang="en-US" altLang="ja-JP" sz="14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449511" y="5739276"/>
            <a:ext cx="8750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Node ID </a:t>
            </a:r>
            <a:r>
              <a:rPr lang="ja-JP" altLang="en-US" dirty="0" smtClean="0"/>
              <a:t>= </a:t>
            </a:r>
            <a:r>
              <a:rPr lang="ja-JP" altLang="en-US" dirty="0"/>
              <a:t>“TTD ” = 0x54544420 and </a:t>
            </a:r>
            <a:r>
              <a:rPr lang="en-US" altLang="ja-JP" dirty="0" smtClean="0"/>
              <a:t>“FTSW” are</a:t>
            </a:r>
            <a:r>
              <a:rPr lang="ja-JP" altLang="en-US" dirty="0" smtClean="0"/>
              <a:t> </a:t>
            </a:r>
            <a:r>
              <a:rPr lang="ja-JP" altLang="en-US" dirty="0"/>
              <a:t>reserved </a:t>
            </a:r>
            <a:r>
              <a:rPr lang="en-US" altLang="ja-JP" dirty="0" smtClean="0"/>
              <a:t>for VME CPU and F</a:t>
            </a:r>
            <a:r>
              <a:rPr lang="ja-JP" altLang="en-US" dirty="0" smtClean="0"/>
              <a:t>TSW </a:t>
            </a:r>
            <a:r>
              <a:rPr lang="ja-JP" altLang="en-US" dirty="0"/>
              <a:t>now.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29175" y="3980785"/>
            <a:ext cx="10640902" cy="150810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dirty="0" smtClean="0">
                <a:solidFill>
                  <a:srgbClr val="FF0000"/>
                </a:solidFill>
              </a:rPr>
              <a:t>Except for TRG</a:t>
            </a:r>
            <a:r>
              <a:rPr lang="en-US" altLang="ja-JP" sz="1400" dirty="0" smtClean="0"/>
              <a:t>, f</a:t>
            </a:r>
            <a:r>
              <a:rPr kumimoji="1" lang="en-US" altLang="ja-JP" sz="1400" dirty="0" smtClean="0"/>
              <a:t>ull </a:t>
            </a:r>
            <a:r>
              <a:rPr kumimoji="1" lang="en-US" altLang="ja-JP" sz="1400" dirty="0" smtClean="0"/>
              <a:t>COPPER ID can be reconstructed by “( Detector ID &gt;&gt; 24 ) * 1000 + COPEPR ID(12bit) “</a:t>
            </a:r>
          </a:p>
          <a:p>
            <a:r>
              <a:rPr lang="en-US" altLang="ja-JP" sz="1400" dirty="0" smtClean="0"/>
              <a:t>	e.g. </a:t>
            </a:r>
            <a:r>
              <a:rPr lang="en-US" altLang="ja-JP" sz="1400" dirty="0" err="1" smtClean="0"/>
              <a:t>NodeID</a:t>
            </a:r>
            <a:r>
              <a:rPr lang="en-US" altLang="ja-JP" sz="1400" dirty="0" smtClean="0"/>
              <a:t> = 0x0600000a    -&gt; COPPER ID = cpr6010</a:t>
            </a:r>
          </a:p>
          <a:p>
            <a:r>
              <a:rPr kumimoji="1" lang="en-US" altLang="ja-JP" sz="1400" dirty="0" smtClean="0"/>
              <a:t>     	       </a:t>
            </a:r>
            <a:r>
              <a:rPr kumimoji="1" lang="en-US" altLang="ja-JP" sz="1400" dirty="0" err="1" smtClean="0"/>
              <a:t>NodeID</a:t>
            </a:r>
            <a:r>
              <a:rPr kumimoji="1" lang="en-US" altLang="ja-JP" sz="1400" dirty="0" smtClean="0"/>
              <a:t> = 0x0100000a   -&gt; COPPER ID = </a:t>
            </a:r>
            <a:r>
              <a:rPr kumimoji="1" lang="en-US" altLang="ja-JP" sz="1400" dirty="0" smtClean="0"/>
              <a:t>cpr1010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dirty="0" smtClean="0"/>
              <a:t>For TRG data, </a:t>
            </a:r>
            <a:r>
              <a:rPr lang="en-US" altLang="ja-JP" sz="1400" dirty="0"/>
              <a:t>full COPPER ID can be reconstructed by </a:t>
            </a:r>
            <a:r>
              <a:rPr lang="en-US" altLang="ja-JP" sz="1400" dirty="0" smtClean="0"/>
              <a:t>“ </a:t>
            </a:r>
            <a:r>
              <a:rPr lang="en-US" altLang="ja-JP" sz="1400" dirty="0" smtClean="0">
                <a:solidFill>
                  <a:srgbClr val="FF0000"/>
                </a:solidFill>
              </a:rPr>
              <a:t>9000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+ COPEPR ID(12bit) “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A </a:t>
            </a:r>
            <a:r>
              <a:rPr lang="en-US" altLang="ja-JP" dirty="0" smtClean="0"/>
              <a:t>label of COPPER ID will be attached on the front of a COPPER board</a:t>
            </a:r>
            <a:endParaRPr kumimoji="1" lang="en-US" altLang="ja-JP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338739" y="325207"/>
            <a:ext cx="987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Format</a:t>
            </a:r>
            <a:r>
              <a:rPr lang="en-US" altLang="ja-JP" dirty="0"/>
              <a:t> :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68381" y="1139665"/>
            <a:ext cx="1391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/>
              <a:t>Detector ID </a:t>
            </a:r>
            <a:r>
              <a:rPr lang="en-US" altLang="ja-JP" dirty="0" smtClean="0"/>
              <a:t>: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268381" y="3649298"/>
            <a:ext cx="1826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Full COPPER </a:t>
            </a:r>
            <a:r>
              <a:rPr lang="en-US" altLang="ja-JP" b="1" dirty="0" smtClean="0"/>
              <a:t>ID :  </a:t>
            </a:r>
            <a:endParaRPr lang="ja-JP" altLang="en-US" b="1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228945" y="1396543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#define TRGDATA_ID  0x10000000 // tentative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/>
              <a:t>#define </a:t>
            </a:r>
            <a:r>
              <a:rPr lang="en-US" altLang="ja-JP" sz="1400" dirty="0" smtClean="0"/>
              <a:t>CDCTRGDATA</a:t>
            </a:r>
            <a:r>
              <a:rPr lang="ja-JP" altLang="en-US" sz="1400" dirty="0" smtClean="0"/>
              <a:t>_ID    0x</a:t>
            </a:r>
            <a:r>
              <a:rPr lang="en-US" altLang="ja-JP" sz="1400" dirty="0" smtClean="0"/>
              <a:t>11</a:t>
            </a:r>
            <a:r>
              <a:rPr lang="ja-JP" altLang="en-US" sz="1400" dirty="0" smtClean="0"/>
              <a:t>000000 </a:t>
            </a:r>
            <a:r>
              <a:rPr lang="ja-JP" altLang="en-US" sz="1400" dirty="0"/>
              <a:t>// </a:t>
            </a:r>
            <a:r>
              <a:rPr lang="ja-JP" altLang="en-US" sz="1400" dirty="0" smtClean="0"/>
              <a:t>tentative</a:t>
            </a:r>
            <a:endParaRPr lang="en-US" altLang="ja-JP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#define </a:t>
            </a:r>
            <a:r>
              <a:rPr lang="en-US" altLang="ja-JP" sz="1400" dirty="0" smtClean="0"/>
              <a:t>ECLTRG</a:t>
            </a:r>
            <a:r>
              <a:rPr lang="en-US" altLang="ja-JP" sz="1400" dirty="0"/>
              <a:t>DATA</a:t>
            </a:r>
            <a:r>
              <a:rPr lang="ja-JP" altLang="en-US" sz="1400" dirty="0" smtClean="0"/>
              <a:t>_ID    </a:t>
            </a:r>
            <a:r>
              <a:rPr lang="ja-JP" altLang="en-US" sz="1400" dirty="0"/>
              <a:t>0x</a:t>
            </a:r>
            <a:r>
              <a:rPr lang="en-US" altLang="ja-JP" sz="1400" dirty="0" smtClean="0"/>
              <a:t>12</a:t>
            </a:r>
            <a:r>
              <a:rPr lang="ja-JP" altLang="en-US" sz="1400" dirty="0" smtClean="0"/>
              <a:t>000000 </a:t>
            </a:r>
            <a:r>
              <a:rPr lang="ja-JP" altLang="en-US" sz="1400" dirty="0"/>
              <a:t>// tentative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#define </a:t>
            </a:r>
            <a:r>
              <a:rPr lang="en-US" altLang="ja-JP" sz="1400" dirty="0" smtClean="0"/>
              <a:t>TOPTRG</a:t>
            </a:r>
            <a:r>
              <a:rPr lang="en-US" altLang="ja-JP" sz="1400" dirty="0"/>
              <a:t>DATA</a:t>
            </a:r>
            <a:r>
              <a:rPr lang="ja-JP" altLang="en-US" sz="1400" dirty="0" smtClean="0"/>
              <a:t>_ID    </a:t>
            </a:r>
            <a:r>
              <a:rPr lang="ja-JP" altLang="en-US" sz="1400" dirty="0"/>
              <a:t>0x</a:t>
            </a:r>
            <a:r>
              <a:rPr lang="en-US" altLang="ja-JP" sz="1400" dirty="0" smtClean="0"/>
              <a:t>13</a:t>
            </a:r>
            <a:r>
              <a:rPr lang="ja-JP" altLang="en-US" sz="1400" dirty="0" smtClean="0"/>
              <a:t>000000 </a:t>
            </a:r>
            <a:r>
              <a:rPr lang="ja-JP" altLang="en-US" sz="1400" dirty="0"/>
              <a:t>// tentative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#define </a:t>
            </a:r>
            <a:r>
              <a:rPr lang="en-US" altLang="ja-JP" sz="1400" dirty="0" smtClean="0"/>
              <a:t>KLMTRG</a:t>
            </a:r>
            <a:r>
              <a:rPr lang="en-US" altLang="ja-JP" sz="1400" dirty="0"/>
              <a:t>DATA</a:t>
            </a:r>
            <a:r>
              <a:rPr lang="ja-JP" altLang="en-US" sz="1400" dirty="0" smtClean="0"/>
              <a:t>_ID    </a:t>
            </a:r>
            <a:r>
              <a:rPr lang="ja-JP" altLang="en-US" sz="1400" dirty="0"/>
              <a:t>0x</a:t>
            </a:r>
            <a:r>
              <a:rPr lang="en-US" altLang="ja-JP" sz="1400" dirty="0" smtClean="0"/>
              <a:t>14</a:t>
            </a:r>
            <a:r>
              <a:rPr lang="ja-JP" altLang="en-US" sz="1400" dirty="0" smtClean="0"/>
              <a:t>000000 </a:t>
            </a:r>
            <a:r>
              <a:rPr lang="ja-JP" altLang="en-US" sz="1400" dirty="0"/>
              <a:t>// tentative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#define </a:t>
            </a:r>
            <a:r>
              <a:rPr lang="en-US" altLang="ja-JP" sz="1400" dirty="0" smtClean="0"/>
              <a:t>GDLTRG</a:t>
            </a:r>
            <a:r>
              <a:rPr lang="en-US" altLang="ja-JP" sz="1400" dirty="0"/>
              <a:t>DATA</a:t>
            </a:r>
            <a:r>
              <a:rPr lang="ja-JP" altLang="en-US" sz="1400" dirty="0" smtClean="0"/>
              <a:t>_ID    </a:t>
            </a:r>
            <a:r>
              <a:rPr lang="ja-JP" altLang="en-US" sz="1400" dirty="0"/>
              <a:t>0x</a:t>
            </a:r>
            <a:r>
              <a:rPr lang="en-US" altLang="ja-JP" sz="1400" dirty="0" smtClean="0"/>
              <a:t>15</a:t>
            </a:r>
            <a:r>
              <a:rPr lang="ja-JP" altLang="en-US" sz="1400" dirty="0" smtClean="0"/>
              <a:t>000000 </a:t>
            </a:r>
            <a:r>
              <a:rPr lang="ja-JP" altLang="en-US" sz="1400" dirty="0"/>
              <a:t>// tentative</a:t>
            </a:r>
            <a:endParaRPr lang="en-US" altLang="ja-JP" sz="1400" dirty="0"/>
          </a:p>
          <a:p>
            <a:endParaRPr lang="en-US" altLang="ja-JP" sz="1400" dirty="0" smtClean="0"/>
          </a:p>
          <a:p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57366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7" y="0"/>
            <a:ext cx="11982203" cy="673785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65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06640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3-2, COPPER header and trailer in PostRawCOPPER format (ver</a:t>
            </a:r>
            <a:r>
              <a:rPr lang="ja-JP" altLang="en-US" sz="2800" u="sng" dirty="0" smtClean="0"/>
              <a:t>. </a:t>
            </a:r>
            <a:r>
              <a:rPr lang="en-US" altLang="ja-JP" sz="2800" u="sng" dirty="0" smtClean="0"/>
              <a:t>0x0</a:t>
            </a:r>
            <a:r>
              <a:rPr lang="ja-JP" altLang="en-US" sz="2800" u="sng" dirty="0" smtClean="0"/>
              <a:t>1 </a:t>
            </a:r>
            <a:r>
              <a:rPr lang="ja-JP" altLang="en-US" sz="2800" u="sng" dirty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77932" y="93265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800" dirty="0"/>
              <a:t>No COPEPR header and trailer in Post reduction </a:t>
            </a:r>
            <a:r>
              <a:rPr lang="en-US" altLang="ja-JP" sz="2800" dirty="0" err="1"/>
              <a:t>rawcopper</a:t>
            </a:r>
            <a:r>
              <a:rPr lang="en-US" altLang="ja-JP" sz="2800" dirty="0"/>
              <a:t> format.</a:t>
            </a:r>
            <a:endParaRPr lang="ja-JP" altLang="en-US" sz="2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82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4349</TotalTime>
  <Words>1652</Words>
  <Application>Microsoft Office PowerPoint</Application>
  <PresentationFormat>ワイド画面</PresentationFormat>
  <Paragraphs>399</Paragraphs>
  <Slides>20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Arial Unicode MS</vt:lpstr>
      <vt:lpstr>ＭＳ Ｐゴシック</vt:lpstr>
      <vt:lpstr>Arial</vt:lpstr>
      <vt:lpstr>Calibri</vt:lpstr>
      <vt:lpstr>Calibri Light</vt:lpstr>
      <vt:lpstr>Wingdings</vt:lpstr>
      <vt:lpstr>Office テーマ</vt:lpstr>
      <vt:lpstr>RawCOPPER data format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5-1, RawDataBlock object ( to handle Raw data from COPPER board )</vt:lpstr>
      <vt:lpstr>PowerPoint プレゼンテーション</vt:lpstr>
      <vt:lpstr>PowerPoint プレゼンテーション</vt:lpstr>
      <vt:lpstr>Example : # of events and nodes in one RawDataBock(Detector) object and StoreArray :</vt:lpstr>
      <vt:lpstr>Example : how to store rawdata in RawDetector object by DAQ program</vt:lpstr>
      <vt:lpstr>New RawCOPPER class</vt:lpstr>
      <vt:lpstr>PowerPoint プレゼンテーション</vt:lpstr>
      <vt:lpstr>Revision History of this document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</dc:creator>
  <cp:lastModifiedBy>yamada</cp:lastModifiedBy>
  <cp:revision>127</cp:revision>
  <dcterms:created xsi:type="dcterms:W3CDTF">2013-08-22T11:01:48Z</dcterms:created>
  <dcterms:modified xsi:type="dcterms:W3CDTF">2015-01-23T07:19:17Z</dcterms:modified>
</cp:coreProperties>
</file>